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1" r:id="rId3"/>
    <p:sldId id="257" r:id="rId4"/>
    <p:sldId id="262" r:id="rId5"/>
    <p:sldId id="260" r:id="rId6"/>
    <p:sldId id="259" r:id="rId7"/>
    <p:sldId id="264" r:id="rId8"/>
    <p:sldId id="265" r:id="rId9"/>
    <p:sldId id="263" r:id="rId10"/>
    <p:sldId id="267" r:id="rId11"/>
    <p:sldId id="268" r:id="rId12"/>
    <p:sldId id="266" r:id="rId13"/>
    <p:sldId id="272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2" d="100"/>
          <a:sy n="82" d="100"/>
        </p:scale>
        <p:origin x="-2454" y="-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716EAF-178C-47CE-A861-97EA254BEA7F}" type="datetimeFigureOut">
              <a:rPr lang="ru-RU" smtClean="0"/>
              <a:pPr/>
              <a:t>10.06.2025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02FB09-1E6F-44A3-B4FD-912018B3C9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02FB09-1E6F-44A3-B4FD-912018B3C95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s43.radikal.ru/i099/1306/7f/1863f3e653ec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DFCC-B104-43CC-84B0-2DFD8F81AB33}" type="datetimeFigureOut">
              <a:rPr lang="ru-RU" smtClean="0"/>
              <a:pPr/>
              <a:t>10.06.2025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15C4A-CFA1-48A5-A64E-9BBC6453773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4" name="Picture 2" descr="http://www.picshare.ru/uploads/140715/U58bIM0g3k.png"/>
          <p:cNvPicPr>
            <a:picLocks noChangeAspect="1" noChangeArrowheads="1"/>
          </p:cNvPicPr>
          <p:nvPr userDrawn="1"/>
        </p:nvPicPr>
        <p:blipFill>
          <a:blip r:embed="rId3" cstate="print"/>
          <a:srcRect t="72805" r="15873"/>
          <a:stretch>
            <a:fillRect/>
          </a:stretch>
        </p:blipFill>
        <p:spPr bwMode="auto">
          <a:xfrm>
            <a:off x="0" y="4509120"/>
            <a:ext cx="4227747" cy="1728192"/>
          </a:xfrm>
          <a:prstGeom prst="rect">
            <a:avLst/>
          </a:prstGeom>
          <a:noFill/>
        </p:spPr>
      </p:pic>
      <p:pic>
        <p:nvPicPr>
          <p:cNvPr id="10" name="Picture 6" descr="http://migalaite.blog.tut.by/files/2012/05/0_625cd_ea1f50e9_XL-150x150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rot="17377728">
            <a:off x="140034" y="3929074"/>
            <a:ext cx="1008112" cy="1008112"/>
          </a:xfrm>
          <a:prstGeom prst="rect">
            <a:avLst/>
          </a:prstGeom>
          <a:noFill/>
        </p:spPr>
      </p:pic>
      <p:pic>
        <p:nvPicPr>
          <p:cNvPr id="16" name="Picture 2" descr="http://img-fotki.yandex.ru/get/6723/16969765.1fc/0_8c9a9_93de2f9b_orig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0"/>
            <a:ext cx="2937140" cy="6858000"/>
          </a:xfrm>
          <a:prstGeom prst="rect">
            <a:avLst/>
          </a:prstGeom>
          <a:noFill/>
        </p:spPr>
      </p:pic>
      <p:pic>
        <p:nvPicPr>
          <p:cNvPr id="15" name="Picture 6" descr="http://migalaite.blog.tut.by/files/2012/05/0_625cd_ea1f50e9_XL-150x150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rot="163665">
            <a:off x="1931121" y="3884465"/>
            <a:ext cx="1008112" cy="1008112"/>
          </a:xfrm>
          <a:prstGeom prst="rect">
            <a:avLst/>
          </a:prstGeom>
          <a:noFill/>
        </p:spPr>
      </p:pic>
      <p:pic>
        <p:nvPicPr>
          <p:cNvPr id="13" name="Picture 6" descr="http://migalaite.blog.tut.by/files/2012/05/0_625cd_ea1f50e9_XL-150x150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rot="19571294">
            <a:off x="560921" y="165383"/>
            <a:ext cx="853956" cy="853956"/>
          </a:xfrm>
          <a:prstGeom prst="rect">
            <a:avLst/>
          </a:prstGeom>
          <a:noFill/>
        </p:spPr>
      </p:pic>
      <p:pic>
        <p:nvPicPr>
          <p:cNvPr id="12" name="Picture 6" descr="http://migalaite.blog.tut.by/files/2012/05/0_625cd_ea1f50e9_XL-150x150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rot="1488942">
            <a:off x="2535920" y="124160"/>
            <a:ext cx="758544" cy="758544"/>
          </a:xfrm>
          <a:prstGeom prst="rect">
            <a:avLst/>
          </a:prstGeom>
          <a:noFill/>
        </p:spPr>
      </p:pic>
      <p:pic>
        <p:nvPicPr>
          <p:cNvPr id="17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1547664" y="692696"/>
            <a:ext cx="628434" cy="576064"/>
          </a:xfrm>
          <a:prstGeom prst="rect">
            <a:avLst/>
          </a:prstGeom>
          <a:noFill/>
        </p:spPr>
      </p:pic>
      <p:pic>
        <p:nvPicPr>
          <p:cNvPr id="18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4067944" y="5661248"/>
            <a:ext cx="628434" cy="576064"/>
          </a:xfrm>
          <a:prstGeom prst="rect">
            <a:avLst/>
          </a:prstGeom>
          <a:noFill/>
        </p:spPr>
      </p:pic>
      <p:pic>
        <p:nvPicPr>
          <p:cNvPr id="19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4860032" y="4653136"/>
            <a:ext cx="628434" cy="576064"/>
          </a:xfrm>
          <a:prstGeom prst="rect">
            <a:avLst/>
          </a:prstGeom>
          <a:noFill/>
        </p:spPr>
      </p:pic>
      <p:pic>
        <p:nvPicPr>
          <p:cNvPr id="20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179512" y="1772816"/>
            <a:ext cx="628434" cy="576064"/>
          </a:xfrm>
          <a:prstGeom prst="rect">
            <a:avLst/>
          </a:prstGeom>
          <a:noFill/>
        </p:spPr>
      </p:pic>
      <p:pic>
        <p:nvPicPr>
          <p:cNvPr id="21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1187624" y="2564904"/>
            <a:ext cx="628434" cy="576064"/>
          </a:xfrm>
          <a:prstGeom prst="rect">
            <a:avLst/>
          </a:prstGeom>
          <a:noFill/>
        </p:spPr>
      </p:pic>
      <p:pic>
        <p:nvPicPr>
          <p:cNvPr id="22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print"/>
          <a:srcRect l="37799" t="8753" r="44057" b="64986"/>
          <a:stretch>
            <a:fillRect/>
          </a:stretch>
        </p:blipFill>
        <p:spPr bwMode="auto">
          <a:xfrm>
            <a:off x="1187624" y="4797152"/>
            <a:ext cx="392771" cy="360040"/>
          </a:xfrm>
          <a:prstGeom prst="rect">
            <a:avLst/>
          </a:prstGeom>
          <a:noFill/>
        </p:spPr>
      </p:pic>
      <p:pic>
        <p:nvPicPr>
          <p:cNvPr id="23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print"/>
          <a:srcRect l="37799" t="8753" r="44057" b="64986"/>
          <a:stretch>
            <a:fillRect/>
          </a:stretch>
        </p:blipFill>
        <p:spPr bwMode="auto">
          <a:xfrm>
            <a:off x="1259632" y="1412776"/>
            <a:ext cx="392771" cy="360040"/>
          </a:xfrm>
          <a:prstGeom prst="rect">
            <a:avLst/>
          </a:prstGeom>
          <a:noFill/>
        </p:spPr>
      </p:pic>
      <p:pic>
        <p:nvPicPr>
          <p:cNvPr id="24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print"/>
          <a:srcRect l="37799" t="8753" r="44057" b="64986"/>
          <a:stretch>
            <a:fillRect/>
          </a:stretch>
        </p:blipFill>
        <p:spPr bwMode="auto">
          <a:xfrm>
            <a:off x="1403648" y="4293096"/>
            <a:ext cx="392771" cy="360040"/>
          </a:xfrm>
          <a:prstGeom prst="rect">
            <a:avLst/>
          </a:prstGeom>
          <a:noFill/>
        </p:spPr>
      </p:pic>
      <p:pic>
        <p:nvPicPr>
          <p:cNvPr id="25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print"/>
          <a:srcRect l="37799" t="8753" r="44057" b="64986"/>
          <a:stretch>
            <a:fillRect/>
          </a:stretch>
        </p:blipFill>
        <p:spPr bwMode="auto">
          <a:xfrm>
            <a:off x="3059832" y="188640"/>
            <a:ext cx="392771" cy="360040"/>
          </a:xfrm>
          <a:prstGeom prst="rect">
            <a:avLst/>
          </a:prstGeom>
          <a:noFill/>
        </p:spPr>
      </p:pic>
      <p:pic>
        <p:nvPicPr>
          <p:cNvPr id="26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8" cstate="print"/>
          <a:srcRect l="37799" t="8753" r="44057" b="64986"/>
          <a:stretch>
            <a:fillRect/>
          </a:stretch>
        </p:blipFill>
        <p:spPr bwMode="auto">
          <a:xfrm>
            <a:off x="2339752" y="836712"/>
            <a:ext cx="235663" cy="216024"/>
          </a:xfrm>
          <a:prstGeom prst="rect">
            <a:avLst/>
          </a:prstGeom>
          <a:noFill/>
        </p:spPr>
      </p:pic>
      <p:pic>
        <p:nvPicPr>
          <p:cNvPr id="27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print"/>
          <a:srcRect l="37799" t="8753" r="44057" b="64986"/>
          <a:stretch>
            <a:fillRect/>
          </a:stretch>
        </p:blipFill>
        <p:spPr bwMode="auto">
          <a:xfrm>
            <a:off x="251520" y="1196752"/>
            <a:ext cx="392771" cy="360040"/>
          </a:xfrm>
          <a:prstGeom prst="rect">
            <a:avLst/>
          </a:prstGeom>
          <a:noFill/>
        </p:spPr>
      </p:pic>
      <p:pic>
        <p:nvPicPr>
          <p:cNvPr id="28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9" cstate="print"/>
          <a:srcRect l="37799" t="8753" r="44057" b="64986"/>
          <a:stretch>
            <a:fillRect/>
          </a:stretch>
        </p:blipFill>
        <p:spPr bwMode="auto">
          <a:xfrm>
            <a:off x="323528" y="4077072"/>
            <a:ext cx="207640" cy="190336"/>
          </a:xfrm>
          <a:prstGeom prst="rect">
            <a:avLst/>
          </a:prstGeom>
          <a:noFill/>
        </p:spPr>
      </p:pic>
      <p:pic>
        <p:nvPicPr>
          <p:cNvPr id="29" name="Picture 2" descr="07.png"/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23928" y="5301208"/>
            <a:ext cx="326587" cy="32005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8DFCC-B104-43CC-84B0-2DFD8F81AB33}" type="datetimeFigureOut">
              <a:rPr lang="ru-RU" smtClean="0"/>
              <a:pPr/>
              <a:t>10.06.2025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15C4A-CFA1-48A5-A64E-9BBC6453773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2" descr="http://www.picshare.ru/uploads/140715/U58bIM0g3k.png"/>
          <p:cNvPicPr>
            <a:picLocks noChangeAspect="1" noChangeArrowheads="1"/>
          </p:cNvPicPr>
          <p:nvPr userDrawn="1"/>
        </p:nvPicPr>
        <p:blipFill>
          <a:blip r:embed="rId2" cstate="print"/>
          <a:srcRect t="72805" r="15873"/>
          <a:stretch>
            <a:fillRect/>
          </a:stretch>
        </p:blipFill>
        <p:spPr bwMode="auto">
          <a:xfrm>
            <a:off x="2483768" y="2204864"/>
            <a:ext cx="6458766" cy="264017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endParaRPr lang="ru-RU"/>
          </a:p>
        </p:txBody>
      </p:sp>
      <p:pic>
        <p:nvPicPr>
          <p:cNvPr id="8194" name="Picture 2" descr="http://s019.radikal.ru/i639/1306/65/cbd5deb0b914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60187" cy="6858000"/>
          </a:xfrm>
          <a:prstGeom prst="rect">
            <a:avLst/>
          </a:prstGeom>
          <a:noFill/>
        </p:spPr>
      </p:pic>
      <p:pic>
        <p:nvPicPr>
          <p:cNvPr id="7170" name="Picture 2" descr="07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149080"/>
            <a:ext cx="326587" cy="320055"/>
          </a:xfrm>
          <a:prstGeom prst="rect">
            <a:avLst/>
          </a:prstGeom>
          <a:noFill/>
        </p:spPr>
      </p:pic>
      <p:pic>
        <p:nvPicPr>
          <p:cNvPr id="14" name="Picture 2" descr="http://img-fotki.yandex.ru/get/6723/16969765.1fc/0_8c9a9_93de2f9b_orig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932623" cy="6858000"/>
          </a:xfrm>
          <a:prstGeom prst="rect">
            <a:avLst/>
          </a:prstGeom>
          <a:noFill/>
        </p:spPr>
      </p:pic>
      <p:pic>
        <p:nvPicPr>
          <p:cNvPr id="15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251520" y="260648"/>
            <a:ext cx="628434" cy="576064"/>
          </a:xfrm>
          <a:prstGeom prst="rect">
            <a:avLst/>
          </a:prstGeom>
          <a:noFill/>
        </p:spPr>
      </p:pic>
      <p:pic>
        <p:nvPicPr>
          <p:cNvPr id="16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1259632" y="2132856"/>
            <a:ext cx="628434" cy="576064"/>
          </a:xfrm>
          <a:prstGeom prst="rect">
            <a:avLst/>
          </a:prstGeom>
          <a:noFill/>
        </p:spPr>
      </p:pic>
      <p:pic>
        <p:nvPicPr>
          <p:cNvPr id="17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1043608" y="4941168"/>
            <a:ext cx="628434" cy="576064"/>
          </a:xfrm>
          <a:prstGeom prst="rect">
            <a:avLst/>
          </a:prstGeom>
          <a:noFill/>
        </p:spPr>
      </p:pic>
      <p:pic>
        <p:nvPicPr>
          <p:cNvPr id="18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6" cstate="print"/>
          <a:srcRect l="37799" t="8753" r="44057" b="64986"/>
          <a:stretch>
            <a:fillRect/>
          </a:stretch>
        </p:blipFill>
        <p:spPr bwMode="auto">
          <a:xfrm>
            <a:off x="0" y="6281936"/>
            <a:ext cx="628434" cy="576064"/>
          </a:xfrm>
          <a:prstGeom prst="rect">
            <a:avLst/>
          </a:prstGeom>
          <a:noFill/>
        </p:spPr>
      </p:pic>
      <p:pic>
        <p:nvPicPr>
          <p:cNvPr id="19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print"/>
          <a:srcRect l="37799" t="8753" r="44057" b="64986"/>
          <a:stretch>
            <a:fillRect/>
          </a:stretch>
        </p:blipFill>
        <p:spPr bwMode="auto">
          <a:xfrm>
            <a:off x="1547664" y="3861048"/>
            <a:ext cx="360040" cy="330036"/>
          </a:xfrm>
          <a:prstGeom prst="rect">
            <a:avLst/>
          </a:prstGeom>
          <a:noFill/>
        </p:spPr>
      </p:pic>
      <p:pic>
        <p:nvPicPr>
          <p:cNvPr id="20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print"/>
          <a:srcRect l="37799" t="8753" r="44057" b="64986"/>
          <a:stretch>
            <a:fillRect/>
          </a:stretch>
        </p:blipFill>
        <p:spPr bwMode="auto">
          <a:xfrm>
            <a:off x="827584" y="1556792"/>
            <a:ext cx="360040" cy="330036"/>
          </a:xfrm>
          <a:prstGeom prst="rect">
            <a:avLst/>
          </a:prstGeom>
          <a:noFill/>
        </p:spPr>
      </p:pic>
      <p:pic>
        <p:nvPicPr>
          <p:cNvPr id="21" name="Picture 4" descr="http://s39.radikal.ru/i084/1009/ae/fe0c93152f1a.png"/>
          <p:cNvPicPr>
            <a:picLocks noChangeAspect="1" noChangeArrowheads="1"/>
          </p:cNvPicPr>
          <p:nvPr userDrawn="1"/>
        </p:nvPicPr>
        <p:blipFill>
          <a:blip r:embed="rId7" cstate="print"/>
          <a:srcRect l="37799" t="8753" r="44057" b="64986"/>
          <a:stretch>
            <a:fillRect/>
          </a:stretch>
        </p:blipFill>
        <p:spPr bwMode="auto">
          <a:xfrm>
            <a:off x="251520" y="5805264"/>
            <a:ext cx="360040" cy="330036"/>
          </a:xfrm>
          <a:prstGeom prst="rect">
            <a:avLst/>
          </a:prstGeom>
          <a:noFill/>
        </p:spPr>
      </p:pic>
      <p:pic>
        <p:nvPicPr>
          <p:cNvPr id="13" name="Picture 6" descr="http://migalaite.blog.tut.by/files/2012/05/0_625cd_ea1f50e9_XL-150x150.png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 rot="17668445">
            <a:off x="382425" y="1759706"/>
            <a:ext cx="1010134" cy="1010134"/>
          </a:xfrm>
          <a:prstGeom prst="rect">
            <a:avLst/>
          </a:prstGeom>
          <a:noFill/>
        </p:spPr>
      </p:pic>
      <p:pic>
        <p:nvPicPr>
          <p:cNvPr id="12" name="Picture 6" descr="http://migalaite.blog.tut.by/files/2012/05/0_625cd_ea1f50e9_XL-150x150.png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 rot="163665">
            <a:off x="1283049" y="5036593"/>
            <a:ext cx="1008112" cy="100811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8DFCC-B104-43CC-84B0-2DFD8F81AB33}" type="datetimeFigureOut">
              <a:rPr lang="ru-RU" smtClean="0"/>
              <a:pPr/>
              <a:t>10.06.2025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15C4A-CFA1-48A5-A64E-9BBC645377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img-fotki.yandex.ru/get/4418/66124276.b/0_5fddb_431b01a1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4437112"/>
            <a:ext cx="1368152" cy="1739176"/>
          </a:xfrm>
          <a:prstGeom prst="rect">
            <a:avLst/>
          </a:prstGeom>
          <a:noFill/>
        </p:spPr>
      </p:pic>
      <p:sp>
        <p:nvSpPr>
          <p:cNvPr id="1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620" y="4572008"/>
            <a:ext cx="5106868" cy="2121760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Участник: </a:t>
            </a:r>
            <a:r>
              <a:rPr lang="ru-RU" b="1" dirty="0" err="1" smtClean="0">
                <a:solidFill>
                  <a:schemeClr val="tx1"/>
                </a:solidFill>
              </a:rPr>
              <a:t>Шраменко</a:t>
            </a:r>
            <a:r>
              <a:rPr lang="ru-RU" b="1" dirty="0" smtClean="0">
                <a:solidFill>
                  <a:schemeClr val="tx1"/>
                </a:solidFill>
              </a:rPr>
              <a:t> Виктория Александровна,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педагог дополнительного образования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МКОУ «СОШ ст. </a:t>
            </a:r>
            <a:r>
              <a:rPr lang="ru-RU" b="1" dirty="0" err="1" smtClean="0">
                <a:solidFill>
                  <a:schemeClr val="tx1"/>
                </a:solidFill>
              </a:rPr>
              <a:t>Екатериноградской</a:t>
            </a:r>
            <a:r>
              <a:rPr lang="ru-RU" b="1" dirty="0" smtClean="0">
                <a:solidFill>
                  <a:schemeClr val="tx1"/>
                </a:solidFill>
              </a:rPr>
              <a:t>»</a:t>
            </a:r>
          </a:p>
          <a:p>
            <a:r>
              <a:rPr lang="ru-RU" b="1" dirty="0" err="1" smtClean="0">
                <a:solidFill>
                  <a:schemeClr val="tx1"/>
                </a:solidFill>
              </a:rPr>
              <a:t>Прохладненского</a:t>
            </a:r>
            <a:r>
              <a:rPr lang="ru-RU" b="1" dirty="0" smtClean="0">
                <a:solidFill>
                  <a:schemeClr val="tx1"/>
                </a:solidFill>
              </a:rPr>
              <a:t> муниципального района,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Кабардино-Балкарской Республики</a:t>
            </a:r>
          </a:p>
          <a:p>
            <a:endParaRPr lang="ru-RU" dirty="0"/>
          </a:p>
        </p:txBody>
      </p:sp>
      <p:sp>
        <p:nvSpPr>
          <p:cNvPr id="13" name="Заголовок 1"/>
          <p:cNvSpPr>
            <a:spLocks noGrp="1"/>
          </p:cNvSpPr>
          <p:nvPr>
            <p:ph type="ctrTitle"/>
          </p:nvPr>
        </p:nvSpPr>
        <p:spPr>
          <a:xfrm>
            <a:off x="1285852" y="357166"/>
            <a:ext cx="6744812" cy="1214446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V</a:t>
            </a:r>
            <a:r>
              <a:rPr lang="ru-RU" sz="2400" b="1" dirty="0" smtClean="0"/>
              <a:t> Всероссийский педагогический конкурс </a:t>
            </a:r>
            <a:br>
              <a:rPr lang="ru-RU" sz="2400" b="1" dirty="0" smtClean="0"/>
            </a:br>
            <a:r>
              <a:rPr lang="ru-RU" sz="2400" b="1" dirty="0" smtClean="0"/>
              <a:t>«Экология – дело каждого»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00232" y="1857364"/>
            <a:ext cx="60007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 smtClean="0">
                <a:solidFill>
                  <a:schemeClr val="accent3">
                    <a:lumMod val="75000"/>
                  </a:schemeClr>
                </a:solidFill>
              </a:rPr>
              <a:t>Экологическая тропинка</a:t>
            </a:r>
            <a:endParaRPr lang="ru-RU" sz="6000" b="1" i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Учитель\Downloads\q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3000372"/>
            <a:ext cx="2333636" cy="23336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29058" y="1857364"/>
            <a:ext cx="2676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Наведи камеру и </a:t>
            </a:r>
            <a:r>
              <a:rPr lang="ru-RU" dirty="0" err="1" smtClean="0"/>
              <a:t>отгодай</a:t>
            </a:r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img32.jpg"/>
          <p:cNvPicPr>
            <a:picLocks noChangeAspect="1" noChangeArrowheads="1"/>
          </p:cNvPicPr>
          <p:nvPr/>
        </p:nvPicPr>
        <p:blipFill>
          <a:blip r:embed="rId2"/>
          <a:srcRect l="27500" t="13750" r="26562" b="31250"/>
          <a:stretch>
            <a:fillRect/>
          </a:stretch>
        </p:blipFill>
        <p:spPr bwMode="auto">
          <a:xfrm>
            <a:off x="3857620" y="1857364"/>
            <a:ext cx="3500462" cy="314327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868" y="571480"/>
            <a:ext cx="41641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dirty="0" smtClean="0"/>
              <a:t>Разгадай ребус</a:t>
            </a:r>
            <a:endParaRPr lang="ru-RU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3571868" y="4929198"/>
            <a:ext cx="42862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ЗАЯЦ</a:t>
            </a:r>
            <a:endParaRPr lang="ru-RU" sz="4400" b="1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928662" y="285728"/>
            <a:ext cx="7772400" cy="1470025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Кому принадлежит фраза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Щас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спою!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из мультфильма</a:t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Жил-был пёс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5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5400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pic>
        <p:nvPicPr>
          <p:cNvPr id="8193" name="Picture 1" descr="C:\Users\Учитель\Downloads\si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571744"/>
            <a:ext cx="5132224" cy="321468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Учитель\Downloads\7FhQge2JmaA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3000364" y="2285992"/>
            <a:ext cx="4286280" cy="36805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714480" y="285728"/>
            <a:ext cx="70009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/>
              <a:t>Какие бывают профессии связанные </a:t>
            </a:r>
          </a:p>
          <a:p>
            <a:pPr algn="ctr"/>
            <a:r>
              <a:rPr lang="ru-RU" sz="3200" b="1" i="1" dirty="0" smtClean="0"/>
              <a:t>с экологией?</a:t>
            </a:r>
            <a:endParaRPr lang="ru-RU" sz="3200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58016" y="2357430"/>
            <a:ext cx="8660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Эколог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71802" y="1643050"/>
            <a:ext cx="20717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Инженер-эколог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71934" y="5929330"/>
            <a:ext cx="24105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Специалист по охране</a:t>
            </a:r>
          </a:p>
          <a:p>
            <a:r>
              <a:rPr lang="ru-RU" b="1" dirty="0" smtClean="0"/>
              <a:t> окружающей среды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215206" y="5000636"/>
            <a:ext cx="1157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Урбанист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2214554"/>
            <a:ext cx="17114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Ландшафтный </a:t>
            </a:r>
          </a:p>
          <a:p>
            <a:pPr algn="ctr"/>
            <a:r>
              <a:rPr lang="ru-RU" b="1" dirty="0" smtClean="0"/>
              <a:t>архитектор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071670" y="3500438"/>
            <a:ext cx="13100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/>
              <a:t>Агроэколог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42976" y="4929198"/>
            <a:ext cx="22846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Экономист в области</a:t>
            </a:r>
          </a:p>
          <a:p>
            <a:pPr algn="ctr"/>
            <a:r>
              <a:rPr lang="ru-RU" b="1" dirty="0" smtClean="0"/>
              <a:t> экологии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357818" y="1928802"/>
            <a:ext cx="14299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Климатолог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072330" y="3714752"/>
            <a:ext cx="17412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Экологический </a:t>
            </a:r>
          </a:p>
          <a:p>
            <a:pPr algn="ctr"/>
            <a:r>
              <a:rPr lang="ru-RU" b="1" dirty="0" smtClean="0"/>
              <a:t>консультант </a:t>
            </a:r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2130425"/>
            <a:ext cx="6457968" cy="1470025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857232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Экология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2214554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наука о взаимосвязи живых существ друг с другом и со средой обитания.  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3"/>
          <p:cNvSpPr txBox="1">
            <a:spLocks/>
          </p:cNvSpPr>
          <p:nvPr/>
        </p:nvSpPr>
        <p:spPr>
          <a:xfrm>
            <a:off x="2571736" y="2071678"/>
            <a:ext cx="6021312" cy="560768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lvl="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Georgia" pitchFamily="18" charset="0"/>
              </a:rPr>
              <a:t>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Загрязнение воздуха, воды и почвы</a:t>
            </a: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Уничтожение биологических </a:t>
            </a:r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видов;сокращение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площади лесов </a:t>
            </a: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Окисление вод морей и океанов;</a:t>
            </a:r>
          </a:p>
          <a:p>
            <a:pPr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Кислотные дожди.</a:t>
            </a:r>
          </a:p>
          <a:p>
            <a:pPr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Ухудшение качества жизни людей. </a:t>
            </a:r>
          </a:p>
          <a:p>
            <a:pPr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sz="28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sz="2800" b="1" dirty="0" smtClean="0"/>
          </a:p>
          <a:p>
            <a:pPr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sz="2800" b="1" dirty="0" smtClean="0"/>
          </a:p>
          <a:p>
            <a:pPr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sz="2800" dirty="0" smtClean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428604"/>
            <a:ext cx="61436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Признаки экологических проблем</a:t>
            </a:r>
            <a:endParaRPr lang="ru-RU" sz="36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428604"/>
            <a:ext cx="66437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Эти животные строят </a:t>
            </a:r>
          </a:p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дома из дерева 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050" name="Picture 2" descr="F:\СОД\бобе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2285992"/>
            <a:ext cx="4643470" cy="338127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Учитель\Downloads\KA-000867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1857364"/>
            <a:ext cx="4129070" cy="463940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286116" y="0"/>
            <a:ext cx="31785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Собери </a:t>
            </a:r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пазл</a:t>
            </a:r>
            <a:endParaRPr lang="ru-RU" sz="4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3108" y="714356"/>
            <a:ext cx="58149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Родственник  домашней хрюшке, </a:t>
            </a:r>
          </a:p>
          <a:p>
            <a:pPr algn="ctr"/>
            <a:r>
              <a:rPr lang="ru-RU" dirty="0" smtClean="0"/>
              <a:t>Хоть стоячие есть ушки. С пяточком. Большой. Всеядный.</a:t>
            </a:r>
          </a:p>
          <a:p>
            <a:pPr algn="ctr"/>
            <a:r>
              <a:rPr lang="ru-RU" dirty="0" smtClean="0"/>
              <a:t>А ещё он дикий, стадный!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img-fotki.yandex.ru/get/4418/66124276.b/0_5fddb_431b01a1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58886"/>
            <a:ext cx="1440160" cy="1830712"/>
          </a:xfrm>
          <a:prstGeom prst="rect">
            <a:avLst/>
          </a:prstGeom>
          <a:noFill/>
        </p:spPr>
      </p:pic>
      <p:pic>
        <p:nvPicPr>
          <p:cNvPr id="3074" name="Picture 2" descr="C:\Users\Учитель\Documents\i.jpg"/>
          <p:cNvPicPr>
            <a:picLocks noChangeAspect="1" noChangeArrowheads="1"/>
          </p:cNvPicPr>
          <p:nvPr/>
        </p:nvPicPr>
        <p:blipFill>
          <a:blip r:embed="rId3"/>
          <a:srcRect b="29577"/>
          <a:stretch>
            <a:fillRect/>
          </a:stretch>
        </p:blipFill>
        <p:spPr bwMode="auto">
          <a:xfrm>
            <a:off x="2928926" y="1785926"/>
            <a:ext cx="5929330" cy="35719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428992" y="428604"/>
            <a:ext cx="46434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Разгадай животное по ребусу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Учитель\Downloads\8beed0edd9ba38f33567a03dcd61635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714488"/>
            <a:ext cx="5357850" cy="4429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163499" y="500042"/>
            <a:ext cx="69805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Соедините точки - получите зверя.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86116" y="571480"/>
            <a:ext cx="31935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Разгадай слово</a:t>
            </a:r>
            <a:endParaRPr lang="ru-RU" sz="36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4154" y="1714488"/>
            <a:ext cx="80998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/>
              <a:t>Бант, ель, лось, краб, арка</a:t>
            </a:r>
          </a:p>
          <a:p>
            <a:endParaRPr lang="ru-RU" b="1" dirty="0"/>
          </a:p>
        </p:txBody>
      </p:sp>
      <p:pic>
        <p:nvPicPr>
          <p:cNvPr id="4098" name="Picture 2" descr="C:\Users\Учитель\Documents\Squirrels_Rodents_Tree_stump_Bokeh_590236_1280x8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3286124"/>
            <a:ext cx="3902075" cy="26003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2143116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Он медом решил подкрепиться</a:t>
            </a:r>
          </a:p>
          <a:p>
            <a:r>
              <a:rPr lang="ru-RU" dirty="0" smtClean="0"/>
              <a:t>И тучкой решил притвориться.</a:t>
            </a:r>
          </a:p>
          <a:p>
            <a:r>
              <a:rPr lang="ru-RU" dirty="0" smtClean="0"/>
              <a:t>На шарике к пчелкам взлетел,</a:t>
            </a:r>
          </a:p>
          <a:p>
            <a:r>
              <a:rPr lang="ru-RU" dirty="0" smtClean="0"/>
              <a:t>Но меду поесть не успел.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928662" y="285728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ЗАГАДКА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1171</TotalTime>
  <Words>160</Words>
  <Application>Microsoft Office PowerPoint</Application>
  <PresentationFormat>Экран (4:3)</PresentationFormat>
  <Paragraphs>54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V Всероссийский педагогический конкурс  «Экология – дело каждого»</vt:lpstr>
      <vt:lpstr>Экология</vt:lpstr>
      <vt:lpstr>Слайд 3</vt:lpstr>
      <vt:lpstr>Слайд 4</vt:lpstr>
      <vt:lpstr>Слайд 5</vt:lpstr>
      <vt:lpstr>Слайд 6</vt:lpstr>
      <vt:lpstr>Слайд 7</vt:lpstr>
      <vt:lpstr>Слайд 8</vt:lpstr>
      <vt:lpstr>ЗАГАДКА</vt:lpstr>
      <vt:lpstr>Слайд 10</vt:lpstr>
      <vt:lpstr>Слайд 11</vt:lpstr>
      <vt:lpstr>    Кому принадлежит фраза «Щас спою!» из мультфильма  «Жил-был пёс» </vt:lpstr>
      <vt:lpstr>Слайд 13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Учитель</cp:lastModifiedBy>
  <cp:revision>70</cp:revision>
  <dcterms:created xsi:type="dcterms:W3CDTF">2014-07-24T11:59:25Z</dcterms:created>
  <dcterms:modified xsi:type="dcterms:W3CDTF">2025-06-10T08:58:14Z</dcterms:modified>
</cp:coreProperties>
</file>