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4086" r:id="rId1"/>
  </p:sldMasterIdLst>
  <p:sldIdLst>
    <p:sldId id="256" r:id="rId2"/>
    <p:sldId id="259" r:id="rId3"/>
    <p:sldId id="261" r:id="rId4"/>
    <p:sldId id="262" r:id="rId5"/>
    <p:sldId id="266" r:id="rId6"/>
    <p:sldId id="270" r:id="rId7"/>
    <p:sldId id="263" r:id="rId8"/>
    <p:sldId id="264" r:id="rId9"/>
    <p:sldId id="265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40769AB-82C9-4A69-81D0-F80D516665A7}" v="15" dt="2022-10-28T18:32:45.6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3F5628C-FE32-46EB-902B-5A84D1F8646C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17F59EB-7FCC-48AC-8874-4F9BA37BC978}">
      <dgm:prSet/>
      <dgm:spPr/>
      <dgm:t>
        <a:bodyPr/>
        <a:lstStyle/>
        <a:p>
          <a:r>
            <a:rPr lang="ru-RU" dirty="0"/>
            <a:t>Основные направления воспитания по ФГОС:</a:t>
          </a:r>
          <a:endParaRPr lang="en-US" dirty="0"/>
        </a:p>
      </dgm:t>
    </dgm:pt>
    <dgm:pt modelId="{D7F96513-3F1A-403D-8A55-7D317B150ED0}" type="parTrans" cxnId="{726D9F48-9E32-4CFF-8AC4-AAD94A5F6D86}">
      <dgm:prSet/>
      <dgm:spPr/>
      <dgm:t>
        <a:bodyPr/>
        <a:lstStyle/>
        <a:p>
          <a:endParaRPr lang="en-US"/>
        </a:p>
      </dgm:t>
    </dgm:pt>
    <dgm:pt modelId="{88631C8F-58EB-4066-B9F0-8A01995DF221}" type="sibTrans" cxnId="{726D9F48-9E32-4CFF-8AC4-AAD94A5F6D86}">
      <dgm:prSet/>
      <dgm:spPr/>
      <dgm:t>
        <a:bodyPr/>
        <a:lstStyle/>
        <a:p>
          <a:endParaRPr lang="en-US"/>
        </a:p>
      </dgm:t>
    </dgm:pt>
    <dgm:pt modelId="{1F4066B5-163D-409A-BDF0-80C5B9B70EF6}">
      <dgm:prSet/>
      <dgm:spPr/>
      <dgm:t>
        <a:bodyPr/>
        <a:lstStyle/>
        <a:p>
          <a:r>
            <a:rPr lang="ru-RU" dirty="0"/>
            <a:t>патриотическое;</a:t>
          </a:r>
          <a:endParaRPr lang="en-US" dirty="0"/>
        </a:p>
      </dgm:t>
    </dgm:pt>
    <dgm:pt modelId="{9D26C24A-CA34-4FC0-B062-761389BE255D}" type="parTrans" cxnId="{CA239360-A686-41C0-93A1-BFB9826586DB}">
      <dgm:prSet/>
      <dgm:spPr/>
      <dgm:t>
        <a:bodyPr/>
        <a:lstStyle/>
        <a:p>
          <a:endParaRPr lang="en-US"/>
        </a:p>
      </dgm:t>
    </dgm:pt>
    <dgm:pt modelId="{96F5049D-7DEF-4EC2-BA38-ECC8EBCC71E0}" type="sibTrans" cxnId="{CA239360-A686-41C0-93A1-BFB9826586DB}">
      <dgm:prSet/>
      <dgm:spPr/>
      <dgm:t>
        <a:bodyPr/>
        <a:lstStyle/>
        <a:p>
          <a:endParaRPr lang="en-US"/>
        </a:p>
      </dgm:t>
    </dgm:pt>
    <dgm:pt modelId="{BA33F1F8-A45A-448E-9777-6334CE74EC68}">
      <dgm:prSet/>
      <dgm:spPr/>
      <dgm:t>
        <a:bodyPr/>
        <a:lstStyle/>
        <a:p>
          <a:r>
            <a:rPr lang="ru-RU" dirty="0"/>
            <a:t>духовно-нравственное;</a:t>
          </a:r>
          <a:endParaRPr lang="en-US" dirty="0"/>
        </a:p>
      </dgm:t>
    </dgm:pt>
    <dgm:pt modelId="{2294A414-97F7-4CA9-961D-817FE1E6F869}" type="parTrans" cxnId="{0119E308-194F-4AAB-8032-D31FC330D3F4}">
      <dgm:prSet/>
      <dgm:spPr/>
      <dgm:t>
        <a:bodyPr/>
        <a:lstStyle/>
        <a:p>
          <a:endParaRPr lang="en-US"/>
        </a:p>
      </dgm:t>
    </dgm:pt>
    <dgm:pt modelId="{0E959348-4B97-460C-9D3B-2E05D5BE57A1}" type="sibTrans" cxnId="{0119E308-194F-4AAB-8032-D31FC330D3F4}">
      <dgm:prSet/>
      <dgm:spPr/>
      <dgm:t>
        <a:bodyPr/>
        <a:lstStyle/>
        <a:p>
          <a:endParaRPr lang="en-US"/>
        </a:p>
      </dgm:t>
    </dgm:pt>
    <dgm:pt modelId="{DF63A68A-3952-4DB2-8709-E766067087CA}">
      <dgm:prSet/>
      <dgm:spPr/>
      <dgm:t>
        <a:bodyPr/>
        <a:lstStyle/>
        <a:p>
          <a:r>
            <a:rPr lang="ru-RU" dirty="0"/>
            <a:t>эстетическое;</a:t>
          </a:r>
          <a:endParaRPr lang="en-US" dirty="0"/>
        </a:p>
      </dgm:t>
    </dgm:pt>
    <dgm:pt modelId="{1B0BB0B2-8B00-489E-9A4C-F942FEBEDAB3}" type="parTrans" cxnId="{BBB57A83-0F27-455B-9939-2B781C0302EA}">
      <dgm:prSet/>
      <dgm:spPr/>
      <dgm:t>
        <a:bodyPr/>
        <a:lstStyle/>
        <a:p>
          <a:endParaRPr lang="en-US"/>
        </a:p>
      </dgm:t>
    </dgm:pt>
    <dgm:pt modelId="{7F5A0B3C-1AD8-4B1D-B516-91C6B1E8CCAD}" type="sibTrans" cxnId="{BBB57A83-0F27-455B-9939-2B781C0302EA}">
      <dgm:prSet/>
      <dgm:spPr/>
      <dgm:t>
        <a:bodyPr/>
        <a:lstStyle/>
        <a:p>
          <a:endParaRPr lang="en-US"/>
        </a:p>
      </dgm:t>
    </dgm:pt>
    <dgm:pt modelId="{AB01B2CA-F873-42DA-B3B2-8AB42FDA44DC}">
      <dgm:prSet/>
      <dgm:spPr/>
      <dgm:t>
        <a:bodyPr/>
        <a:lstStyle/>
        <a:p>
          <a:r>
            <a:rPr lang="ru-RU" dirty="0"/>
            <a:t>физическое;</a:t>
          </a:r>
          <a:endParaRPr lang="en-US" dirty="0"/>
        </a:p>
      </dgm:t>
    </dgm:pt>
    <dgm:pt modelId="{6730FF40-9271-4FE3-ABAD-A2B0C83298F1}" type="parTrans" cxnId="{1F965CE1-F61B-4FB4-84E2-040435FDE90A}">
      <dgm:prSet/>
      <dgm:spPr/>
      <dgm:t>
        <a:bodyPr/>
        <a:lstStyle/>
        <a:p>
          <a:endParaRPr lang="en-US"/>
        </a:p>
      </dgm:t>
    </dgm:pt>
    <dgm:pt modelId="{3A5C5C65-D312-4D9F-BFE2-66A0565B25D5}" type="sibTrans" cxnId="{1F965CE1-F61B-4FB4-84E2-040435FDE90A}">
      <dgm:prSet/>
      <dgm:spPr/>
      <dgm:t>
        <a:bodyPr/>
        <a:lstStyle/>
        <a:p>
          <a:endParaRPr lang="en-US"/>
        </a:p>
      </dgm:t>
    </dgm:pt>
    <dgm:pt modelId="{DE7E893C-75C9-404B-BE98-FDE166FE1789}">
      <dgm:prSet/>
      <dgm:spPr/>
      <dgm:t>
        <a:bodyPr/>
        <a:lstStyle/>
        <a:p>
          <a:r>
            <a:rPr lang="ru-RU" dirty="0"/>
            <a:t>экологическое;</a:t>
          </a:r>
          <a:endParaRPr lang="en-US" dirty="0"/>
        </a:p>
      </dgm:t>
    </dgm:pt>
    <dgm:pt modelId="{4F0FFEAA-D461-422B-A80B-F7CBA8BA11C4}" type="parTrans" cxnId="{99511AB9-69F7-45F3-ADD8-2FBAAC15D1E6}">
      <dgm:prSet/>
      <dgm:spPr/>
      <dgm:t>
        <a:bodyPr/>
        <a:lstStyle/>
        <a:p>
          <a:endParaRPr lang="en-US"/>
        </a:p>
      </dgm:t>
    </dgm:pt>
    <dgm:pt modelId="{C6F56DFC-4986-4D9C-BA64-7DAD2EA3CFBA}" type="sibTrans" cxnId="{99511AB9-69F7-45F3-ADD8-2FBAAC15D1E6}">
      <dgm:prSet/>
      <dgm:spPr/>
      <dgm:t>
        <a:bodyPr/>
        <a:lstStyle/>
        <a:p>
          <a:endParaRPr lang="en-US"/>
        </a:p>
      </dgm:t>
    </dgm:pt>
    <dgm:pt modelId="{97D36156-B6DF-44DA-9C33-C2281A9E3DB2}">
      <dgm:prSet/>
      <dgm:spPr/>
      <dgm:t>
        <a:bodyPr/>
        <a:lstStyle/>
        <a:p>
          <a:r>
            <a:rPr lang="ru-RU" dirty="0"/>
            <a:t>ценности научного познания</a:t>
          </a:r>
          <a:endParaRPr lang="en-US" dirty="0"/>
        </a:p>
      </dgm:t>
    </dgm:pt>
    <dgm:pt modelId="{57F5A0D9-174C-4FAF-B0A9-FD4FF35763FA}" type="parTrans" cxnId="{8C1E6504-EBA2-448E-85E0-307277154FA4}">
      <dgm:prSet/>
      <dgm:spPr/>
      <dgm:t>
        <a:bodyPr/>
        <a:lstStyle/>
        <a:p>
          <a:endParaRPr lang="en-US"/>
        </a:p>
      </dgm:t>
    </dgm:pt>
    <dgm:pt modelId="{DEDB4815-7C78-4DE4-A0AA-1AC3151086E4}" type="sibTrans" cxnId="{8C1E6504-EBA2-448E-85E0-307277154FA4}">
      <dgm:prSet/>
      <dgm:spPr/>
      <dgm:t>
        <a:bodyPr/>
        <a:lstStyle/>
        <a:p>
          <a:endParaRPr lang="en-US"/>
        </a:p>
      </dgm:t>
    </dgm:pt>
    <dgm:pt modelId="{F5E04FD9-7D8E-45CF-B683-142E485FB2A4}" type="pres">
      <dgm:prSet presAssocID="{93F5628C-FE32-46EB-902B-5A84D1F8646C}" presName="vert0" presStyleCnt="0">
        <dgm:presLayoutVars>
          <dgm:dir/>
          <dgm:animOne val="branch"/>
          <dgm:animLvl val="lvl"/>
        </dgm:presLayoutVars>
      </dgm:prSet>
      <dgm:spPr/>
    </dgm:pt>
    <dgm:pt modelId="{956A3755-BA33-4C83-8610-E7E14AE3EDAB}" type="pres">
      <dgm:prSet presAssocID="{E17F59EB-7FCC-48AC-8874-4F9BA37BC978}" presName="thickLine" presStyleLbl="alignNode1" presStyleIdx="0" presStyleCnt="7"/>
      <dgm:spPr/>
    </dgm:pt>
    <dgm:pt modelId="{D97649D6-4153-44FD-8D73-DD3F7C97EE6D}" type="pres">
      <dgm:prSet presAssocID="{E17F59EB-7FCC-48AC-8874-4F9BA37BC978}" presName="horz1" presStyleCnt="0"/>
      <dgm:spPr/>
    </dgm:pt>
    <dgm:pt modelId="{2418625C-2A20-4126-B977-1D9FFC7A6405}" type="pres">
      <dgm:prSet presAssocID="{E17F59EB-7FCC-48AC-8874-4F9BA37BC978}" presName="tx1" presStyleLbl="revTx" presStyleIdx="0" presStyleCnt="7"/>
      <dgm:spPr/>
    </dgm:pt>
    <dgm:pt modelId="{1756A4EF-A842-4FAE-910D-7D48A71BCEAD}" type="pres">
      <dgm:prSet presAssocID="{E17F59EB-7FCC-48AC-8874-4F9BA37BC978}" presName="vert1" presStyleCnt="0"/>
      <dgm:spPr/>
    </dgm:pt>
    <dgm:pt modelId="{F99BAC22-D75E-4292-B598-664DC648E2F5}" type="pres">
      <dgm:prSet presAssocID="{1F4066B5-163D-409A-BDF0-80C5B9B70EF6}" presName="thickLine" presStyleLbl="alignNode1" presStyleIdx="1" presStyleCnt="7"/>
      <dgm:spPr/>
    </dgm:pt>
    <dgm:pt modelId="{64D7C16B-3B7E-496A-82FB-4BBA9BEA82A2}" type="pres">
      <dgm:prSet presAssocID="{1F4066B5-163D-409A-BDF0-80C5B9B70EF6}" presName="horz1" presStyleCnt="0"/>
      <dgm:spPr/>
    </dgm:pt>
    <dgm:pt modelId="{778FF8F8-66CB-4B78-9FF0-223E93E9633E}" type="pres">
      <dgm:prSet presAssocID="{1F4066B5-163D-409A-BDF0-80C5B9B70EF6}" presName="tx1" presStyleLbl="revTx" presStyleIdx="1" presStyleCnt="7"/>
      <dgm:spPr/>
    </dgm:pt>
    <dgm:pt modelId="{CA377CB6-C226-499F-8212-59CE02024D01}" type="pres">
      <dgm:prSet presAssocID="{1F4066B5-163D-409A-BDF0-80C5B9B70EF6}" presName="vert1" presStyleCnt="0"/>
      <dgm:spPr/>
    </dgm:pt>
    <dgm:pt modelId="{0412CF5E-7502-40D7-BD1B-688618FC9A33}" type="pres">
      <dgm:prSet presAssocID="{BA33F1F8-A45A-448E-9777-6334CE74EC68}" presName="thickLine" presStyleLbl="alignNode1" presStyleIdx="2" presStyleCnt="7"/>
      <dgm:spPr/>
    </dgm:pt>
    <dgm:pt modelId="{D7664A9A-8A65-4319-95F9-BE721AFF6BF7}" type="pres">
      <dgm:prSet presAssocID="{BA33F1F8-A45A-448E-9777-6334CE74EC68}" presName="horz1" presStyleCnt="0"/>
      <dgm:spPr/>
    </dgm:pt>
    <dgm:pt modelId="{FC7B2AF1-0F7C-4ADF-9BD6-A4A1D0DC4DC9}" type="pres">
      <dgm:prSet presAssocID="{BA33F1F8-A45A-448E-9777-6334CE74EC68}" presName="tx1" presStyleLbl="revTx" presStyleIdx="2" presStyleCnt="7"/>
      <dgm:spPr/>
    </dgm:pt>
    <dgm:pt modelId="{BA235176-88E8-4F51-9224-AD38827B6D6E}" type="pres">
      <dgm:prSet presAssocID="{BA33F1F8-A45A-448E-9777-6334CE74EC68}" presName="vert1" presStyleCnt="0"/>
      <dgm:spPr/>
    </dgm:pt>
    <dgm:pt modelId="{AF9EB9B1-B596-43AE-910C-F3CC7B9A82E3}" type="pres">
      <dgm:prSet presAssocID="{DF63A68A-3952-4DB2-8709-E766067087CA}" presName="thickLine" presStyleLbl="alignNode1" presStyleIdx="3" presStyleCnt="7"/>
      <dgm:spPr/>
    </dgm:pt>
    <dgm:pt modelId="{A4BA3E76-3F1D-4310-8671-2D12A5A4AFB5}" type="pres">
      <dgm:prSet presAssocID="{DF63A68A-3952-4DB2-8709-E766067087CA}" presName="horz1" presStyleCnt="0"/>
      <dgm:spPr/>
    </dgm:pt>
    <dgm:pt modelId="{9FD8E4A4-C69D-41AE-88BA-56E24BDEAFD2}" type="pres">
      <dgm:prSet presAssocID="{DF63A68A-3952-4DB2-8709-E766067087CA}" presName="tx1" presStyleLbl="revTx" presStyleIdx="3" presStyleCnt="7"/>
      <dgm:spPr/>
    </dgm:pt>
    <dgm:pt modelId="{3513EDEA-83F7-42D5-BF45-2F138DBB82AD}" type="pres">
      <dgm:prSet presAssocID="{DF63A68A-3952-4DB2-8709-E766067087CA}" presName="vert1" presStyleCnt="0"/>
      <dgm:spPr/>
    </dgm:pt>
    <dgm:pt modelId="{6FD82675-7762-46DD-B73F-4C2A4E938F4A}" type="pres">
      <dgm:prSet presAssocID="{AB01B2CA-F873-42DA-B3B2-8AB42FDA44DC}" presName="thickLine" presStyleLbl="alignNode1" presStyleIdx="4" presStyleCnt="7"/>
      <dgm:spPr/>
    </dgm:pt>
    <dgm:pt modelId="{69C2EF1E-3266-4801-88E5-CC838680DF6E}" type="pres">
      <dgm:prSet presAssocID="{AB01B2CA-F873-42DA-B3B2-8AB42FDA44DC}" presName="horz1" presStyleCnt="0"/>
      <dgm:spPr/>
    </dgm:pt>
    <dgm:pt modelId="{09FF4C5A-B807-4EAB-878D-0063CDBF40E2}" type="pres">
      <dgm:prSet presAssocID="{AB01B2CA-F873-42DA-B3B2-8AB42FDA44DC}" presName="tx1" presStyleLbl="revTx" presStyleIdx="4" presStyleCnt="7"/>
      <dgm:spPr/>
    </dgm:pt>
    <dgm:pt modelId="{902E0EDA-37AE-4F75-9FD3-B79A66339990}" type="pres">
      <dgm:prSet presAssocID="{AB01B2CA-F873-42DA-B3B2-8AB42FDA44DC}" presName="vert1" presStyleCnt="0"/>
      <dgm:spPr/>
    </dgm:pt>
    <dgm:pt modelId="{17065AA5-6F83-4E7B-883F-8AC7C6D85188}" type="pres">
      <dgm:prSet presAssocID="{DE7E893C-75C9-404B-BE98-FDE166FE1789}" presName="thickLine" presStyleLbl="alignNode1" presStyleIdx="5" presStyleCnt="7"/>
      <dgm:spPr/>
    </dgm:pt>
    <dgm:pt modelId="{E7C9EE0B-C883-4B34-9555-496B3ED871DB}" type="pres">
      <dgm:prSet presAssocID="{DE7E893C-75C9-404B-BE98-FDE166FE1789}" presName="horz1" presStyleCnt="0"/>
      <dgm:spPr/>
    </dgm:pt>
    <dgm:pt modelId="{C66CCB58-2F3E-4C1C-A994-504A832DE901}" type="pres">
      <dgm:prSet presAssocID="{DE7E893C-75C9-404B-BE98-FDE166FE1789}" presName="tx1" presStyleLbl="revTx" presStyleIdx="5" presStyleCnt="7"/>
      <dgm:spPr/>
    </dgm:pt>
    <dgm:pt modelId="{3DD8C226-88E9-48B2-B8AE-3D22923012E1}" type="pres">
      <dgm:prSet presAssocID="{DE7E893C-75C9-404B-BE98-FDE166FE1789}" presName="vert1" presStyleCnt="0"/>
      <dgm:spPr/>
    </dgm:pt>
    <dgm:pt modelId="{FAE7C343-2757-4CA4-9B6E-D41FD4CC7B90}" type="pres">
      <dgm:prSet presAssocID="{97D36156-B6DF-44DA-9C33-C2281A9E3DB2}" presName="thickLine" presStyleLbl="alignNode1" presStyleIdx="6" presStyleCnt="7"/>
      <dgm:spPr/>
    </dgm:pt>
    <dgm:pt modelId="{2E45205E-4D4A-4E0D-96BC-55C0819AF28D}" type="pres">
      <dgm:prSet presAssocID="{97D36156-B6DF-44DA-9C33-C2281A9E3DB2}" presName="horz1" presStyleCnt="0"/>
      <dgm:spPr/>
    </dgm:pt>
    <dgm:pt modelId="{371D3296-8D1C-44EB-B83F-A3EA9341B767}" type="pres">
      <dgm:prSet presAssocID="{97D36156-B6DF-44DA-9C33-C2281A9E3DB2}" presName="tx1" presStyleLbl="revTx" presStyleIdx="6" presStyleCnt="7"/>
      <dgm:spPr/>
    </dgm:pt>
    <dgm:pt modelId="{403CB316-D911-4A7A-AB13-28063E989621}" type="pres">
      <dgm:prSet presAssocID="{97D36156-B6DF-44DA-9C33-C2281A9E3DB2}" presName="vert1" presStyleCnt="0"/>
      <dgm:spPr/>
    </dgm:pt>
  </dgm:ptLst>
  <dgm:cxnLst>
    <dgm:cxn modelId="{8C1E6504-EBA2-448E-85E0-307277154FA4}" srcId="{93F5628C-FE32-46EB-902B-5A84D1F8646C}" destId="{97D36156-B6DF-44DA-9C33-C2281A9E3DB2}" srcOrd="6" destOrd="0" parTransId="{57F5A0D9-174C-4FAF-B0A9-FD4FF35763FA}" sibTransId="{DEDB4815-7C78-4DE4-A0AA-1AC3151086E4}"/>
    <dgm:cxn modelId="{0119E308-194F-4AAB-8032-D31FC330D3F4}" srcId="{93F5628C-FE32-46EB-902B-5A84D1F8646C}" destId="{BA33F1F8-A45A-448E-9777-6334CE74EC68}" srcOrd="2" destOrd="0" parTransId="{2294A414-97F7-4CA9-961D-817FE1E6F869}" sibTransId="{0E959348-4B97-460C-9D3B-2E05D5BE57A1}"/>
    <dgm:cxn modelId="{E2D21411-FABD-4C7B-AF22-A27B28EA2021}" type="presOf" srcId="{E17F59EB-7FCC-48AC-8874-4F9BA37BC978}" destId="{2418625C-2A20-4126-B977-1D9FFC7A6405}" srcOrd="0" destOrd="0" presId="urn:microsoft.com/office/officeart/2008/layout/LinedList"/>
    <dgm:cxn modelId="{8B1B2A11-66E4-45CE-B366-63C156038988}" type="presOf" srcId="{97D36156-B6DF-44DA-9C33-C2281A9E3DB2}" destId="{371D3296-8D1C-44EB-B83F-A3EA9341B767}" srcOrd="0" destOrd="0" presId="urn:microsoft.com/office/officeart/2008/layout/LinedList"/>
    <dgm:cxn modelId="{396FEF18-2E4E-482D-BFA8-ED4BC7B387D3}" type="presOf" srcId="{1F4066B5-163D-409A-BDF0-80C5B9B70EF6}" destId="{778FF8F8-66CB-4B78-9FF0-223E93E9633E}" srcOrd="0" destOrd="0" presId="urn:microsoft.com/office/officeart/2008/layout/LinedList"/>
    <dgm:cxn modelId="{6C21543F-606B-4D2A-952E-B30D56B7B871}" type="presOf" srcId="{AB01B2CA-F873-42DA-B3B2-8AB42FDA44DC}" destId="{09FF4C5A-B807-4EAB-878D-0063CDBF40E2}" srcOrd="0" destOrd="0" presId="urn:microsoft.com/office/officeart/2008/layout/LinedList"/>
    <dgm:cxn modelId="{CA239360-A686-41C0-93A1-BFB9826586DB}" srcId="{93F5628C-FE32-46EB-902B-5A84D1F8646C}" destId="{1F4066B5-163D-409A-BDF0-80C5B9B70EF6}" srcOrd="1" destOrd="0" parTransId="{9D26C24A-CA34-4FC0-B062-761389BE255D}" sibTransId="{96F5049D-7DEF-4EC2-BA38-ECC8EBCC71E0}"/>
    <dgm:cxn modelId="{CD46E662-7504-4671-9551-947BB4FA6238}" type="presOf" srcId="{DE7E893C-75C9-404B-BE98-FDE166FE1789}" destId="{C66CCB58-2F3E-4C1C-A994-504A832DE901}" srcOrd="0" destOrd="0" presId="urn:microsoft.com/office/officeart/2008/layout/LinedList"/>
    <dgm:cxn modelId="{726D9F48-9E32-4CFF-8AC4-AAD94A5F6D86}" srcId="{93F5628C-FE32-46EB-902B-5A84D1F8646C}" destId="{E17F59EB-7FCC-48AC-8874-4F9BA37BC978}" srcOrd="0" destOrd="0" parTransId="{D7F96513-3F1A-403D-8A55-7D317B150ED0}" sibTransId="{88631C8F-58EB-4066-B9F0-8A01995DF221}"/>
    <dgm:cxn modelId="{BBB57A83-0F27-455B-9939-2B781C0302EA}" srcId="{93F5628C-FE32-46EB-902B-5A84D1F8646C}" destId="{DF63A68A-3952-4DB2-8709-E766067087CA}" srcOrd="3" destOrd="0" parTransId="{1B0BB0B2-8B00-489E-9A4C-F942FEBEDAB3}" sibTransId="{7F5A0B3C-1AD8-4B1D-B516-91C6B1E8CCAD}"/>
    <dgm:cxn modelId="{99511AB9-69F7-45F3-ADD8-2FBAAC15D1E6}" srcId="{93F5628C-FE32-46EB-902B-5A84D1F8646C}" destId="{DE7E893C-75C9-404B-BE98-FDE166FE1789}" srcOrd="5" destOrd="0" parTransId="{4F0FFEAA-D461-422B-A80B-F7CBA8BA11C4}" sibTransId="{C6F56DFC-4986-4D9C-BA64-7DAD2EA3CFBA}"/>
    <dgm:cxn modelId="{52F0A1D1-8137-4295-85A7-EA6461F08F1B}" type="presOf" srcId="{93F5628C-FE32-46EB-902B-5A84D1F8646C}" destId="{F5E04FD9-7D8E-45CF-B683-142E485FB2A4}" srcOrd="0" destOrd="0" presId="urn:microsoft.com/office/officeart/2008/layout/LinedList"/>
    <dgm:cxn modelId="{30EDD8DA-FA70-4383-A65E-C5A55B03B51B}" type="presOf" srcId="{DF63A68A-3952-4DB2-8709-E766067087CA}" destId="{9FD8E4A4-C69D-41AE-88BA-56E24BDEAFD2}" srcOrd="0" destOrd="0" presId="urn:microsoft.com/office/officeart/2008/layout/LinedList"/>
    <dgm:cxn modelId="{1F965CE1-F61B-4FB4-84E2-040435FDE90A}" srcId="{93F5628C-FE32-46EB-902B-5A84D1F8646C}" destId="{AB01B2CA-F873-42DA-B3B2-8AB42FDA44DC}" srcOrd="4" destOrd="0" parTransId="{6730FF40-9271-4FE3-ABAD-A2B0C83298F1}" sibTransId="{3A5C5C65-D312-4D9F-BFE2-66A0565B25D5}"/>
    <dgm:cxn modelId="{957F91FC-3634-483F-A565-F34186AC7AE6}" type="presOf" srcId="{BA33F1F8-A45A-448E-9777-6334CE74EC68}" destId="{FC7B2AF1-0F7C-4ADF-9BD6-A4A1D0DC4DC9}" srcOrd="0" destOrd="0" presId="urn:microsoft.com/office/officeart/2008/layout/LinedList"/>
    <dgm:cxn modelId="{618DACA8-A583-4C44-9DD9-AE0F95975635}" type="presParOf" srcId="{F5E04FD9-7D8E-45CF-B683-142E485FB2A4}" destId="{956A3755-BA33-4C83-8610-E7E14AE3EDAB}" srcOrd="0" destOrd="0" presId="urn:microsoft.com/office/officeart/2008/layout/LinedList"/>
    <dgm:cxn modelId="{21A827FB-ACCD-4A16-87AF-31576646240E}" type="presParOf" srcId="{F5E04FD9-7D8E-45CF-B683-142E485FB2A4}" destId="{D97649D6-4153-44FD-8D73-DD3F7C97EE6D}" srcOrd="1" destOrd="0" presId="urn:microsoft.com/office/officeart/2008/layout/LinedList"/>
    <dgm:cxn modelId="{0FBE8238-238A-4A87-8363-23EB91101013}" type="presParOf" srcId="{D97649D6-4153-44FD-8D73-DD3F7C97EE6D}" destId="{2418625C-2A20-4126-B977-1D9FFC7A6405}" srcOrd="0" destOrd="0" presId="urn:microsoft.com/office/officeart/2008/layout/LinedList"/>
    <dgm:cxn modelId="{49D183D7-E565-4CB4-B29A-97D7C42ED8FE}" type="presParOf" srcId="{D97649D6-4153-44FD-8D73-DD3F7C97EE6D}" destId="{1756A4EF-A842-4FAE-910D-7D48A71BCEAD}" srcOrd="1" destOrd="0" presId="urn:microsoft.com/office/officeart/2008/layout/LinedList"/>
    <dgm:cxn modelId="{31B0A876-3C68-45BC-ABD2-ECE6525A5B8D}" type="presParOf" srcId="{F5E04FD9-7D8E-45CF-B683-142E485FB2A4}" destId="{F99BAC22-D75E-4292-B598-664DC648E2F5}" srcOrd="2" destOrd="0" presId="urn:microsoft.com/office/officeart/2008/layout/LinedList"/>
    <dgm:cxn modelId="{1D594468-240A-4BA0-A52F-5427B9B86B01}" type="presParOf" srcId="{F5E04FD9-7D8E-45CF-B683-142E485FB2A4}" destId="{64D7C16B-3B7E-496A-82FB-4BBA9BEA82A2}" srcOrd="3" destOrd="0" presId="urn:microsoft.com/office/officeart/2008/layout/LinedList"/>
    <dgm:cxn modelId="{D17F4882-4273-44FB-858A-02A6219E7905}" type="presParOf" srcId="{64D7C16B-3B7E-496A-82FB-4BBA9BEA82A2}" destId="{778FF8F8-66CB-4B78-9FF0-223E93E9633E}" srcOrd="0" destOrd="0" presId="urn:microsoft.com/office/officeart/2008/layout/LinedList"/>
    <dgm:cxn modelId="{D5A5E3BD-1F07-4CA1-89A4-8030688F2CB2}" type="presParOf" srcId="{64D7C16B-3B7E-496A-82FB-4BBA9BEA82A2}" destId="{CA377CB6-C226-499F-8212-59CE02024D01}" srcOrd="1" destOrd="0" presId="urn:microsoft.com/office/officeart/2008/layout/LinedList"/>
    <dgm:cxn modelId="{B8DF4437-5F49-47ED-AC4C-3A9BC3D8793B}" type="presParOf" srcId="{F5E04FD9-7D8E-45CF-B683-142E485FB2A4}" destId="{0412CF5E-7502-40D7-BD1B-688618FC9A33}" srcOrd="4" destOrd="0" presId="urn:microsoft.com/office/officeart/2008/layout/LinedList"/>
    <dgm:cxn modelId="{FC57E7AC-1A7F-47B8-BE3B-C5DD639E0696}" type="presParOf" srcId="{F5E04FD9-7D8E-45CF-B683-142E485FB2A4}" destId="{D7664A9A-8A65-4319-95F9-BE721AFF6BF7}" srcOrd="5" destOrd="0" presId="urn:microsoft.com/office/officeart/2008/layout/LinedList"/>
    <dgm:cxn modelId="{20DE4534-238C-4FEF-977F-9CF93FB24E07}" type="presParOf" srcId="{D7664A9A-8A65-4319-95F9-BE721AFF6BF7}" destId="{FC7B2AF1-0F7C-4ADF-9BD6-A4A1D0DC4DC9}" srcOrd="0" destOrd="0" presId="urn:microsoft.com/office/officeart/2008/layout/LinedList"/>
    <dgm:cxn modelId="{3B8A113D-DE48-4D50-A823-39F6AA04696F}" type="presParOf" srcId="{D7664A9A-8A65-4319-95F9-BE721AFF6BF7}" destId="{BA235176-88E8-4F51-9224-AD38827B6D6E}" srcOrd="1" destOrd="0" presId="urn:microsoft.com/office/officeart/2008/layout/LinedList"/>
    <dgm:cxn modelId="{8B0D64D1-0409-44E2-823C-D682C30D8F86}" type="presParOf" srcId="{F5E04FD9-7D8E-45CF-B683-142E485FB2A4}" destId="{AF9EB9B1-B596-43AE-910C-F3CC7B9A82E3}" srcOrd="6" destOrd="0" presId="urn:microsoft.com/office/officeart/2008/layout/LinedList"/>
    <dgm:cxn modelId="{1B696A31-368D-46D3-AE11-077FBF2E84FE}" type="presParOf" srcId="{F5E04FD9-7D8E-45CF-B683-142E485FB2A4}" destId="{A4BA3E76-3F1D-4310-8671-2D12A5A4AFB5}" srcOrd="7" destOrd="0" presId="urn:microsoft.com/office/officeart/2008/layout/LinedList"/>
    <dgm:cxn modelId="{5694D015-5C54-468C-B740-62147ECED7C6}" type="presParOf" srcId="{A4BA3E76-3F1D-4310-8671-2D12A5A4AFB5}" destId="{9FD8E4A4-C69D-41AE-88BA-56E24BDEAFD2}" srcOrd="0" destOrd="0" presId="urn:microsoft.com/office/officeart/2008/layout/LinedList"/>
    <dgm:cxn modelId="{8025EEF1-9414-4C9E-A4E0-C611585796B7}" type="presParOf" srcId="{A4BA3E76-3F1D-4310-8671-2D12A5A4AFB5}" destId="{3513EDEA-83F7-42D5-BF45-2F138DBB82AD}" srcOrd="1" destOrd="0" presId="urn:microsoft.com/office/officeart/2008/layout/LinedList"/>
    <dgm:cxn modelId="{4A7E72C1-A51D-42D2-9DD1-19047CE7F48A}" type="presParOf" srcId="{F5E04FD9-7D8E-45CF-B683-142E485FB2A4}" destId="{6FD82675-7762-46DD-B73F-4C2A4E938F4A}" srcOrd="8" destOrd="0" presId="urn:microsoft.com/office/officeart/2008/layout/LinedList"/>
    <dgm:cxn modelId="{A14568C7-08FB-446B-B813-A80D56F13CBE}" type="presParOf" srcId="{F5E04FD9-7D8E-45CF-B683-142E485FB2A4}" destId="{69C2EF1E-3266-4801-88E5-CC838680DF6E}" srcOrd="9" destOrd="0" presId="urn:microsoft.com/office/officeart/2008/layout/LinedList"/>
    <dgm:cxn modelId="{02A79289-C168-44BE-8E7C-9D35E0846047}" type="presParOf" srcId="{69C2EF1E-3266-4801-88E5-CC838680DF6E}" destId="{09FF4C5A-B807-4EAB-878D-0063CDBF40E2}" srcOrd="0" destOrd="0" presId="urn:microsoft.com/office/officeart/2008/layout/LinedList"/>
    <dgm:cxn modelId="{4EB47D56-EF5D-408A-9CA1-3C28BD6F4B62}" type="presParOf" srcId="{69C2EF1E-3266-4801-88E5-CC838680DF6E}" destId="{902E0EDA-37AE-4F75-9FD3-B79A66339990}" srcOrd="1" destOrd="0" presId="urn:microsoft.com/office/officeart/2008/layout/LinedList"/>
    <dgm:cxn modelId="{05A2EEBE-2A05-4F47-9765-AB9D6FF4585A}" type="presParOf" srcId="{F5E04FD9-7D8E-45CF-B683-142E485FB2A4}" destId="{17065AA5-6F83-4E7B-883F-8AC7C6D85188}" srcOrd="10" destOrd="0" presId="urn:microsoft.com/office/officeart/2008/layout/LinedList"/>
    <dgm:cxn modelId="{16D472FB-BCE8-4D2A-8CFE-F9FCF2CB1AEC}" type="presParOf" srcId="{F5E04FD9-7D8E-45CF-B683-142E485FB2A4}" destId="{E7C9EE0B-C883-4B34-9555-496B3ED871DB}" srcOrd="11" destOrd="0" presId="urn:microsoft.com/office/officeart/2008/layout/LinedList"/>
    <dgm:cxn modelId="{4CD07914-B19F-414D-AB1B-A5A2967AB6D6}" type="presParOf" srcId="{E7C9EE0B-C883-4B34-9555-496B3ED871DB}" destId="{C66CCB58-2F3E-4C1C-A994-504A832DE901}" srcOrd="0" destOrd="0" presId="urn:microsoft.com/office/officeart/2008/layout/LinedList"/>
    <dgm:cxn modelId="{3D3DB991-2C05-4F2B-90B3-60660250BDB3}" type="presParOf" srcId="{E7C9EE0B-C883-4B34-9555-496B3ED871DB}" destId="{3DD8C226-88E9-48B2-B8AE-3D22923012E1}" srcOrd="1" destOrd="0" presId="urn:microsoft.com/office/officeart/2008/layout/LinedList"/>
    <dgm:cxn modelId="{88CF18B2-AD18-425E-9EB5-87BBA236CD80}" type="presParOf" srcId="{F5E04FD9-7D8E-45CF-B683-142E485FB2A4}" destId="{FAE7C343-2757-4CA4-9B6E-D41FD4CC7B90}" srcOrd="12" destOrd="0" presId="urn:microsoft.com/office/officeart/2008/layout/LinedList"/>
    <dgm:cxn modelId="{8904B57D-187E-4CC1-9783-A960DD8E9778}" type="presParOf" srcId="{F5E04FD9-7D8E-45CF-B683-142E485FB2A4}" destId="{2E45205E-4D4A-4E0D-96BC-55C0819AF28D}" srcOrd="13" destOrd="0" presId="urn:microsoft.com/office/officeart/2008/layout/LinedList"/>
    <dgm:cxn modelId="{CE6548B0-464D-4A98-B5BE-5194D9424BDF}" type="presParOf" srcId="{2E45205E-4D4A-4E0D-96BC-55C0819AF28D}" destId="{371D3296-8D1C-44EB-B83F-A3EA9341B767}" srcOrd="0" destOrd="0" presId="urn:microsoft.com/office/officeart/2008/layout/LinedList"/>
    <dgm:cxn modelId="{56473425-6FC3-4105-9B42-8BE644913FD0}" type="presParOf" srcId="{2E45205E-4D4A-4E0D-96BC-55C0819AF28D}" destId="{403CB316-D911-4A7A-AB13-28063E989621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6A3755-BA33-4C83-8610-E7E14AE3EDAB}">
      <dsp:nvSpPr>
        <dsp:cNvPr id="0" name=""/>
        <dsp:cNvSpPr/>
      </dsp:nvSpPr>
      <dsp:spPr>
        <a:xfrm>
          <a:off x="0" y="404"/>
          <a:ext cx="1039470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418625C-2A20-4126-B977-1D9FFC7A6405}">
      <dsp:nvSpPr>
        <dsp:cNvPr id="0" name=""/>
        <dsp:cNvSpPr/>
      </dsp:nvSpPr>
      <dsp:spPr>
        <a:xfrm>
          <a:off x="0" y="404"/>
          <a:ext cx="10394707" cy="4729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Основные направления воспитания по ФГОС:</a:t>
          </a:r>
          <a:endParaRPr lang="en-US" sz="2100" kern="1200" dirty="0"/>
        </a:p>
      </dsp:txBody>
      <dsp:txXfrm>
        <a:off x="0" y="404"/>
        <a:ext cx="10394707" cy="472911"/>
      </dsp:txXfrm>
    </dsp:sp>
    <dsp:sp modelId="{F99BAC22-D75E-4292-B598-664DC648E2F5}">
      <dsp:nvSpPr>
        <dsp:cNvPr id="0" name=""/>
        <dsp:cNvSpPr/>
      </dsp:nvSpPr>
      <dsp:spPr>
        <a:xfrm>
          <a:off x="0" y="473315"/>
          <a:ext cx="1039470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8FF8F8-66CB-4B78-9FF0-223E93E9633E}">
      <dsp:nvSpPr>
        <dsp:cNvPr id="0" name=""/>
        <dsp:cNvSpPr/>
      </dsp:nvSpPr>
      <dsp:spPr>
        <a:xfrm>
          <a:off x="0" y="473315"/>
          <a:ext cx="10394707" cy="4729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патриотическое;</a:t>
          </a:r>
          <a:endParaRPr lang="en-US" sz="2100" kern="1200" dirty="0"/>
        </a:p>
      </dsp:txBody>
      <dsp:txXfrm>
        <a:off x="0" y="473315"/>
        <a:ext cx="10394707" cy="472911"/>
      </dsp:txXfrm>
    </dsp:sp>
    <dsp:sp modelId="{0412CF5E-7502-40D7-BD1B-688618FC9A33}">
      <dsp:nvSpPr>
        <dsp:cNvPr id="0" name=""/>
        <dsp:cNvSpPr/>
      </dsp:nvSpPr>
      <dsp:spPr>
        <a:xfrm>
          <a:off x="0" y="946227"/>
          <a:ext cx="1039470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B2AF1-0F7C-4ADF-9BD6-A4A1D0DC4DC9}">
      <dsp:nvSpPr>
        <dsp:cNvPr id="0" name=""/>
        <dsp:cNvSpPr/>
      </dsp:nvSpPr>
      <dsp:spPr>
        <a:xfrm>
          <a:off x="0" y="946227"/>
          <a:ext cx="10394707" cy="4729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духовно-нравственное;</a:t>
          </a:r>
          <a:endParaRPr lang="en-US" sz="2100" kern="1200" dirty="0"/>
        </a:p>
      </dsp:txBody>
      <dsp:txXfrm>
        <a:off x="0" y="946227"/>
        <a:ext cx="10394707" cy="472911"/>
      </dsp:txXfrm>
    </dsp:sp>
    <dsp:sp modelId="{AF9EB9B1-B596-43AE-910C-F3CC7B9A82E3}">
      <dsp:nvSpPr>
        <dsp:cNvPr id="0" name=""/>
        <dsp:cNvSpPr/>
      </dsp:nvSpPr>
      <dsp:spPr>
        <a:xfrm>
          <a:off x="0" y="1419138"/>
          <a:ext cx="1039470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D8E4A4-C69D-41AE-88BA-56E24BDEAFD2}">
      <dsp:nvSpPr>
        <dsp:cNvPr id="0" name=""/>
        <dsp:cNvSpPr/>
      </dsp:nvSpPr>
      <dsp:spPr>
        <a:xfrm>
          <a:off x="0" y="1419138"/>
          <a:ext cx="10394707" cy="4729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эстетическое;</a:t>
          </a:r>
          <a:endParaRPr lang="en-US" sz="2100" kern="1200" dirty="0"/>
        </a:p>
      </dsp:txBody>
      <dsp:txXfrm>
        <a:off x="0" y="1419138"/>
        <a:ext cx="10394707" cy="472911"/>
      </dsp:txXfrm>
    </dsp:sp>
    <dsp:sp modelId="{6FD82675-7762-46DD-B73F-4C2A4E938F4A}">
      <dsp:nvSpPr>
        <dsp:cNvPr id="0" name=""/>
        <dsp:cNvSpPr/>
      </dsp:nvSpPr>
      <dsp:spPr>
        <a:xfrm>
          <a:off x="0" y="1892050"/>
          <a:ext cx="1039470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FF4C5A-B807-4EAB-878D-0063CDBF40E2}">
      <dsp:nvSpPr>
        <dsp:cNvPr id="0" name=""/>
        <dsp:cNvSpPr/>
      </dsp:nvSpPr>
      <dsp:spPr>
        <a:xfrm>
          <a:off x="0" y="1892050"/>
          <a:ext cx="10394707" cy="4729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физическое;</a:t>
          </a:r>
          <a:endParaRPr lang="en-US" sz="2100" kern="1200" dirty="0"/>
        </a:p>
      </dsp:txBody>
      <dsp:txXfrm>
        <a:off x="0" y="1892050"/>
        <a:ext cx="10394707" cy="472911"/>
      </dsp:txXfrm>
    </dsp:sp>
    <dsp:sp modelId="{17065AA5-6F83-4E7B-883F-8AC7C6D85188}">
      <dsp:nvSpPr>
        <dsp:cNvPr id="0" name=""/>
        <dsp:cNvSpPr/>
      </dsp:nvSpPr>
      <dsp:spPr>
        <a:xfrm>
          <a:off x="0" y="2364961"/>
          <a:ext cx="1039470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6CCB58-2F3E-4C1C-A994-504A832DE901}">
      <dsp:nvSpPr>
        <dsp:cNvPr id="0" name=""/>
        <dsp:cNvSpPr/>
      </dsp:nvSpPr>
      <dsp:spPr>
        <a:xfrm>
          <a:off x="0" y="2364961"/>
          <a:ext cx="10394707" cy="4729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экологическое;</a:t>
          </a:r>
          <a:endParaRPr lang="en-US" sz="2100" kern="1200" dirty="0"/>
        </a:p>
      </dsp:txBody>
      <dsp:txXfrm>
        <a:off x="0" y="2364961"/>
        <a:ext cx="10394707" cy="472911"/>
      </dsp:txXfrm>
    </dsp:sp>
    <dsp:sp modelId="{FAE7C343-2757-4CA4-9B6E-D41FD4CC7B90}">
      <dsp:nvSpPr>
        <dsp:cNvPr id="0" name=""/>
        <dsp:cNvSpPr/>
      </dsp:nvSpPr>
      <dsp:spPr>
        <a:xfrm>
          <a:off x="0" y="2837873"/>
          <a:ext cx="10394707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1D3296-8D1C-44EB-B83F-A3EA9341B767}">
      <dsp:nvSpPr>
        <dsp:cNvPr id="0" name=""/>
        <dsp:cNvSpPr/>
      </dsp:nvSpPr>
      <dsp:spPr>
        <a:xfrm>
          <a:off x="0" y="2837873"/>
          <a:ext cx="10394707" cy="47291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t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100" kern="1200" dirty="0"/>
            <a:t>ценности научного познания</a:t>
          </a:r>
          <a:endParaRPr lang="en-US" sz="2100" kern="1200" dirty="0"/>
        </a:p>
      </dsp:txBody>
      <dsp:txXfrm>
        <a:off x="0" y="2837873"/>
        <a:ext cx="10394707" cy="4729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5405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0682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7634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8835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8166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887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pPr/>
              <a:t>12/12/2022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6298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12/12/2022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956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64744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48A87A34-81AB-432B-8DAE-1953F412C126}" type="datetimeFigureOut">
              <a:rPr lang="en-US" smtClean="0"/>
              <a:pPr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3714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879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12/12/2022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8446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7" r:id="rId1"/>
    <p:sldLayoutId id="2147484088" r:id="rId2"/>
    <p:sldLayoutId id="2147484089" r:id="rId3"/>
    <p:sldLayoutId id="2147484090" r:id="rId4"/>
    <p:sldLayoutId id="2147484091" r:id="rId5"/>
    <p:sldLayoutId id="2147484092" r:id="rId6"/>
    <p:sldLayoutId id="2147484093" r:id="rId7"/>
    <p:sldLayoutId id="2147484094" r:id="rId8"/>
    <p:sldLayoutId id="2147484095" r:id="rId9"/>
    <p:sldLayoutId id="2147484096" r:id="rId10"/>
    <p:sldLayoutId id="214748409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BA9BB9-D00A-2D1B-02FE-449DF571B8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79" y="758952"/>
            <a:ext cx="10061171" cy="3450583"/>
          </a:xfrm>
        </p:spPr>
        <p:txBody>
          <a:bodyPr>
            <a:normAutofit/>
          </a:bodyPr>
          <a:lstStyle/>
          <a:p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«Воспитание подрастающего поколения путём применения современных педагогических и информационных технологий»</a:t>
            </a:r>
            <a:br>
              <a:rPr lang="ru-RU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br>
              <a:rPr lang="ru-RU" sz="28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в объединении «Экспедиция»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ПДО МБУ ДО «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СДЮТиЭ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Зайцев А.Э.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4D74EA2-2336-D633-2014-77B0036EBC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00051" y="5225240"/>
            <a:ext cx="10058400" cy="1143000"/>
          </a:xfrm>
        </p:spPr>
        <p:txBody>
          <a:bodyPr>
            <a:normAutofit/>
          </a:bodyPr>
          <a:lstStyle/>
          <a:p>
            <a:r>
              <a:rPr lang="ru-RU" i="1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примере педагога дополнительного образования зайцева Артура эдуардовича</a:t>
            </a:r>
          </a:p>
        </p:txBody>
      </p:sp>
    </p:spTree>
    <p:extLst>
      <p:ext uri="{BB962C8B-B14F-4D97-AF65-F5344CB8AC3E}">
        <p14:creationId xmlns:p14="http://schemas.microsoft.com/office/powerpoint/2010/main" val="943237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AC4406E-66DD-3B40-F8C6-315B50FBB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7763" y="561974"/>
            <a:ext cx="3294988" cy="286702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2668D81-ECB4-A0FE-5CC2-A3BF2C08C3A9}"/>
              </a:ext>
            </a:extLst>
          </p:cNvPr>
          <p:cNvSpPr txBox="1"/>
          <p:nvPr/>
        </p:nvSpPr>
        <p:spPr>
          <a:xfrm>
            <a:off x="5498237" y="56197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Информационно-коммуникационные технологии</a:t>
            </a:r>
            <a:endParaRPr lang="ru-RU" i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5C7FDE6-9F5B-2390-A5BA-AE71E61E9E2E}"/>
              </a:ext>
            </a:extLst>
          </p:cNvPr>
          <p:cNvSpPr txBox="1"/>
          <p:nvPr/>
        </p:nvSpPr>
        <p:spPr>
          <a:xfrm>
            <a:off x="4858304" y="1072157"/>
            <a:ext cx="60945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Цифровые ресурсы помогают детям усвоить теоретический материал 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качественней - </a:t>
            </a:r>
            <a:r>
              <a:rPr lang="ru-RU" sz="20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короткие </a:t>
            </a:r>
            <a:r>
              <a:rPr lang="ru-RU" sz="2000" dirty="0" err="1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видеолекции</a:t>
            </a:r>
            <a:r>
              <a:rPr lang="ru-RU" sz="20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, презентации воспринимаются лучше.</a:t>
            </a:r>
            <a:endParaRPr lang="ru-RU" sz="20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907D8E-AB64-F871-B940-87FE87052664}"/>
              </a:ext>
            </a:extLst>
          </p:cNvPr>
          <p:cNvSpPr txBox="1"/>
          <p:nvPr/>
        </p:nvSpPr>
        <p:spPr>
          <a:xfrm>
            <a:off x="597763" y="4098914"/>
            <a:ext cx="609452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Выводя на проектор, презентации, теоретические лекции на туристские темы, ребёнок имеет возможность отдохнуть физически и готов для усвоения теоретического материала.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2E0DF72-F9CE-7B49-42F1-BC05FB97B5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4481" y="2673505"/>
            <a:ext cx="4279037" cy="285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2148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04F53215-AB42-ED2E-C92C-D6ACEBEA062F}"/>
              </a:ext>
            </a:extLst>
          </p:cNvPr>
          <p:cNvSpPr txBox="1"/>
          <p:nvPr/>
        </p:nvSpPr>
        <p:spPr>
          <a:xfrm>
            <a:off x="243725" y="267334"/>
            <a:ext cx="60945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Наша деятельность разнообразна, а разные программы и возраст детей требуют проводить тренировки по разным технологиям. </a:t>
            </a:r>
            <a:endParaRPr lang="ru-RU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E03C3F-116C-505A-FE8C-63A849F10806}"/>
              </a:ext>
            </a:extLst>
          </p:cNvPr>
          <p:cNvSpPr txBox="1"/>
          <p:nvPr/>
        </p:nvSpPr>
        <p:spPr>
          <a:xfrm>
            <a:off x="243725" y="1282997"/>
            <a:ext cx="609452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примере своего объединения «Экспедиция», я показал, что технологию проблемного обучения применяю чаще всего в работе с детьми. </a:t>
            </a:r>
            <a:endParaRPr lang="ru-RU" sz="2000" dirty="0"/>
          </a:p>
        </p:txBody>
      </p:sp>
      <p:pic>
        <p:nvPicPr>
          <p:cNvPr id="8" name="Рисунок 7" descr="Изображение выглядит как снег, внешний, дерево, небо&#10;&#10;Автоматически созданное описание">
            <a:extLst>
              <a:ext uri="{FF2B5EF4-FFF2-40B4-BE49-F238E27FC236}">
                <a16:creationId xmlns:a16="http://schemas.microsoft.com/office/drawing/2014/main" id="{4B8D88F4-5819-AB4B-28F1-4578B5D6C65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495" b="16124"/>
          <a:stretch/>
        </p:blipFill>
        <p:spPr>
          <a:xfrm>
            <a:off x="543046" y="2719611"/>
            <a:ext cx="5553074" cy="3056161"/>
          </a:xfrm>
          <a:prstGeom prst="rect">
            <a:avLst/>
          </a:prstGeom>
        </p:spPr>
      </p:pic>
      <p:pic>
        <p:nvPicPr>
          <p:cNvPr id="3" name="Рисунок 2" descr="Изображение выглядит как текст, в позе, продажа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BC1F4CFA-D786-EB19-7977-05C23BCDDE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6750" y="3468464"/>
            <a:ext cx="5433175" cy="3056161"/>
          </a:xfrm>
          <a:prstGeom prst="rect">
            <a:avLst/>
          </a:prstGeom>
        </p:spPr>
      </p:pic>
      <p:pic>
        <p:nvPicPr>
          <p:cNvPr id="7" name="Рисунок 6" descr="Изображение выглядит как внешний, небо, земля, велосипед&#10;&#10;Автоматически созданное описание">
            <a:extLst>
              <a:ext uri="{FF2B5EF4-FFF2-40B4-BE49-F238E27FC236}">
                <a16:creationId xmlns:a16="http://schemas.microsoft.com/office/drawing/2014/main" id="{33CF777C-7D12-EEC2-2A1D-914DD2CBEE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6750" y="182338"/>
            <a:ext cx="5433175" cy="3056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28807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6000"/>
                <a:shade val="99000"/>
                <a:satMod val="140000"/>
              </a:schemeClr>
            </a:gs>
            <a:gs pos="65000">
              <a:schemeClr val="bg1">
                <a:tint val="100000"/>
                <a:shade val="80000"/>
                <a:satMod val="130000"/>
              </a:schemeClr>
            </a:gs>
            <a:gs pos="100000">
              <a:schemeClr val="bg1">
                <a:tint val="100000"/>
                <a:shade val="48000"/>
                <a:satMod val="120000"/>
              </a:schemeClr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Изображение выглядит как дерево, внешний, трав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FED20071-7EF5-A4DC-1A3B-EE042D8B26A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35000"/>
          </a:blip>
          <a:srcRect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BF4BDCD-6DB2-A736-B436-7AEF9A79F3DD}"/>
              </a:ext>
            </a:extLst>
          </p:cNvPr>
          <p:cNvSpPr txBox="1"/>
          <p:nvPr/>
        </p:nvSpPr>
        <p:spPr>
          <a:xfrm>
            <a:off x="1097280" y="758952"/>
            <a:ext cx="10058400" cy="356616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  <a:buClr>
                <a:schemeClr val="accent1"/>
              </a:buClr>
            </a:pPr>
            <a:r>
              <a:rPr lang="en-US" sz="8000" spc="-5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Спасибо</a:t>
            </a:r>
            <a:r>
              <a:rPr lang="en-US" sz="8000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8000" spc="-5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за</a:t>
            </a:r>
            <a:r>
              <a:rPr lang="en-US" sz="8000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8000" spc="-5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внимание</a:t>
            </a:r>
            <a:r>
              <a:rPr lang="en-US" sz="8000" spc="-5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378191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3DEADDD9-8619-3A2F-42EF-6C8DFB3E70B8}"/>
              </a:ext>
            </a:extLst>
          </p:cNvPr>
          <p:cNvSpPr txBox="1">
            <a:spLocks/>
          </p:cNvSpPr>
          <p:nvPr/>
        </p:nvSpPr>
        <p:spPr>
          <a:xfrm>
            <a:off x="773400" y="361722"/>
            <a:ext cx="10482309" cy="1550928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400" b="1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 (ФГОС)</a:t>
            </a:r>
            <a:r>
              <a:rPr lang="ru-RU" sz="240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— совокупность обязательных требований к образованию определенного уровня и (или) к профессии, специальности и направлению подготовки, утвержденных федеральным органом исполнительной власти, осуществляющим функции по выработке государственной политики и нормативно-правовому регулированию в сфере образования. К образовательным стандартам, принятым до 2009 года, применялось название «Государственные образовательные стандарты». (</a:t>
            </a:r>
            <a:r>
              <a:rPr lang="en-US" sz="240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https://ru.wikipedia.org/wiki/</a:t>
            </a:r>
            <a:r>
              <a:rPr lang="ru-RU" sz="240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2">
            <a:extLst>
              <a:ext uri="{FF2B5EF4-FFF2-40B4-BE49-F238E27FC236}">
                <a16:creationId xmlns:a16="http://schemas.microsoft.com/office/drawing/2014/main" id="{A236CFBB-25B0-92FF-2CC8-EE31EBD06EA4}"/>
              </a:ext>
            </a:extLst>
          </p:cNvPr>
          <p:cNvGraphicFramePr/>
          <p:nvPr/>
        </p:nvGraphicFramePr>
        <p:xfrm>
          <a:off x="773400" y="3075450"/>
          <a:ext cx="10394707" cy="33111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8330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F2B67E2A-4EA3-A0FF-E07A-B59D03A188A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127764" y="326669"/>
            <a:ext cx="10058400" cy="16675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У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 каждого уровня образования свои стандарты. На их основе разработаны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методистами и педагогами 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различные программы туристско-краеведческой направленности, под любой возраст детей. </a:t>
            </a:r>
          </a:p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79B858-33C9-1BAF-3A55-E5A246B0CA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94169" y="1803722"/>
            <a:ext cx="4937760" cy="2013676"/>
          </a:xfrm>
        </p:spPr>
        <p:txBody>
          <a:bodyPr>
            <a:norm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Главный вопрос в дополнительной образовательной деятельности: как сделать процесс обучения ещё более интересным и продуктивным, чтобы в него были вовлечены практически все учащиеся, чтобы не было среди них скучающих и безразличных. 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C267C43-DFFF-4FF3-0B7D-5A32C86AA0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514742" y="1845734"/>
            <a:ext cx="4466947" cy="4448534"/>
          </a:xfrm>
        </p:spPr>
        <p:txBody>
          <a:bodyPr>
            <a:normAutofit/>
          </a:bodyPr>
          <a:lstStyle/>
          <a:p>
            <a:r>
              <a:rPr lang="ru-RU" sz="18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В своей работе применяю педагогические технологии, направленные на решение образовательных задач:</a:t>
            </a:r>
          </a:p>
          <a:p>
            <a:endParaRPr lang="ru-RU" sz="19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1. Технология игрового обучения;</a:t>
            </a:r>
            <a:endParaRPr lang="ru-RU" sz="1800" b="0" i="1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2. Технология обучения в сотрудничестве   	(командная, групповая работа).</a:t>
            </a:r>
            <a:endParaRPr lang="ru-RU" sz="1800" b="0" i="1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3. Технология проблемного обучения.</a:t>
            </a:r>
            <a:endParaRPr lang="ru-RU" sz="1800" b="0" i="1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4. Технология дифференцированного 	обучения.</a:t>
            </a:r>
            <a:endParaRPr lang="ru-RU" sz="1800" b="0" i="1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b="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5. Здоровьесберегающие технологии.</a:t>
            </a:r>
            <a:endParaRPr lang="ru-RU" sz="1800" b="0" i="1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1800" i="1" dirty="0">
                <a:solidFill>
                  <a:srgbClr val="181818"/>
                </a:solidFill>
                <a:latin typeface="Times New Roman" panose="02020603050405020304" pitchFamily="18" charset="0"/>
              </a:rPr>
              <a:t>6. </a:t>
            </a:r>
            <a:r>
              <a:rPr lang="ru-RU" sz="1800" b="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Информационно-коммуникационные 	технологии.</a:t>
            </a:r>
            <a:endParaRPr lang="ru-RU" sz="1800" b="0" i="1" dirty="0">
              <a:solidFill>
                <a:srgbClr val="181818"/>
              </a:solidFill>
              <a:effectLst/>
              <a:latin typeface="Open Sans" panose="020B0606030504020204" pitchFamily="34" charset="0"/>
            </a:endParaRPr>
          </a:p>
          <a:p>
            <a:pPr marL="0" indent="0">
              <a:buNone/>
            </a:pPr>
            <a:endParaRPr lang="ru-RU" sz="1800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81F0E8ED-6533-9BA8-700A-3C0C979F36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79838">
            <a:off x="2335304" y="3768259"/>
            <a:ext cx="3157135" cy="2751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7412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A887170A-1067-E1C8-3CD8-3E3367445C41}"/>
              </a:ext>
            </a:extLst>
          </p:cNvPr>
          <p:cNvSpPr txBox="1"/>
          <p:nvPr/>
        </p:nvSpPr>
        <p:spPr>
          <a:xfrm>
            <a:off x="817529" y="415528"/>
            <a:ext cx="41628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Технология использования в обучении игровых методов</a:t>
            </a:r>
            <a:endParaRPr lang="ru-RU" i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3773104-1583-3E96-7E4F-DBF4322E9EAE}"/>
              </a:ext>
            </a:extLst>
          </p:cNvPr>
          <p:cNvSpPr txBox="1"/>
          <p:nvPr/>
        </p:nvSpPr>
        <p:spPr>
          <a:xfrm>
            <a:off x="6203764" y="400140"/>
            <a:ext cx="609452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i="1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Технология обучения в сотрудничестве </a:t>
            </a:r>
            <a:r>
              <a:rPr lang="ru-RU" sz="2000" dirty="0">
                <a:solidFill>
                  <a:srgbClr val="181818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(командная, групповая работа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)</a:t>
            </a:r>
            <a:r>
              <a:rPr lang="ru-RU" sz="2000" dirty="0">
                <a:solidFill>
                  <a:srgbClr val="181818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С</a:t>
            </a:r>
            <a:r>
              <a:rPr lang="ru-RU" sz="2000" b="0" i="0" dirty="0">
                <a:solidFill>
                  <a:srgbClr val="181818"/>
                </a:solidFill>
                <a:effectLst/>
                <a:latin typeface="Times New Roman" panose="02020603050405020304" pitchFamily="18" charset="0"/>
              </a:rPr>
              <a:t>пособствует реализации воспитательных целей, приучает к ответственности, взаимопомощи.</a:t>
            </a:r>
            <a:endParaRPr lang="ru-RU" sz="2000" dirty="0"/>
          </a:p>
        </p:txBody>
      </p:sp>
      <p:pic>
        <p:nvPicPr>
          <p:cNvPr id="10" name="Рисунок 9" descr="Изображение выглядит как внешний, катается на лыжах, снег, небо&#10;&#10;Автоматически созданное описание">
            <a:extLst>
              <a:ext uri="{FF2B5EF4-FFF2-40B4-BE49-F238E27FC236}">
                <a16:creationId xmlns:a16="http://schemas.microsoft.com/office/drawing/2014/main" id="{F2CAE91E-C58F-EBC5-1127-6E800B72DA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5364" y="1814071"/>
            <a:ext cx="5741968" cy="322985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1B05226-8D00-309E-E8F4-90B1835E0260}"/>
              </a:ext>
            </a:extLst>
          </p:cNvPr>
          <p:cNvSpPr txBox="1"/>
          <p:nvPr/>
        </p:nvSpPr>
        <p:spPr>
          <a:xfrm>
            <a:off x="6305364" y="5224912"/>
            <a:ext cx="5023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/>
              <a:t>Фото со старта команды «Зоопарк» на соревнованиях по технике лыжного туризма «Школа безопасности»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1070646-D374-D652-7911-D7CD70A9A0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529" y="1723579"/>
            <a:ext cx="5023597" cy="3767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365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скала, внешний, каменистый, природа&#10;&#10;Автоматически созданное описание">
            <a:extLst>
              <a:ext uri="{FF2B5EF4-FFF2-40B4-BE49-F238E27FC236}">
                <a16:creationId xmlns:a16="http://schemas.microsoft.com/office/drawing/2014/main" id="{D3EE77B8-8EBD-9325-401A-99780A20B0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8544" r="10320" b="-1"/>
          <a:stretch/>
        </p:blipFill>
        <p:spPr>
          <a:xfrm>
            <a:off x="191086" y="171715"/>
            <a:ext cx="5813197" cy="6129087"/>
          </a:xfrm>
          <a:prstGeom prst="rect">
            <a:avLst/>
          </a:prstGeom>
        </p:spPr>
      </p:pic>
      <p:pic>
        <p:nvPicPr>
          <p:cNvPr id="3" name="Рисунок 2" descr="Изображение выглядит как человек, ребенок, мальчик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B93A9845-F46F-C8C0-A4B6-7CF9B23511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96" b="25748"/>
          <a:stretch/>
        </p:blipFill>
        <p:spPr>
          <a:xfrm>
            <a:off x="6196929" y="171716"/>
            <a:ext cx="5803986" cy="3171422"/>
          </a:xfrm>
          <a:prstGeom prst="rect">
            <a:avLst/>
          </a:prstGeom>
        </p:spPr>
      </p:pic>
      <p:pic>
        <p:nvPicPr>
          <p:cNvPr id="7" name="Рисунок 6" descr="Изображение выглядит как дерево, внешний, снег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AA0A4D69-76A0-DB34-81FB-7D5CFAC691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510" b="9896"/>
          <a:stretch/>
        </p:blipFill>
        <p:spPr>
          <a:xfrm>
            <a:off x="6196929" y="3514856"/>
            <a:ext cx="5786386" cy="278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047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текст, человек, внутренний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DBCBF938-4501-1153-F4B2-FFA5DB72AA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" b="23778"/>
          <a:stretch/>
        </p:blipFill>
        <p:spPr>
          <a:xfrm>
            <a:off x="842772" y="841248"/>
            <a:ext cx="5092361" cy="5175504"/>
          </a:xfrm>
          <a:prstGeom prst="rect">
            <a:avLst/>
          </a:prstGeom>
        </p:spPr>
      </p:pic>
      <p:pic>
        <p:nvPicPr>
          <p:cNvPr id="3" name="Рисунок 2" descr="Изображение выглядит как человек, пол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32116591-D3C9-F6A4-21AD-E91FF5BAA97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" b="23778"/>
          <a:stretch/>
        </p:blipFill>
        <p:spPr>
          <a:xfrm>
            <a:off x="6255173" y="841248"/>
            <a:ext cx="5092361" cy="517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1967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11">
            <a:extLst>
              <a:ext uri="{FF2B5EF4-FFF2-40B4-BE49-F238E27FC236}">
                <a16:creationId xmlns:a16="http://schemas.microsoft.com/office/drawing/2014/main" id="{A2B7CDEB-5CB6-4CD7-A878-C8D41F72E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5" name="Rectangle 13">
            <a:extLst>
              <a:ext uri="{FF2B5EF4-FFF2-40B4-BE49-F238E27FC236}">
                <a16:creationId xmlns:a16="http://schemas.microsoft.com/office/drawing/2014/main" id="{F7E1CCD8-0D33-4ABA-932F-523A57336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3" name="Straight Connector 15">
            <a:extLst>
              <a:ext uri="{FF2B5EF4-FFF2-40B4-BE49-F238E27FC236}">
                <a16:creationId xmlns:a16="http://schemas.microsoft.com/office/drawing/2014/main" id="{C3CE3642-C95C-4498-82FE-58F4A5B74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8DF63CAB-B620-2748-91D6-239EFDF1A4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330" r="24329"/>
          <a:stretch/>
        </p:blipFill>
        <p:spPr>
          <a:xfrm>
            <a:off x="1183017" y="1916318"/>
            <a:ext cx="2376058" cy="3471012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, группа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816F6C04-F60B-954F-F59D-63321CE883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4" r="7918" b="5"/>
          <a:stretch/>
        </p:blipFill>
        <p:spPr>
          <a:xfrm>
            <a:off x="3719942" y="1916318"/>
            <a:ext cx="2376057" cy="34710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C8112A0-0F95-B29A-610F-8A0635D1011C}"/>
              </a:ext>
            </a:extLst>
          </p:cNvPr>
          <p:cNvSpPr txBox="1"/>
          <p:nvPr/>
        </p:nvSpPr>
        <p:spPr>
          <a:xfrm>
            <a:off x="6351639" y="1845734"/>
            <a:ext cx="480404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</a:pP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Тренировки на знакомство с группой и другими участниками объединения, подводят к </a:t>
            </a:r>
            <a:r>
              <a:rPr lang="en-US" i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технологии дифференцированного обучения</a:t>
            </a:r>
            <a:r>
              <a:rPr lang="en-US" b="1" i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.</a:t>
            </a:r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Старшие в силу своего опыта, прежде полученных знаний могут передать их младшему поколению. </a:t>
            </a:r>
            <a:endParaRPr 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8432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Rectangle 273">
            <a:extLst>
              <a:ext uri="{FF2B5EF4-FFF2-40B4-BE49-F238E27FC236}">
                <a16:creationId xmlns:a16="http://schemas.microsoft.com/office/drawing/2014/main" id="{A2B7CDEB-5CB6-4CD7-A878-C8D41F72E7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87" name="Rectangle 275">
            <a:extLst>
              <a:ext uri="{FF2B5EF4-FFF2-40B4-BE49-F238E27FC236}">
                <a16:creationId xmlns:a16="http://schemas.microsoft.com/office/drawing/2014/main" id="{F7E1CCD8-0D33-4ABA-932F-523A573369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88" name="Straight Connector 277">
            <a:extLst>
              <a:ext uri="{FF2B5EF4-FFF2-40B4-BE49-F238E27FC236}">
                <a16:creationId xmlns:a16="http://schemas.microsoft.com/office/drawing/2014/main" id="{C3CE3642-C95C-4498-82FE-58F4A5B74E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Рисунок 6" descr="Изображение выглядит как снег, внешний, человек, ребенок&#10;&#10;Автоматически созданное описание">
            <a:extLst>
              <a:ext uri="{FF2B5EF4-FFF2-40B4-BE49-F238E27FC236}">
                <a16:creationId xmlns:a16="http://schemas.microsoft.com/office/drawing/2014/main" id="{3E6EACC8-3134-E6B2-4850-1C3BCE7F518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746" r="30749" b="2"/>
          <a:stretch/>
        </p:blipFill>
        <p:spPr>
          <a:xfrm>
            <a:off x="1183017" y="1916318"/>
            <a:ext cx="2376058" cy="3471012"/>
          </a:xfrm>
          <a:prstGeom prst="rect">
            <a:avLst/>
          </a:prstGeom>
        </p:spPr>
      </p:pic>
      <p:pic>
        <p:nvPicPr>
          <p:cNvPr id="5" name="Рисунок 4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04F6B775-090D-E2D3-4472-A53CBF33F6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29" r="40979"/>
          <a:stretch/>
        </p:blipFill>
        <p:spPr>
          <a:xfrm>
            <a:off x="3740050" y="1916318"/>
            <a:ext cx="2281287" cy="347101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76527C-7984-01BF-F171-1E5260285F5D}"/>
              </a:ext>
            </a:extLst>
          </p:cNvPr>
          <p:cNvSpPr txBox="1"/>
          <p:nvPr/>
        </p:nvSpPr>
        <p:spPr>
          <a:xfrm>
            <a:off x="6351639" y="1845734"/>
            <a:ext cx="480404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  <a:buClr>
                <a:schemeClr val="accent1"/>
              </a:buClr>
              <a:buFont typeface="Calibri" panose="020F0502020204030204" pitchFamily="34" charset="0"/>
            </a:pP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Стоит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отметить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технологию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проблемного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i="1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обучения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которую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я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применяю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чаще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всего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.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Это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создание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под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руководством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педагога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проблемных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ситуаций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и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активную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самостоятельную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деятельность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воспитанников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по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их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разрешению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, в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результате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чего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и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происходит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творческое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овладение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профессиональными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знаниями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навыками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,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умениями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и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развитие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мыслительных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  <a:r>
              <a:rPr lang="en-US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способностей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.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188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3BB13A4A-31A4-E843-699F-0891CC49486B}"/>
              </a:ext>
            </a:extLst>
          </p:cNvPr>
          <p:cNvGrpSpPr/>
          <p:nvPr/>
        </p:nvGrpSpPr>
        <p:grpSpPr>
          <a:xfrm>
            <a:off x="578739" y="83282"/>
            <a:ext cx="11034522" cy="6166184"/>
            <a:chOff x="21" y="654811"/>
            <a:chExt cx="10023650" cy="5601300"/>
          </a:xfrm>
        </p:grpSpPr>
        <p:pic>
          <p:nvPicPr>
            <p:cNvPr id="5" name="Рисунок 4">
              <a:extLst>
                <a:ext uri="{FF2B5EF4-FFF2-40B4-BE49-F238E27FC236}">
                  <a16:creationId xmlns:a16="http://schemas.microsoft.com/office/drawing/2014/main" id="{E860D557-9229-1F3F-D5B3-9F796FD0F3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4952" r="-2" b="7277"/>
            <a:stretch/>
          </p:blipFill>
          <p:spPr>
            <a:xfrm>
              <a:off x="3671629" y="655046"/>
              <a:ext cx="6352042" cy="2761348"/>
            </a:xfrm>
            <a:custGeom>
              <a:avLst/>
              <a:gdLst/>
              <a:ahLst/>
              <a:cxnLst/>
              <a:rect l="l" t="t" r="r" b="b"/>
              <a:pathLst>
                <a:path w="7698564" h="3346705">
                  <a:moveTo>
                    <a:pt x="1549963" y="0"/>
                  </a:moveTo>
                  <a:lnTo>
                    <a:pt x="1555540" y="0"/>
                  </a:lnTo>
                  <a:lnTo>
                    <a:pt x="2621768" y="0"/>
                  </a:lnTo>
                  <a:lnTo>
                    <a:pt x="6451640" y="0"/>
                  </a:lnTo>
                  <a:lnTo>
                    <a:pt x="6451640" y="479"/>
                  </a:lnTo>
                  <a:lnTo>
                    <a:pt x="7698564" y="479"/>
                  </a:lnTo>
                  <a:lnTo>
                    <a:pt x="7698564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4" name="Рисунок 3" descr="Изображение выглядит как внешний, снег, человек, барбекю&#10;&#10;Автоматически созданное описание">
              <a:extLst>
                <a:ext uri="{FF2B5EF4-FFF2-40B4-BE49-F238E27FC236}">
                  <a16:creationId xmlns:a16="http://schemas.microsoft.com/office/drawing/2014/main" id="{A08EA383-51FE-E37B-6C69-72FA91A252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36558" r="2" b="20465"/>
            <a:stretch/>
          </p:blipFill>
          <p:spPr>
            <a:xfrm>
              <a:off x="21" y="654811"/>
              <a:ext cx="4834869" cy="2761339"/>
            </a:xfrm>
            <a:custGeom>
              <a:avLst/>
              <a:gdLst/>
              <a:ahLst/>
              <a:cxnLst/>
              <a:rect l="l" t="t" r="r" b="b"/>
              <a:pathLst>
                <a:path w="5859797" h="3346705">
                  <a:moveTo>
                    <a:pt x="0" y="0"/>
                  </a:moveTo>
                  <a:lnTo>
                    <a:pt x="5859797" y="0"/>
                  </a:lnTo>
                  <a:lnTo>
                    <a:pt x="4309834" y="3346705"/>
                  </a:lnTo>
                  <a:lnTo>
                    <a:pt x="4304257" y="3346705"/>
                  </a:lnTo>
                  <a:lnTo>
                    <a:pt x="3238029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3" name="Рисунок 2">
              <a:extLst>
                <a:ext uri="{FF2B5EF4-FFF2-40B4-BE49-F238E27FC236}">
                  <a16:creationId xmlns:a16="http://schemas.microsoft.com/office/drawing/2014/main" id="{7D389825-FFFF-856C-605F-9B8A50DABDA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t="17629" r="2" b="5988"/>
            <a:stretch/>
          </p:blipFill>
          <p:spPr>
            <a:xfrm>
              <a:off x="5181035" y="3494763"/>
              <a:ext cx="4820128" cy="2761348"/>
            </a:xfrm>
            <a:custGeom>
              <a:avLst/>
              <a:gdLst/>
              <a:ahLst/>
              <a:cxnLst/>
              <a:rect l="l" t="t" r="r" b="b"/>
              <a:pathLst>
                <a:path w="5841911" h="3346705">
                  <a:moveTo>
                    <a:pt x="1549963" y="0"/>
                  </a:moveTo>
                  <a:lnTo>
                    <a:pt x="1555540" y="0"/>
                  </a:lnTo>
                  <a:lnTo>
                    <a:pt x="2621768" y="0"/>
                  </a:lnTo>
                  <a:lnTo>
                    <a:pt x="5841911" y="0"/>
                  </a:lnTo>
                  <a:lnTo>
                    <a:pt x="5841911" y="3346705"/>
                  </a:lnTo>
                  <a:lnTo>
                    <a:pt x="0" y="3346705"/>
                  </a:lnTo>
                  <a:close/>
                </a:path>
              </a:pathLst>
            </a:custGeom>
          </p:spPr>
        </p:pic>
        <p:pic>
          <p:nvPicPr>
            <p:cNvPr id="7" name="Рисунок 6" descr="Изображение выглядит как снег, внешний, катается на лыжах, люди&#10;&#10;Автоматически созданное описание">
              <a:extLst>
                <a:ext uri="{FF2B5EF4-FFF2-40B4-BE49-F238E27FC236}">
                  <a16:creationId xmlns:a16="http://schemas.microsoft.com/office/drawing/2014/main" id="{FD1BD313-03A6-7DD7-C12D-9870FF196C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31690" r="-2" b="10539"/>
            <a:stretch/>
          </p:blipFill>
          <p:spPr>
            <a:xfrm>
              <a:off x="21" y="3494763"/>
              <a:ext cx="6352026" cy="2761348"/>
            </a:xfrm>
            <a:custGeom>
              <a:avLst/>
              <a:gdLst/>
              <a:ahLst/>
              <a:cxnLst/>
              <a:rect l="l" t="t" r="r" b="b"/>
              <a:pathLst>
                <a:path w="7698564" h="3346705">
                  <a:moveTo>
                    <a:pt x="0" y="0"/>
                  </a:moveTo>
                  <a:lnTo>
                    <a:pt x="7698564" y="0"/>
                  </a:lnTo>
                  <a:lnTo>
                    <a:pt x="6148601" y="3346705"/>
                  </a:lnTo>
                  <a:lnTo>
                    <a:pt x="6143024" y="3346705"/>
                  </a:lnTo>
                  <a:lnTo>
                    <a:pt x="5076796" y="3346705"/>
                  </a:lnTo>
                  <a:lnTo>
                    <a:pt x="1246924" y="3346705"/>
                  </a:lnTo>
                  <a:lnTo>
                    <a:pt x="1246924" y="3346226"/>
                  </a:lnTo>
                  <a:lnTo>
                    <a:pt x="0" y="3346226"/>
                  </a:ln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4211264267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</TotalTime>
  <Words>457</Words>
  <Application>Microsoft Office PowerPoint</Application>
  <PresentationFormat>Широкоэкранный</PresentationFormat>
  <Paragraphs>31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Calibri</vt:lpstr>
      <vt:lpstr>Calibri Light</vt:lpstr>
      <vt:lpstr>Open Sans</vt:lpstr>
      <vt:lpstr>Times New Roman</vt:lpstr>
      <vt:lpstr>Ретро</vt:lpstr>
      <vt:lpstr>«Воспитание подрастающего поколения путём применения современных педагогических и информационных технологий»   Современные подходы в объединении «Экспедиция»  ПДО МБУ ДО «СДЮТиЭ» Зайцев А.Э.</vt:lpstr>
      <vt:lpstr>Презентация PowerPoint</vt:lpstr>
      <vt:lpstr>У каждого уровня образования свои стандарты. На их основе разработаны методистами и педагогами различные программы туристско-краеведческой направленности, под любой возраст детей.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"Обеспечение личностной, социальной и профессиональной успешности обучающихся путём применения современных педагогических и информационных технологий в рамках обновленных ФГОС"</dc:title>
  <dc:creator>Юля Димова</dc:creator>
  <cp:lastModifiedBy>Юля Димова</cp:lastModifiedBy>
  <cp:revision>9</cp:revision>
  <dcterms:created xsi:type="dcterms:W3CDTF">2022-10-28T16:13:13Z</dcterms:created>
  <dcterms:modified xsi:type="dcterms:W3CDTF">2022-12-12T15:26:27Z</dcterms:modified>
</cp:coreProperties>
</file>