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0" r:id="rId17"/>
    <p:sldId id="261" r:id="rId18"/>
    <p:sldId id="262" r:id="rId19"/>
    <p:sldId id="263" r:id="rId20"/>
    <p:sldId id="264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5950" autoAdjust="0"/>
  </p:normalViewPr>
  <p:slideViewPr>
    <p:cSldViewPr>
      <p:cViewPr varScale="1">
        <p:scale>
          <a:sx n="39" d="100"/>
          <a:sy n="39" d="100"/>
        </p:scale>
        <p:origin x="-22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026E6-513D-45CB-B00A-A5484763267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A3089-CFCB-4AF1-8E72-379CA4B519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887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A3089-CFCB-4AF1-8E72-379CA4B5193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84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B649A16-98D6-4F9D-9667-78F8D3ED4CC3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766CD7-65F8-4C0B-9E7D-C1742862E3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73016"/>
            <a:ext cx="6912768" cy="882119"/>
          </a:xfrm>
        </p:spPr>
        <p:txBody>
          <a:bodyPr/>
          <a:lstStyle/>
          <a:p>
            <a:r>
              <a:rPr lang="ru-RU" dirty="0"/>
              <a:t>Девиз: Чем больше я знаю, тем больше умею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80728"/>
            <a:ext cx="7175351" cy="1793167"/>
          </a:xfrm>
        </p:spPr>
        <p:txBody>
          <a:bodyPr/>
          <a:lstStyle/>
          <a:p>
            <a:r>
              <a:rPr lang="ru-RU" dirty="0"/>
              <a:t>Тема: Математика и природа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12100" y="5733256"/>
            <a:ext cx="371980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Автор: Епанчина Ольга Николаевна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932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90090"/>
            <a:ext cx="7632848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Усиленно идет “облысение”  нашей планеты: за последние 30 лет человек вырубил столько леса, сколько было уничтожено за все его предыдущее существование, не говоря уже о пожарах, которые возникают по вине человека, А для многих животных и птиц лес – родной дом. Значит животные и птицы теряют свой дом, значит, они обречены на гибель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. 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17101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64794"/>
                  </p:ext>
                </p:extLst>
              </p:nvPr>
            </p:nvGraphicFramePr>
            <p:xfrm>
              <a:off x="467544" y="1772817"/>
              <a:ext cx="7776863" cy="502053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2712"/>
                    <a:gridCol w="2025650"/>
                    <a:gridCol w="2888501"/>
                  </a:tblGrid>
                  <a:tr h="223224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Среди дробей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13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Выберите правильную дробь.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Сравните числа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и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выберете наибольшее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Маша прочитала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книги. Сколько страниц во всей книге, если она прочитала 240 страниц?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7853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9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Длина прямоугольника равна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см. ширина его на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меньше длины. Вычислите ширину прямоугольника.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20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+2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20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20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64794"/>
                  </p:ext>
                </p:extLst>
              </p:nvPr>
            </p:nvGraphicFramePr>
            <p:xfrm>
              <a:off x="467544" y="1772817"/>
              <a:ext cx="7776863" cy="500053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2712"/>
                    <a:gridCol w="2025650"/>
                    <a:gridCol w="2888501"/>
                  </a:tblGrid>
                  <a:tr h="223224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" t="-2732" r="-172068" b="-1300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41566" t="-2732" r="-143072" b="-1300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69198" t="-2732" r="-211" b="-130055"/>
                          </a:stretch>
                        </a:blipFill>
                      </a:tcPr>
                    </a:tc>
                  </a:tr>
                  <a:tr h="276828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3" t="-82819" r="-172068" b="-4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41566" t="-82819" r="-143072" b="-4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69198" t="-82819" r="-211" b="-484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04925" y="1154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Задания: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(На интерактивной доске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927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353249"/>
                  </p:ext>
                </p:extLst>
              </p:nvPr>
            </p:nvGraphicFramePr>
            <p:xfrm>
              <a:off x="1259632" y="1988840"/>
              <a:ext cx="6122560" cy="25922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70625"/>
                    <a:gridCol w="2025650"/>
                    <a:gridCol w="2026285"/>
                  </a:tblGrid>
                  <a:tr h="136815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320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11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353249"/>
                  </p:ext>
                </p:extLst>
              </p:nvPr>
            </p:nvGraphicFramePr>
            <p:xfrm>
              <a:off x="1259632" y="1988840"/>
              <a:ext cx="6122560" cy="25922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70625"/>
                    <a:gridCol w="2025650"/>
                    <a:gridCol w="2026285"/>
                  </a:tblGrid>
                  <a:tr h="136815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4" t="-4018" r="-195294" b="-90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2711" t="-4018" r="-100000" b="-90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320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241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2711" t="-115920" r="-100000" b="-4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2711" t="-115920" b="-49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9" y="456347"/>
            <a:ext cx="763284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(На интерактивной доске)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Переворачиваем карточки и получаем рисунок)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Косуля.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498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74711"/>
            <a:ext cx="116628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Картинка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Рисунок 8" descr="Описание: C:\Users\Гость\Documents\Байкал\57ba5cd2-1f06-4f59-b442-273fa9a72d1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5038"/>
            <a:ext cx="5934075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880193"/>
            <a:ext cx="9144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Косуля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маленький олень, очень легкого и изящного телосложения. Питается травяной и кустарной растительностью,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осенью охотно поедает грибы и ягоды. Встречается на севере Европы. Любимая добыча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браконьеров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66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6255735"/>
                  </p:ext>
                </p:extLst>
              </p:nvPr>
            </p:nvGraphicFramePr>
            <p:xfrm>
              <a:off x="1304925" y="1844824"/>
              <a:ext cx="6077585" cy="496027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25650"/>
                    <a:gridCol w="2025650"/>
                    <a:gridCol w="2026285"/>
                  </a:tblGrid>
                  <a:tr h="180020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Среди дробей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11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выберите правильный ответ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Длина маршрута 12км. Пройдя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пути, ребята сделали привал. Сколько километров они прошли до привала?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Решите уравнение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𝑋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=3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425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Отрезок </a:t>
                          </a: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AB</a:t>
                          </a: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равен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см. Отрезок </a:t>
                          </a:r>
                          <a:r>
                            <a:rPr lang="en-US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MN</a:t>
                          </a:r>
                          <a:r>
                            <a:rPr lang="ru-RU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на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см длиннее. Чему равен отрезок </a:t>
                          </a: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MN?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−4 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1−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6255735"/>
                  </p:ext>
                </p:extLst>
              </p:nvPr>
            </p:nvGraphicFramePr>
            <p:xfrm>
              <a:off x="1304925" y="1844824"/>
              <a:ext cx="6077585" cy="494026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25650"/>
                    <a:gridCol w="2025650"/>
                    <a:gridCol w="2026285"/>
                  </a:tblGrid>
                  <a:tr h="263601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315" r="-200602" b="-877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700" t="-2315" r="-100000" b="-877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301" t="-2315" r="-301" b="-87731"/>
                          </a:stretch>
                        </a:blipFill>
                      </a:tcPr>
                    </a:tc>
                  </a:tr>
                  <a:tr h="230425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6931" r="-200602" b="-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700" t="-116931" r="-100000" b="-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301" t="-116931" r="-301" b="-26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04925" y="12112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№3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(На интерактивной доске)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Математическое лото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”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Задания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(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Слайд №9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451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1004313"/>
                  </p:ext>
                </p:extLst>
              </p:nvPr>
            </p:nvGraphicFramePr>
            <p:xfrm>
              <a:off x="1304925" y="1628800"/>
              <a:ext cx="6077585" cy="495823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68045"/>
                    <a:gridCol w="868045"/>
                    <a:gridCol w="868045"/>
                    <a:gridCol w="868045"/>
                    <a:gridCol w="868045"/>
                    <a:gridCol w="868680"/>
                    <a:gridCol w="868680"/>
                  </a:tblGrid>
                  <a:tr h="61918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Номер задания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к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б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у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т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76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0405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9208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60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60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5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6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6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11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1004313"/>
                  </p:ext>
                </p:extLst>
              </p:nvPr>
            </p:nvGraphicFramePr>
            <p:xfrm>
              <a:off x="1304925" y="1628800"/>
              <a:ext cx="6077585" cy="491823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68045"/>
                    <a:gridCol w="868045"/>
                    <a:gridCol w="868045"/>
                    <a:gridCol w="868045"/>
                    <a:gridCol w="868045"/>
                    <a:gridCol w="868680"/>
                    <a:gridCol w="868680"/>
                  </a:tblGrid>
                  <a:tr h="92640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Номер задания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к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б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у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т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769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145045" r="-498601" b="-4900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145045" r="-402113" b="-4900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145045" r="-299301" b="-4900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145045" r="-201408" b="-4900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145045" r="-101408" b="-4900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145045" r="-699" b="-490090"/>
                          </a:stretch>
                        </a:blipFill>
                      </a:tcPr>
                    </a:tc>
                  </a:tr>
                  <a:tr h="61093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9208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286154" r="-498601" b="-24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286154" r="-402113" b="-24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286154" r="-299301" b="-24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286154" r="-201408" b="-24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286154" r="-101408" b="-24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286154" r="-699" b="-241538"/>
                          </a:stretch>
                        </a:blipFill>
                      </a:tcPr>
                    </a:tc>
                  </a:tr>
                  <a:tr h="59277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512245" r="-498601" b="-2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512245" r="-402113" b="-2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512245" r="-201408" b="-2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512245" r="-699" b="-220408"/>
                          </a:stretch>
                        </a:blipFill>
                      </a:tcPr>
                    </a:tc>
                  </a:tr>
                  <a:tr h="59899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612245" r="-498601" b="-1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612245" r="-402113" b="-1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612245" r="-299301" b="-1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612245" r="-201408" b="-1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612245" r="-101408" b="-120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2008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591525" r="-4986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591525" r="-2993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591525" r="-2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591525" r="-1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591525" r="-69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04925" y="819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Ответы: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(Слайд №10)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661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scale_12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52" y="1472247"/>
            <a:ext cx="5408295" cy="3913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0897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267913"/>
            <a:ext cx="7560840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Беркут</a:t>
            </a: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 – могучая птица. Размах крыльев его до двух метров, длина – до метра, вес – более 6 с половиной кг. Строит огромное гнездо до 3м. в диаметре. Гнезда эти птицы строят на скалах или на крепких многолетних деревьях. Занесён в красную книгу. 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2213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683568" y="310165"/>
                <a:ext cx="7848872" cy="5600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 smtClean="0">
                    <a:effectLst/>
                    <a:latin typeface="Times New Roman"/>
                    <a:ea typeface="Calibri"/>
                    <a:cs typeface="Times New Roman"/>
                  </a:rPr>
                  <a:t>№4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Calibri"/>
                    <a:cs typeface="Times New Roman"/>
                  </a:rPr>
                  <a:t>«Математическое лото»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Calibri"/>
                    <a:cs typeface="Times New Roman"/>
                  </a:rPr>
                  <a:t>Задания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: 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.)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en-US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 1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 =</m:t>
                    </m:r>
                  </m:oMath>
                </a14:m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.) 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4 (5 –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) =</m:t>
                    </m:r>
                  </m:oMath>
                </a14:m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.) Вычислите объем прямоугольного параллелепипеда, если его измерения 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м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ru-RU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(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+ 2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) : 7 =</m:t>
                    </m:r>
                  </m:oMath>
                </a14:m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5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.) 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5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11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 2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10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11</m:t>
                        </m:r>
                      </m:den>
                    </m:f>
                    <m:r>
                      <a:rPr lang="en-US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29</m:t>
                        </m:r>
                      </m:den>
                    </m:f>
                  </m:oMath>
                </a14:m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6.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) Витя начертил два угла. Один из них равен 130 градусам, а другой – в 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2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раза меньше. Чему равен второй угол?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10165"/>
                <a:ext cx="7848872" cy="5600572"/>
              </a:xfrm>
              <a:prstGeom prst="rect">
                <a:avLst/>
              </a:prstGeom>
              <a:blipFill rotWithShape="1">
                <a:blip r:embed="rId2"/>
                <a:stretch>
                  <a:fillRect l="-621" t="-2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4675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255317"/>
                  </p:ext>
                </p:extLst>
              </p:nvPr>
            </p:nvGraphicFramePr>
            <p:xfrm>
              <a:off x="1287865" y="1556792"/>
              <a:ext cx="6077585" cy="453866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68045"/>
                    <a:gridCol w="868045"/>
                    <a:gridCol w="868045"/>
                    <a:gridCol w="868045"/>
                    <a:gridCol w="868045"/>
                    <a:gridCol w="868680"/>
                    <a:gridCol w="868680"/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Номер задания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и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п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к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й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8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10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9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24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2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5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4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70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40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255317"/>
                  </p:ext>
                </p:extLst>
              </p:nvPr>
            </p:nvGraphicFramePr>
            <p:xfrm>
              <a:off x="1287865" y="1556792"/>
              <a:ext cx="6077585" cy="449866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68045"/>
                    <a:gridCol w="868045"/>
                    <a:gridCol w="868045"/>
                    <a:gridCol w="868045"/>
                    <a:gridCol w="868045"/>
                    <a:gridCol w="868680"/>
                    <a:gridCol w="868680"/>
                  </a:tblGrid>
                  <a:tr h="92640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Номер задания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и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п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е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к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й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26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165979" r="-498601" b="-5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165979" r="-299301" b="-5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165979" r="-201408" b="-5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165979" r="-101408" b="-5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165979" r="-699" b="-505155"/>
                          </a:stretch>
                        </a:blipFill>
                      </a:tcPr>
                    </a:tc>
                  </a:tr>
                  <a:tr h="59061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265979" r="-299301" b="-4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265979" r="-201408" b="-4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265979" r="-699" b="-405155"/>
                          </a:stretch>
                        </a:blipFill>
                      </a:tcPr>
                    </a:tc>
                  </a:tr>
                  <a:tr h="59277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365979" r="-498601" b="-3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365979" r="-402113" b="-3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365979" r="-299301" b="-3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365979" r="-201408" b="-3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408" t="-365979" r="-101408" b="-3051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365979" r="-699" b="-305155"/>
                          </a:stretch>
                        </a:blipFill>
                      </a:tcPr>
                    </a:tc>
                  </a:tr>
                  <a:tr h="5926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9301" t="-461224" r="-498601" b="-2020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461224" r="-402113" b="-2020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461224" r="-299301" b="-2020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1408" t="-461224" r="-201408" b="-2020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26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00704" t="-567010" r="-402113" b="-104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8601" t="-567010" r="-299301" b="-1041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97203" t="-567010" r="-699" b="-104124"/>
                          </a:stretch>
                        </a:blipFill>
                      </a:tcPr>
                    </a:tc>
                  </a:tr>
                  <a:tr h="61093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40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39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100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18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87824" y="871022"/>
            <a:ext cx="10759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229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403648" y="1412776"/>
                <a:ext cx="6696744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/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;  0,2;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𝟐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;  0,671;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𝟑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𝟏𝟖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;  30,7;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𝟓𝟗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Times New Roman"/>
                          </a:rPr>
                          <m:t>𝟒𝟏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.</a:t>
                </a:r>
                <a:endParaRPr lang="ru-RU" sz="24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412776"/>
                <a:ext cx="6696744" cy="721031"/>
              </a:xfrm>
              <a:prstGeom prst="rect">
                <a:avLst/>
              </a:prstGeom>
              <a:blipFill rotWithShape="1">
                <a:blip r:embed="rId2"/>
                <a:stretch>
                  <a:fillRect b="-93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3196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15" y="1449705"/>
            <a:ext cx="5932170" cy="3958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418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1730" y="2996952"/>
            <a:ext cx="6840760" cy="1339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Кипрей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 –  по народному иван-чай, используется для приготовления чая. (На интерактивной доске фото)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1730" y="5112518"/>
            <a:ext cx="721271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Спасибо за урок!  И в заключение хочу вам пожелать: </a:t>
            </a: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“Пусть умным будет ум у вас, а сердце добрым будет!”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8059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286000" y="2929376"/>
                <a:ext cx="4572000" cy="125887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а) </a:t>
                </a:r>
                <a14:m>
                  <m:oMath xmlns:m="http://schemas.openxmlformats.org/officeDocument/2006/math"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𝟑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𝟑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𝟏𝟓</m:t>
                        </m:r>
                      </m:den>
                    </m:f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+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𝟕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𝟏𝟓</m:t>
                        </m:r>
                      </m:den>
                    </m:f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– 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𝟏𝟓</m:t>
                        </m:r>
                      </m:den>
                    </m:f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= </m:t>
                    </m:r>
                  </m:oMath>
                </a14:m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effectLst/>
                    <a:latin typeface="Times New Roman"/>
                    <a:ea typeface="Calibri"/>
                    <a:cs typeface="Times New Roman"/>
                  </a:rPr>
                  <a:t>б) 1,08 + 0,6 – 2,7 =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929376"/>
                <a:ext cx="4572000" cy="1258871"/>
              </a:xfrm>
              <a:prstGeom prst="rect">
                <a:avLst/>
              </a:prstGeom>
              <a:blipFill rotWithShape="1">
                <a:blip r:embed="rId2"/>
                <a:stretch>
                  <a:fillRect l="-2000" b="-77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0930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105-led-baikal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195" y="1346200"/>
            <a:ext cx="6277610" cy="416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3849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a216aa6s-19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195" y="1350327"/>
            <a:ext cx="6277610" cy="4157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6713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IMG_0394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082" y="1327150"/>
            <a:ext cx="6299835" cy="4203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5266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ocuments\Байкал\12e6aa6s-9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495" y="1343977"/>
            <a:ext cx="6303010" cy="4170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38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691680" y="2658860"/>
                <a:ext cx="5832648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                </m:t>
                    </m:r>
                    <m:r>
                      <a:rPr lang="en-US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𝐗</m:t>
                    </m:r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 + </m:t>
                    </m:r>
                    <m:r>
                      <a:rPr lang="ru-RU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,</m:t>
                    </m:r>
                    <m:r>
                      <a:rPr lang="ru-RU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𝟓</m:t>
                    </m:r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en-US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𝐱</m:t>
                    </m:r>
                    <m:r>
                      <a:rPr lang="en-US" b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𝟐</m:t>
                    </m:r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 +</m:t>
                    </m:r>
                    <m:f>
                      <m:fPr>
                        <m:ctrlPr>
                          <a:rPr lang="ru-RU" b="1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num>
                      <m:den>
                        <m:r>
                          <a:rPr lang="ru-RU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𝟓</m:t>
                        </m:r>
                      </m:den>
                    </m:f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 = </m:t>
                    </m:r>
                    <m:r>
                      <a:rPr lang="ru-RU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𝟒𝟎</m:t>
                    </m:r>
                    <m:r>
                      <a:rPr lang="ru-RU" b="1">
                        <a:effectLst/>
                        <a:latin typeface="Cambria Math"/>
                        <a:ea typeface="Calibri"/>
                        <a:cs typeface="Times New Roman"/>
                      </a:rPr>
                      <m:t>,</m:t>
                    </m:r>
                    <m:r>
                      <a:rPr lang="ru-RU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𝟒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658860"/>
                <a:ext cx="5832648" cy="492443"/>
              </a:xfrm>
              <a:prstGeom prst="rect">
                <a:avLst/>
              </a:prstGeom>
              <a:blipFill rotWithShape="1">
                <a:blip r:embed="rId2"/>
                <a:stretch>
                  <a:fillRect b="-24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9180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427188"/>
            <a:ext cx="669674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Почва образуется очень медленно: для этого нужны сотни и даже тысячи лет, а вот разрушить ее можно очень быстро. За последние 100 лет уничтожено, ¼ часть всех плодородных почв. А это дом для растений!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747442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86</TotalTime>
  <Words>1018</Words>
  <Application>Microsoft Office PowerPoint</Application>
  <PresentationFormat>Экран (4:3)</PresentationFormat>
  <Paragraphs>168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Тема: Математика и природа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Математика и природа</dc:title>
  <dc:creator>Гость</dc:creator>
  <cp:lastModifiedBy>Гость</cp:lastModifiedBy>
  <cp:revision>9</cp:revision>
  <dcterms:created xsi:type="dcterms:W3CDTF">2021-11-09T11:24:04Z</dcterms:created>
  <dcterms:modified xsi:type="dcterms:W3CDTF">2021-11-09T12:53:51Z</dcterms:modified>
</cp:coreProperties>
</file>