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8" r:id="rId2"/>
    <p:sldId id="286" r:id="rId3"/>
    <p:sldId id="287" r:id="rId4"/>
    <p:sldId id="288" r:id="rId5"/>
    <p:sldId id="279" r:id="rId6"/>
    <p:sldId id="280" r:id="rId7"/>
    <p:sldId id="281" r:id="rId8"/>
    <p:sldId id="296" r:id="rId9"/>
    <p:sldId id="291" r:id="rId10"/>
    <p:sldId id="256" r:id="rId11"/>
    <p:sldId id="257" r:id="rId12"/>
    <p:sldId id="263" r:id="rId13"/>
    <p:sldId id="292" r:id="rId14"/>
    <p:sldId id="293" r:id="rId15"/>
    <p:sldId id="268" r:id="rId16"/>
    <p:sldId id="269" r:id="rId17"/>
    <p:sldId id="260" r:id="rId18"/>
    <p:sldId id="273" r:id="rId19"/>
    <p:sldId id="297" r:id="rId20"/>
    <p:sldId id="301" r:id="rId21"/>
    <p:sldId id="277" r:id="rId22"/>
    <p:sldId id="295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5" autoAdjust="0"/>
    <p:restoredTop sz="93782" autoAdjust="0"/>
  </p:normalViewPr>
  <p:slideViewPr>
    <p:cSldViewPr>
      <p:cViewPr>
        <p:scale>
          <a:sx n="73" d="100"/>
          <a:sy n="73" d="100"/>
        </p:scale>
        <p:origin x="-12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6C70DFB-F8FD-4D02-AA08-2EE983542681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75988A2-57CD-4D89-9112-A164FB8081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E4494-2960-441A-B4F0-14BF8342BB2A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A478E-E0B4-49B9-8785-153358DD30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25735-2A8F-4088-B5E7-767512BE6F34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BB52E-B9C7-4FB3-AAB1-6C2E8655EC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462C4-F084-497E-8955-1425253AB325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58921-9DB5-4232-8D0B-EF86A3E4E6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BE03E-3E86-4169-AC5B-F4E7CC94EE89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64464-D446-4DA0-8601-400775D0FC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C0BEF-8035-4709-B39F-EF7E9B94980A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1E7C9-1E6E-424C-AEBD-F5BC11A060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48B94-7990-47D4-B283-2550F558BEC4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0A5B0-9224-4112-9E89-370076394A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8B2ED-7995-4C1C-BC59-886E8914C652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FF67E-3D41-4704-B59A-E96E378F14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A7659-5115-4F4B-916C-EF9D8450D19A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25A8D-FB80-4C57-8297-D9FBF4B3D9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1E677-1292-43F4-A194-24EE07F783C2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87633-95C7-42E5-8A94-706B3F1962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4FED7-2F4E-4430-A979-C3F7D5BC1F8B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89BF0-2082-4039-8175-F88130677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DDFA9-1038-46D5-A2A6-796AE195D7D7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D920C-7913-4C2A-B7AF-311C053C75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1FDD9-C5AE-4F5B-BFE3-F23201954034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2F788-6ACE-4E8E-A068-8A7BF7BCE0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A5F5A2-01AE-4CBE-AD44-26C494300765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AC961AA-58A0-40A9-9859-47E0902EE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tolkslovar.ru/o3128.html" TargetMode="External"/><Relationship Id="rId2" Type="http://schemas.openxmlformats.org/officeDocument/2006/relationships/hyperlink" Target="http://tolkslovar.ru/s9753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wm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fineartscenter.org/uploaded_images/Sargent-782151.jpg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>
          <a:xfrm>
            <a:off x="1116013" y="1557338"/>
            <a:ext cx="7777162" cy="4525962"/>
          </a:xfrm>
        </p:spPr>
        <p:txBody>
          <a:bodyPr/>
          <a:lstStyle/>
          <a:p>
            <a:pPr algn="r">
              <a:buFont typeface="Arial" charset="0"/>
              <a:buNone/>
            </a:pPr>
            <a:r>
              <a:rPr lang="ru-RU" sz="3600" smtClean="0"/>
              <a:t>   «Я слышу и забываю, </a:t>
            </a:r>
          </a:p>
          <a:p>
            <a:pPr algn="r">
              <a:buFont typeface="Arial" charset="0"/>
              <a:buNone/>
            </a:pPr>
            <a:r>
              <a:rPr lang="ru-RU" sz="3600" smtClean="0"/>
              <a:t>Я вижу и запоминаю, </a:t>
            </a:r>
          </a:p>
          <a:p>
            <a:pPr algn="r">
              <a:buFont typeface="Arial" charset="0"/>
              <a:buNone/>
            </a:pPr>
            <a:r>
              <a:rPr lang="ru-RU" sz="3600" smtClean="0"/>
              <a:t>Я делаю и я понимаю»</a:t>
            </a:r>
            <a:r>
              <a:rPr lang="ru-RU" smtClean="0"/>
              <a:t> </a:t>
            </a:r>
          </a:p>
          <a:p>
            <a:pPr algn="r">
              <a:buFont typeface="Arial" charset="0"/>
              <a:buNone/>
            </a:pPr>
            <a:r>
              <a:rPr lang="ru-RU" smtClean="0"/>
              <a:t> (</a:t>
            </a:r>
            <a:r>
              <a:rPr lang="ru-RU" sz="2800" smtClean="0"/>
              <a:t>Конфуций</a:t>
            </a:r>
            <a:r>
              <a:rPr lang="ru-RU" smtClean="0"/>
              <a:t>)</a:t>
            </a:r>
          </a:p>
        </p:txBody>
      </p:sp>
      <p:pic>
        <p:nvPicPr>
          <p:cNvPr id="15363" name="Picture 7" descr="Dj1oIsuX0AEklg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700213"/>
            <a:ext cx="2897187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8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mtClean="0">
                <a:latin typeface="Monotype Corsiva" pitchFamily="66" charset="0"/>
              </a:rPr>
              <a:t>Тема урока:</a:t>
            </a:r>
          </a:p>
        </p:txBody>
      </p:sp>
      <p:sp>
        <p:nvSpPr>
          <p:cNvPr id="24578" name="Rectangle 9"/>
          <p:cNvSpPr>
            <a:spLocks noGrp="1"/>
          </p:cNvSpPr>
          <p:nvPr>
            <p:ph type="body" idx="4294967295"/>
          </p:nvPr>
        </p:nvSpPr>
        <p:spPr>
          <a:xfrm>
            <a:off x="468313" y="2060575"/>
            <a:ext cx="8229600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5400" smtClean="0">
                <a:solidFill>
                  <a:schemeClr val="tx2"/>
                </a:solidFill>
                <a:latin typeface="Monotype Corsiva" pitchFamily="66" charset="0"/>
              </a:rPr>
              <a:t>«Осевая и центральная </a:t>
            </a:r>
          </a:p>
          <a:p>
            <a:pPr algn="ctr">
              <a:buFont typeface="Arial" charset="0"/>
              <a:buNone/>
            </a:pPr>
            <a:r>
              <a:rPr lang="ru-RU" sz="5400" smtClean="0">
                <a:solidFill>
                  <a:schemeClr val="tx2"/>
                </a:solidFill>
                <a:latin typeface="Monotype Corsiva" pitchFamily="66" charset="0"/>
              </a:rPr>
              <a:t>симметрии»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3"/>
          <p:cNvSpPr txBox="1">
            <a:spLocks noChangeArrowheads="1"/>
          </p:cNvSpPr>
          <p:nvPr/>
        </p:nvSpPr>
        <p:spPr bwMode="auto">
          <a:xfrm>
            <a:off x="3357563" y="3357563"/>
            <a:ext cx="578643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libri" pitchFamily="34" charset="0"/>
              </a:rPr>
              <a:t>«Симметрия является той идеей, с помощью которой человек веками пытается объяснить и создать порядок, красоту и совершенство». </a:t>
            </a:r>
          </a:p>
        </p:txBody>
      </p:sp>
      <p:sp>
        <p:nvSpPr>
          <p:cNvPr id="25602" name="TextBox 4"/>
          <p:cNvSpPr txBox="1">
            <a:spLocks noChangeArrowheads="1"/>
          </p:cNvSpPr>
          <p:nvPr/>
        </p:nvSpPr>
        <p:spPr bwMode="auto">
          <a:xfrm>
            <a:off x="6732588" y="5157788"/>
            <a:ext cx="2038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Monotype Corsiva" pitchFamily="66" charset="0"/>
              </a:rPr>
              <a:t>Г. Вейль</a:t>
            </a:r>
            <a:endParaRPr lang="ru-RU" sz="2400">
              <a:latin typeface="Monotype Corsiva" pitchFamily="66" charset="0"/>
            </a:endParaRPr>
          </a:p>
        </p:txBody>
      </p:sp>
      <p:sp>
        <p:nvSpPr>
          <p:cNvPr id="25603" name="Rectangle 6"/>
          <p:cNvSpPr>
            <a:spLocks noChangeArrowheads="1"/>
          </p:cNvSpPr>
          <p:nvPr/>
        </p:nvSpPr>
        <p:spPr bwMode="auto">
          <a:xfrm>
            <a:off x="1116013" y="765175"/>
            <a:ext cx="7777162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u="sng">
                <a:solidFill>
                  <a:srgbClr val="000000"/>
                </a:solidFill>
              </a:rPr>
              <a:t>Симметрия </a:t>
            </a:r>
            <a:r>
              <a:rPr lang="ru-RU" sz="2400">
                <a:solidFill>
                  <a:srgbClr val="000000"/>
                </a:solidFill>
              </a:rPr>
              <a:t>- </a:t>
            </a:r>
            <a:r>
              <a:rPr lang="ru-RU" sz="2400" b="1" u="sng">
                <a:solidFill>
                  <a:srgbClr val="C00000"/>
                </a:solidFill>
                <a:hlinkClick r:id="rId2" tooltip="Соразмерность - Отвлеч. сущ. по знач. прил.: соразмерный...."/>
              </a:rPr>
              <a:t>соразмерность,</a:t>
            </a:r>
            <a:r>
              <a:rPr lang="ru-RU" sz="2400" b="1" u="sng">
                <a:solidFill>
                  <a:srgbClr val="C00000"/>
                </a:solidFill>
              </a:rPr>
              <a:t> </a:t>
            </a:r>
            <a:r>
              <a:rPr lang="ru-RU" sz="2400" b="1" u="sng">
                <a:solidFill>
                  <a:srgbClr val="C00000"/>
                </a:solidFill>
                <a:hlinkClick r:id="rId3" tooltip="Одинаковость - Отвлеч. сущ. по знач. прил.: одинаковый...."/>
              </a:rPr>
              <a:t>одинаковость</a:t>
            </a:r>
            <a:r>
              <a:rPr lang="ru-RU" sz="2400">
                <a:solidFill>
                  <a:srgbClr val="000000"/>
                </a:solidFill>
              </a:rPr>
              <a:t> в расположении частей чего-нибудь по противоположным сторонам от точки, прямой или плоскости. </a:t>
            </a:r>
            <a:r>
              <a:rPr lang="ru-RU" sz="2400" b="1" i="1">
                <a:solidFill>
                  <a:schemeClr val="accent2"/>
                </a:solidFill>
              </a:rPr>
              <a:t> </a:t>
            </a:r>
          </a:p>
          <a:p>
            <a:pPr algn="r"/>
            <a:r>
              <a:rPr lang="ru-RU" sz="2400" i="1"/>
              <a:t>(толковый словарь русского языка Ожегова)</a:t>
            </a:r>
          </a:p>
        </p:txBody>
      </p:sp>
      <p:pic>
        <p:nvPicPr>
          <p:cNvPr id="25604" name="Picture 5" descr="German_Klaus_Gugo_Vej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6013" y="3213100"/>
            <a:ext cx="2293937" cy="229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3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3600" b="1" smtClean="0">
                <a:solidFill>
                  <a:schemeClr val="tx2"/>
                </a:solidFill>
                <a:latin typeface="Monotype Corsiva" pitchFamily="66" charset="0"/>
              </a:rPr>
              <a:t>Осевая симметрия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341438"/>
            <a:ext cx="8085137" cy="45259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>
                <a:solidFill>
                  <a:srgbClr val="000000"/>
                </a:solidFill>
              </a:rPr>
              <a:t>   Точки А и А</a:t>
            </a:r>
            <a:r>
              <a:rPr lang="ru-RU" sz="2400" baseline="-25000" smtClean="0">
                <a:solidFill>
                  <a:srgbClr val="000000"/>
                </a:solidFill>
              </a:rPr>
              <a:t>1</a:t>
            </a:r>
            <a:r>
              <a:rPr lang="ru-RU" sz="2400" smtClean="0">
                <a:solidFill>
                  <a:srgbClr val="000000"/>
                </a:solidFill>
              </a:rPr>
              <a:t> называются </a:t>
            </a:r>
            <a:r>
              <a:rPr lang="ru-RU" sz="2400" i="1" smtClean="0">
                <a:solidFill>
                  <a:srgbClr val="000000"/>
                </a:solidFill>
              </a:rPr>
              <a:t>симметричными относительно прямой а</a:t>
            </a:r>
            <a:r>
              <a:rPr lang="ru-RU" sz="2400" smtClean="0">
                <a:solidFill>
                  <a:srgbClr val="000000"/>
                </a:solidFill>
              </a:rPr>
              <a:t>, если эта прямая проходит через середину отрезка АА</a:t>
            </a:r>
            <a:r>
              <a:rPr lang="ru-RU" sz="2400" baseline="-25000" smtClean="0">
                <a:solidFill>
                  <a:srgbClr val="000000"/>
                </a:solidFill>
              </a:rPr>
              <a:t>1</a:t>
            </a:r>
            <a:r>
              <a:rPr lang="ru-RU" sz="2400" smtClean="0">
                <a:solidFill>
                  <a:srgbClr val="000000"/>
                </a:solidFill>
              </a:rPr>
              <a:t> и перпендикулярна к нему.</a:t>
            </a:r>
          </a:p>
        </p:txBody>
      </p:sp>
      <p:sp>
        <p:nvSpPr>
          <p:cNvPr id="17412" name="Line 8"/>
          <p:cNvSpPr>
            <a:spLocks noChangeShapeType="1"/>
          </p:cNvSpPr>
          <p:nvPr/>
        </p:nvSpPr>
        <p:spPr bwMode="auto">
          <a:xfrm>
            <a:off x="1258888" y="4779963"/>
            <a:ext cx="3241675" cy="17462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3" name="Line 9"/>
          <p:cNvSpPr>
            <a:spLocks noChangeShapeType="1"/>
          </p:cNvSpPr>
          <p:nvPr/>
        </p:nvSpPr>
        <p:spPr bwMode="auto">
          <a:xfrm>
            <a:off x="2951163" y="4189413"/>
            <a:ext cx="0" cy="1184275"/>
          </a:xfrm>
          <a:prstGeom prst="line">
            <a:avLst/>
          </a:prstGeom>
          <a:noFill/>
          <a:ln w="38100">
            <a:solidFill>
              <a:srgbClr val="33CC33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14" name="Line 10"/>
          <p:cNvSpPr>
            <a:spLocks noChangeShapeType="1"/>
          </p:cNvSpPr>
          <p:nvPr/>
        </p:nvSpPr>
        <p:spPr bwMode="auto">
          <a:xfrm flipH="1">
            <a:off x="2871788" y="4999038"/>
            <a:ext cx="144462" cy="14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5" name="Line 11"/>
          <p:cNvSpPr>
            <a:spLocks noChangeShapeType="1"/>
          </p:cNvSpPr>
          <p:nvPr/>
        </p:nvSpPr>
        <p:spPr bwMode="auto">
          <a:xfrm flipH="1">
            <a:off x="2871788" y="4364038"/>
            <a:ext cx="144462" cy="14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6" name="Line 12"/>
          <p:cNvSpPr>
            <a:spLocks noChangeShapeType="1"/>
          </p:cNvSpPr>
          <p:nvPr/>
        </p:nvSpPr>
        <p:spPr bwMode="auto">
          <a:xfrm flipH="1">
            <a:off x="2771775" y="4652963"/>
            <a:ext cx="1793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7" name="Line 13"/>
          <p:cNvSpPr>
            <a:spLocks noChangeShapeType="1"/>
          </p:cNvSpPr>
          <p:nvPr/>
        </p:nvSpPr>
        <p:spPr bwMode="auto">
          <a:xfrm>
            <a:off x="2771775" y="4652963"/>
            <a:ext cx="0" cy="14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8" name="Text Box 14"/>
          <p:cNvSpPr txBox="1">
            <a:spLocks noChangeArrowheads="1"/>
          </p:cNvSpPr>
          <p:nvPr/>
        </p:nvSpPr>
        <p:spPr bwMode="auto">
          <a:xfrm>
            <a:off x="1187450" y="4724400"/>
            <a:ext cx="3603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400" i="1">
                <a:latin typeface="Monotype Corsiva" pitchFamily="66" charset="0"/>
              </a:rPr>
              <a:t>а</a:t>
            </a:r>
          </a:p>
        </p:txBody>
      </p:sp>
      <p:sp>
        <p:nvSpPr>
          <p:cNvPr id="17419" name="Text Box 15"/>
          <p:cNvSpPr txBox="1">
            <a:spLocks noChangeArrowheads="1"/>
          </p:cNvSpPr>
          <p:nvPr/>
        </p:nvSpPr>
        <p:spPr bwMode="auto">
          <a:xfrm>
            <a:off x="2987675" y="3933825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>
                <a:latin typeface="Monotype Corsiva" pitchFamily="66" charset="0"/>
              </a:rPr>
              <a:t>А</a:t>
            </a:r>
          </a:p>
        </p:txBody>
      </p:sp>
      <p:sp>
        <p:nvSpPr>
          <p:cNvPr id="17420" name="Text Box 16"/>
          <p:cNvSpPr txBox="1">
            <a:spLocks noChangeArrowheads="1"/>
          </p:cNvSpPr>
          <p:nvPr/>
        </p:nvSpPr>
        <p:spPr bwMode="auto">
          <a:xfrm>
            <a:off x="2916238" y="5229225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>
                <a:latin typeface="Monotype Corsiva" pitchFamily="66" charset="0"/>
              </a:rPr>
              <a:t>А</a:t>
            </a:r>
            <a:r>
              <a:rPr lang="ru-RU" baseline="-25000">
                <a:latin typeface="Monotype Corsiva" pitchFamily="66" charset="0"/>
              </a:rPr>
              <a:t>1</a:t>
            </a:r>
            <a:endParaRPr lang="ru-RU">
              <a:latin typeface="Monotype Corsiva" pitchFamily="66" charset="0"/>
            </a:endParaRPr>
          </a:p>
        </p:txBody>
      </p:sp>
      <p:sp>
        <p:nvSpPr>
          <p:cNvPr id="17421" name="Text Box 17"/>
          <p:cNvSpPr txBox="1">
            <a:spLocks noChangeArrowheads="1"/>
          </p:cNvSpPr>
          <p:nvPr/>
        </p:nvSpPr>
        <p:spPr bwMode="auto">
          <a:xfrm>
            <a:off x="1295400" y="5891213"/>
            <a:ext cx="26638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400" i="1">
                <a:latin typeface="Monotype Corsiva" pitchFamily="66" charset="0"/>
              </a:rPr>
              <a:t>а</a:t>
            </a:r>
            <a:r>
              <a:rPr lang="ru-RU" sz="2400">
                <a:latin typeface="Monotype Corsiva" pitchFamily="66" charset="0"/>
              </a:rPr>
              <a:t> – ось симметрии</a:t>
            </a:r>
          </a:p>
        </p:txBody>
      </p:sp>
      <p:sp>
        <p:nvSpPr>
          <p:cNvPr id="17422" name="Line 18"/>
          <p:cNvSpPr>
            <a:spLocks noChangeShapeType="1"/>
          </p:cNvSpPr>
          <p:nvPr/>
        </p:nvSpPr>
        <p:spPr bwMode="auto">
          <a:xfrm flipV="1">
            <a:off x="4643438" y="3644900"/>
            <a:ext cx="3816350" cy="1368425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23" name="Line 19"/>
          <p:cNvSpPr>
            <a:spLocks noChangeShapeType="1"/>
          </p:cNvSpPr>
          <p:nvPr/>
        </p:nvSpPr>
        <p:spPr bwMode="auto">
          <a:xfrm>
            <a:off x="5508625" y="3357563"/>
            <a:ext cx="1008063" cy="2232025"/>
          </a:xfrm>
          <a:prstGeom prst="line">
            <a:avLst/>
          </a:prstGeom>
          <a:noFill/>
          <a:ln w="28575">
            <a:solidFill>
              <a:srgbClr val="FF505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24" name="Line 20"/>
          <p:cNvSpPr>
            <a:spLocks noChangeShapeType="1"/>
          </p:cNvSpPr>
          <p:nvPr/>
        </p:nvSpPr>
        <p:spPr bwMode="auto">
          <a:xfrm>
            <a:off x="7019925" y="3500438"/>
            <a:ext cx="504825" cy="1081087"/>
          </a:xfrm>
          <a:prstGeom prst="line">
            <a:avLst/>
          </a:prstGeom>
          <a:noFill/>
          <a:ln w="28575">
            <a:solidFill>
              <a:srgbClr val="3333CC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25" name="Line 22"/>
          <p:cNvSpPr>
            <a:spLocks noChangeShapeType="1"/>
          </p:cNvSpPr>
          <p:nvPr/>
        </p:nvSpPr>
        <p:spPr bwMode="auto">
          <a:xfrm flipV="1">
            <a:off x="5076825" y="4076700"/>
            <a:ext cx="2232025" cy="792163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26" name="Text Box 23"/>
          <p:cNvSpPr txBox="1">
            <a:spLocks noChangeArrowheads="1"/>
          </p:cNvSpPr>
          <p:nvPr/>
        </p:nvSpPr>
        <p:spPr bwMode="auto">
          <a:xfrm>
            <a:off x="4932363" y="4941888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>
                <a:latin typeface="Monotype Corsiva" pitchFamily="66" charset="0"/>
              </a:rPr>
              <a:t>Р</a:t>
            </a:r>
          </a:p>
        </p:txBody>
      </p:sp>
      <p:sp>
        <p:nvSpPr>
          <p:cNvPr id="17427" name="Text Box 24"/>
          <p:cNvSpPr txBox="1">
            <a:spLocks noChangeArrowheads="1"/>
          </p:cNvSpPr>
          <p:nvPr/>
        </p:nvSpPr>
        <p:spPr bwMode="auto">
          <a:xfrm>
            <a:off x="6588125" y="3357563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>
                <a:latin typeface="Monotype Corsiva" pitchFamily="66" charset="0"/>
              </a:rPr>
              <a:t>М</a:t>
            </a:r>
          </a:p>
        </p:txBody>
      </p:sp>
      <p:sp>
        <p:nvSpPr>
          <p:cNvPr id="17428" name="Text Box 25"/>
          <p:cNvSpPr txBox="1">
            <a:spLocks noChangeArrowheads="1"/>
          </p:cNvSpPr>
          <p:nvPr/>
        </p:nvSpPr>
        <p:spPr bwMode="auto">
          <a:xfrm>
            <a:off x="7524750" y="4508500"/>
            <a:ext cx="576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>
                <a:latin typeface="Monotype Corsiva" pitchFamily="66" charset="0"/>
              </a:rPr>
              <a:t>М</a:t>
            </a:r>
            <a:r>
              <a:rPr lang="ru-RU" baseline="-25000">
                <a:latin typeface="Monotype Corsiva" pitchFamily="66" charset="0"/>
              </a:rPr>
              <a:t>1</a:t>
            </a:r>
            <a:endParaRPr lang="ru-RU">
              <a:latin typeface="Monotype Corsiva" pitchFamily="66" charset="0"/>
            </a:endParaRPr>
          </a:p>
        </p:txBody>
      </p:sp>
      <p:sp>
        <p:nvSpPr>
          <p:cNvPr id="17429" name="Text Box 26"/>
          <p:cNvSpPr txBox="1">
            <a:spLocks noChangeArrowheads="1"/>
          </p:cNvSpPr>
          <p:nvPr/>
        </p:nvSpPr>
        <p:spPr bwMode="auto">
          <a:xfrm>
            <a:off x="8243888" y="3644900"/>
            <a:ext cx="287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i="1">
                <a:latin typeface="Monotype Corsiva" pitchFamily="66" charset="0"/>
              </a:rPr>
              <a:t>а</a:t>
            </a:r>
          </a:p>
        </p:txBody>
      </p:sp>
      <p:sp>
        <p:nvSpPr>
          <p:cNvPr id="17430" name="Text Box 27"/>
          <p:cNvSpPr txBox="1">
            <a:spLocks noChangeArrowheads="1"/>
          </p:cNvSpPr>
          <p:nvPr/>
        </p:nvSpPr>
        <p:spPr bwMode="auto">
          <a:xfrm>
            <a:off x="5076825" y="3284538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>
                <a:latin typeface="Monotype Corsiva" pitchFamily="66" charset="0"/>
              </a:rPr>
              <a:t>N</a:t>
            </a:r>
            <a:endParaRPr lang="ru-RU">
              <a:latin typeface="Monotype Corsiva" pitchFamily="66" charset="0"/>
            </a:endParaRPr>
          </a:p>
        </p:txBody>
      </p:sp>
      <p:sp>
        <p:nvSpPr>
          <p:cNvPr id="17431" name="Text Box 28"/>
          <p:cNvSpPr txBox="1">
            <a:spLocks noChangeArrowheads="1"/>
          </p:cNvSpPr>
          <p:nvPr/>
        </p:nvSpPr>
        <p:spPr bwMode="auto">
          <a:xfrm>
            <a:off x="6516688" y="5300663"/>
            <a:ext cx="647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>
                <a:latin typeface="Monotype Corsiva" pitchFamily="66" charset="0"/>
              </a:rPr>
              <a:t>N</a:t>
            </a:r>
            <a:r>
              <a:rPr lang="en-US" baseline="-25000">
                <a:latin typeface="Monotype Corsiva" pitchFamily="66" charset="0"/>
              </a:rPr>
              <a:t>1</a:t>
            </a:r>
            <a:endParaRPr lang="ru-RU">
              <a:latin typeface="Monotype Corsiva" pitchFamily="66" charset="0"/>
            </a:endParaRPr>
          </a:p>
        </p:txBody>
      </p:sp>
      <p:sp>
        <p:nvSpPr>
          <p:cNvPr id="17432" name="Text Box 29"/>
          <p:cNvSpPr txBox="1">
            <a:spLocks noChangeArrowheads="1"/>
          </p:cNvSpPr>
          <p:nvPr/>
        </p:nvSpPr>
        <p:spPr bwMode="auto">
          <a:xfrm>
            <a:off x="4157663" y="5691188"/>
            <a:ext cx="442595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000">
                <a:latin typeface="Monotype Corsiva" pitchFamily="66" charset="0"/>
              </a:rPr>
              <a:t>Точка Р симметрична самой себе</a:t>
            </a:r>
          </a:p>
          <a:p>
            <a:pPr eaLnBrk="0" hangingPunct="0">
              <a:spcBef>
                <a:spcPct val="50000"/>
              </a:spcBef>
            </a:pPr>
            <a:r>
              <a:rPr lang="ru-RU" sz="2000">
                <a:latin typeface="Monotype Corsiva" pitchFamily="66" charset="0"/>
              </a:rPr>
              <a:t>относительно прямой </a:t>
            </a:r>
            <a:r>
              <a:rPr lang="ru-RU" sz="2000" i="1">
                <a:latin typeface="Monotype Corsiva" pitchFamily="66" charset="0"/>
              </a:rPr>
              <a:t>а</a:t>
            </a:r>
            <a:endParaRPr lang="ru-RU" sz="2000">
              <a:latin typeface="Monotype Corsiva" pitchFamily="66" charset="0"/>
            </a:endParaRPr>
          </a:p>
        </p:txBody>
      </p:sp>
      <p:sp>
        <p:nvSpPr>
          <p:cNvPr id="17433" name="Line 30"/>
          <p:cNvSpPr>
            <a:spLocks noChangeShapeType="1"/>
          </p:cNvSpPr>
          <p:nvPr/>
        </p:nvSpPr>
        <p:spPr bwMode="auto">
          <a:xfrm flipH="1">
            <a:off x="5795963" y="4364038"/>
            <a:ext cx="144462" cy="73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34" name="Line 31"/>
          <p:cNvSpPr>
            <a:spLocks noChangeShapeType="1"/>
          </p:cNvSpPr>
          <p:nvPr/>
        </p:nvSpPr>
        <p:spPr bwMode="auto">
          <a:xfrm>
            <a:off x="5795963" y="4437063"/>
            <a:ext cx="73025" cy="14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35" name="Line 32"/>
          <p:cNvSpPr>
            <a:spLocks noChangeShapeType="1"/>
          </p:cNvSpPr>
          <p:nvPr/>
        </p:nvSpPr>
        <p:spPr bwMode="auto">
          <a:xfrm flipH="1">
            <a:off x="7092950" y="3933825"/>
            <a:ext cx="142875" cy="73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36" name="Line 33"/>
          <p:cNvSpPr>
            <a:spLocks noChangeShapeType="1"/>
          </p:cNvSpPr>
          <p:nvPr/>
        </p:nvSpPr>
        <p:spPr bwMode="auto">
          <a:xfrm>
            <a:off x="7092950" y="4005263"/>
            <a:ext cx="71438" cy="14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39" name="Line 36"/>
          <p:cNvSpPr>
            <a:spLocks noChangeShapeType="1"/>
          </p:cNvSpPr>
          <p:nvPr/>
        </p:nvSpPr>
        <p:spPr bwMode="auto">
          <a:xfrm flipH="1">
            <a:off x="7308850" y="4292600"/>
            <a:ext cx="142875" cy="1444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40" name="Line 37"/>
          <p:cNvSpPr>
            <a:spLocks noChangeShapeType="1"/>
          </p:cNvSpPr>
          <p:nvPr/>
        </p:nvSpPr>
        <p:spPr bwMode="auto">
          <a:xfrm flipH="1">
            <a:off x="7092950" y="3716338"/>
            <a:ext cx="144463" cy="14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2916238" y="4133850"/>
            <a:ext cx="71437" cy="87313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5651500" y="3716338"/>
            <a:ext cx="144463" cy="1444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>
            <a:off x="5724525" y="3868738"/>
            <a:ext cx="142875" cy="1444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H="1">
            <a:off x="6084888" y="4708525"/>
            <a:ext cx="142875" cy="1444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>
            <a:off x="6156325" y="4887913"/>
            <a:ext cx="142875" cy="1444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smtClean="0">
                <a:solidFill>
                  <a:schemeClr val="tx2"/>
                </a:solidFill>
                <a:latin typeface="Monotype Corsiva" pitchFamily="66" charset="0"/>
              </a:rPr>
              <a:t>Фигуры, обладающие осевой симметрией</a:t>
            </a:r>
          </a:p>
        </p:txBody>
      </p:sp>
      <p:sp>
        <p:nvSpPr>
          <p:cNvPr id="27650" name="Равнобедренный треугольник 7"/>
          <p:cNvSpPr>
            <a:spLocks noGrp="1" noChangeArrowheads="1"/>
          </p:cNvSpPr>
          <p:nvPr>
            <p:ph type="body" idx="1"/>
          </p:nvPr>
        </p:nvSpPr>
        <p:spPr>
          <a:xfrm>
            <a:off x="1042988" y="1557338"/>
            <a:ext cx="2665412" cy="1943100"/>
          </a:xfrm>
          <a:prstGeom prst="triangle">
            <a:avLst>
              <a:gd name="adj" fmla="val 50000"/>
            </a:avLst>
          </a:prstGeom>
          <a:solidFill>
            <a:srgbClr val="00B0F0"/>
          </a:solidFill>
          <a:ln w="25400" algn="ctr">
            <a:solidFill>
              <a:srgbClr val="385D8A"/>
            </a:solidFill>
          </a:ln>
        </p:spPr>
        <p:txBody>
          <a:bodyPr/>
          <a:lstStyle/>
          <a:p>
            <a:endParaRPr lang="ru-RU" smtClean="0"/>
          </a:p>
        </p:txBody>
      </p:sp>
      <p:sp>
        <p:nvSpPr>
          <p:cNvPr id="3" name="Блок-схема: узел 2"/>
          <p:cNvSpPr/>
          <p:nvPr/>
        </p:nvSpPr>
        <p:spPr>
          <a:xfrm>
            <a:off x="3708400" y="1341438"/>
            <a:ext cx="2971800" cy="2895600"/>
          </a:xfrm>
          <a:prstGeom prst="flowChartConnec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652" name="AutoShape 6"/>
          <p:cNvSpPr>
            <a:spLocks noChangeArrowheads="1"/>
          </p:cNvSpPr>
          <p:nvPr/>
        </p:nvSpPr>
        <p:spPr bwMode="auto">
          <a:xfrm>
            <a:off x="7092950" y="1412875"/>
            <a:ext cx="1676400" cy="2514600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accent2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58888" y="4652963"/>
            <a:ext cx="4876800" cy="1676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654" name="Line 12"/>
          <p:cNvSpPr>
            <a:spLocks noChangeShapeType="1"/>
          </p:cNvSpPr>
          <p:nvPr/>
        </p:nvSpPr>
        <p:spPr bwMode="auto">
          <a:xfrm flipV="1">
            <a:off x="6516688" y="4221163"/>
            <a:ext cx="1727200" cy="1655762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/>
          </p:nvPr>
        </p:nvSpPr>
        <p:spPr>
          <a:xfrm>
            <a:off x="755650" y="188913"/>
            <a:ext cx="8229600" cy="1143000"/>
          </a:xfrm>
        </p:spPr>
        <p:txBody>
          <a:bodyPr/>
          <a:lstStyle/>
          <a:p>
            <a:r>
              <a:rPr lang="ru-RU" sz="3600" b="1" i="1" smtClean="0">
                <a:solidFill>
                  <a:srgbClr val="215968"/>
                </a:solidFill>
                <a:latin typeface="Monotype Corsiva" pitchFamily="66" charset="0"/>
              </a:rPr>
              <a:t>Симметрия относительно прямой</a:t>
            </a:r>
          </a:p>
        </p:txBody>
      </p:sp>
      <p:pic>
        <p:nvPicPr>
          <p:cNvPr id="28674" name="Picture 15" descr="MCj04397660000[1]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1052513"/>
            <a:ext cx="2743200" cy="2743200"/>
          </a:xfrm>
        </p:spPr>
      </p:pic>
      <p:pic>
        <p:nvPicPr>
          <p:cNvPr id="28675" name="Picture 13" descr="MCj0439786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990600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8" descr="MCj04401100000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475" y="1412875"/>
            <a:ext cx="2463800" cy="314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6" descr="MCj04397740000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6825" y="3933825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20" descr="BD18217_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19250" y="3789363"/>
            <a:ext cx="184308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2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6026" name="Text Box 10"/>
          <p:cNvSpPr txBox="1">
            <a:spLocks noChangeArrowheads="1"/>
          </p:cNvSpPr>
          <p:nvPr/>
        </p:nvSpPr>
        <p:spPr bwMode="auto">
          <a:xfrm>
            <a:off x="1260475" y="1196975"/>
            <a:ext cx="7343775" cy="7270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ru-RU" sz="2000">
                <a:solidFill>
                  <a:srgbClr val="000000"/>
                </a:solidFill>
                <a:latin typeface="Monotype Corsiva" pitchFamily="66" charset="0"/>
                <a:cs typeface="Arial" charset="0"/>
              </a:rPr>
              <a:t> Точки А и  А</a:t>
            </a:r>
            <a:r>
              <a:rPr lang="ru-RU" sz="2000" baseline="-25000">
                <a:solidFill>
                  <a:srgbClr val="000000"/>
                </a:solidFill>
                <a:latin typeface="Monotype Corsiva" pitchFamily="66" charset="0"/>
                <a:cs typeface="Arial" charset="0"/>
              </a:rPr>
              <a:t>1</a:t>
            </a:r>
            <a:r>
              <a:rPr lang="ru-RU" sz="2000">
                <a:solidFill>
                  <a:srgbClr val="000000"/>
                </a:solidFill>
                <a:latin typeface="Monotype Corsiva" pitchFamily="66" charset="0"/>
                <a:cs typeface="Arial" charset="0"/>
              </a:rPr>
              <a:t>  называются </a:t>
            </a:r>
            <a:r>
              <a:rPr lang="ru-RU" sz="2000" i="1">
                <a:solidFill>
                  <a:srgbClr val="000000"/>
                </a:solidFill>
                <a:latin typeface="Monotype Corsiva" pitchFamily="66" charset="0"/>
                <a:cs typeface="Arial" charset="0"/>
              </a:rPr>
              <a:t>симметричными относительно</a:t>
            </a:r>
            <a:r>
              <a:rPr lang="ru-RU" sz="2000" i="1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ru-RU" sz="2000" i="1">
                <a:solidFill>
                  <a:srgbClr val="000000"/>
                </a:solidFill>
                <a:latin typeface="Monotype Corsiva" pitchFamily="66" charset="0"/>
                <a:cs typeface="Arial" charset="0"/>
              </a:rPr>
              <a:t>точки О, </a:t>
            </a:r>
            <a:r>
              <a:rPr lang="ru-RU" sz="2000">
                <a:solidFill>
                  <a:srgbClr val="000000"/>
                </a:solidFill>
                <a:latin typeface="Monotype Corsiva" pitchFamily="66" charset="0"/>
                <a:cs typeface="Arial" charset="0"/>
              </a:rPr>
              <a:t>если   О – середина отрезка АА</a:t>
            </a:r>
            <a:r>
              <a:rPr lang="ru-RU" sz="2000" baseline="-25000">
                <a:solidFill>
                  <a:srgbClr val="000000"/>
                </a:solidFill>
                <a:latin typeface="Arial" charset="0"/>
                <a:cs typeface="Arial" charset="0"/>
              </a:rPr>
              <a:t>1</a:t>
            </a:r>
            <a:endParaRPr lang="ru-RU" sz="20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9699" name="Line 12"/>
          <p:cNvSpPr>
            <a:spLocks noChangeShapeType="1"/>
          </p:cNvSpPr>
          <p:nvPr/>
        </p:nvSpPr>
        <p:spPr bwMode="auto">
          <a:xfrm>
            <a:off x="5329238" y="3695700"/>
            <a:ext cx="3238500" cy="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00" name="Line 13"/>
          <p:cNvSpPr>
            <a:spLocks noChangeShapeType="1"/>
          </p:cNvSpPr>
          <p:nvPr/>
        </p:nvSpPr>
        <p:spPr bwMode="auto">
          <a:xfrm flipV="1">
            <a:off x="6408738" y="2925763"/>
            <a:ext cx="1223962" cy="1511300"/>
          </a:xfrm>
          <a:prstGeom prst="line">
            <a:avLst/>
          </a:prstGeom>
          <a:noFill/>
          <a:ln w="38100">
            <a:solidFill>
              <a:srgbClr val="FF505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01" name="Line 14"/>
          <p:cNvSpPr>
            <a:spLocks noChangeShapeType="1"/>
          </p:cNvSpPr>
          <p:nvPr/>
        </p:nvSpPr>
        <p:spPr bwMode="auto">
          <a:xfrm>
            <a:off x="6049963" y="2852738"/>
            <a:ext cx="1943100" cy="1657350"/>
          </a:xfrm>
          <a:prstGeom prst="line">
            <a:avLst/>
          </a:prstGeom>
          <a:noFill/>
          <a:ln w="38100">
            <a:solidFill>
              <a:srgbClr val="33CC33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02" name="Line 15"/>
          <p:cNvSpPr>
            <a:spLocks noChangeShapeType="1"/>
          </p:cNvSpPr>
          <p:nvPr/>
        </p:nvSpPr>
        <p:spPr bwMode="auto">
          <a:xfrm flipV="1">
            <a:off x="2160588" y="2973388"/>
            <a:ext cx="2447925" cy="1368425"/>
          </a:xfrm>
          <a:prstGeom prst="line">
            <a:avLst/>
          </a:prstGeom>
          <a:noFill/>
          <a:ln w="19050">
            <a:solidFill>
              <a:srgbClr val="FF00FF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03" name="Line 17"/>
          <p:cNvSpPr>
            <a:spLocks noChangeShapeType="1"/>
          </p:cNvSpPr>
          <p:nvPr/>
        </p:nvSpPr>
        <p:spPr bwMode="auto">
          <a:xfrm flipV="1">
            <a:off x="2195513" y="3573463"/>
            <a:ext cx="1295400" cy="720725"/>
          </a:xfrm>
          <a:prstGeom prst="line">
            <a:avLst/>
          </a:prstGeom>
          <a:noFill/>
          <a:ln w="9525">
            <a:solidFill>
              <a:srgbClr val="FF00FF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04" name="Line 18"/>
          <p:cNvSpPr>
            <a:spLocks noChangeShapeType="1"/>
          </p:cNvSpPr>
          <p:nvPr/>
        </p:nvSpPr>
        <p:spPr bwMode="auto">
          <a:xfrm>
            <a:off x="3924300" y="3282950"/>
            <a:ext cx="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5" name="Line 19"/>
          <p:cNvSpPr>
            <a:spLocks noChangeShapeType="1"/>
          </p:cNvSpPr>
          <p:nvPr/>
        </p:nvSpPr>
        <p:spPr bwMode="auto">
          <a:xfrm>
            <a:off x="2916238" y="3825875"/>
            <a:ext cx="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6" name="Line 20"/>
          <p:cNvSpPr>
            <a:spLocks noChangeShapeType="1"/>
          </p:cNvSpPr>
          <p:nvPr/>
        </p:nvSpPr>
        <p:spPr bwMode="auto">
          <a:xfrm flipH="1">
            <a:off x="7380288" y="3944938"/>
            <a:ext cx="144462" cy="288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7" name="Line 21"/>
          <p:cNvSpPr>
            <a:spLocks noChangeShapeType="1"/>
          </p:cNvSpPr>
          <p:nvPr/>
        </p:nvSpPr>
        <p:spPr bwMode="auto">
          <a:xfrm flipH="1">
            <a:off x="6443663" y="3101975"/>
            <a:ext cx="142875" cy="288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8" name="Line 22"/>
          <p:cNvSpPr>
            <a:spLocks noChangeShapeType="1"/>
          </p:cNvSpPr>
          <p:nvPr/>
        </p:nvSpPr>
        <p:spPr bwMode="auto">
          <a:xfrm>
            <a:off x="6610350" y="4038600"/>
            <a:ext cx="142875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9" name="Line 23"/>
          <p:cNvSpPr>
            <a:spLocks noChangeShapeType="1"/>
          </p:cNvSpPr>
          <p:nvPr/>
        </p:nvSpPr>
        <p:spPr bwMode="auto">
          <a:xfrm>
            <a:off x="6681788" y="3917950"/>
            <a:ext cx="144462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10" name="Line 24"/>
          <p:cNvSpPr>
            <a:spLocks noChangeShapeType="1"/>
          </p:cNvSpPr>
          <p:nvPr/>
        </p:nvSpPr>
        <p:spPr bwMode="auto">
          <a:xfrm>
            <a:off x="7202488" y="3297238"/>
            <a:ext cx="144462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11" name="Line 25"/>
          <p:cNvSpPr>
            <a:spLocks noChangeShapeType="1"/>
          </p:cNvSpPr>
          <p:nvPr/>
        </p:nvSpPr>
        <p:spPr bwMode="auto">
          <a:xfrm>
            <a:off x="7308850" y="3201988"/>
            <a:ext cx="144463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12" name="Text Box 27"/>
          <p:cNvSpPr txBox="1">
            <a:spLocks noChangeArrowheads="1"/>
          </p:cNvSpPr>
          <p:nvPr/>
        </p:nvSpPr>
        <p:spPr bwMode="auto">
          <a:xfrm>
            <a:off x="1908175" y="3925888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>
                <a:latin typeface="Monotype Corsiva" pitchFamily="66" charset="0"/>
              </a:rPr>
              <a:t>А</a:t>
            </a:r>
          </a:p>
        </p:txBody>
      </p:sp>
      <p:sp>
        <p:nvSpPr>
          <p:cNvPr id="29713" name="Text Box 28"/>
          <p:cNvSpPr txBox="1">
            <a:spLocks noChangeArrowheads="1"/>
          </p:cNvSpPr>
          <p:nvPr/>
        </p:nvSpPr>
        <p:spPr bwMode="auto">
          <a:xfrm>
            <a:off x="4427538" y="2654300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>
                <a:latin typeface="Monotype Corsiva" pitchFamily="66" charset="0"/>
              </a:rPr>
              <a:t>А</a:t>
            </a:r>
            <a:r>
              <a:rPr lang="ru-RU" baseline="-25000">
                <a:latin typeface="Monotype Corsiva" pitchFamily="66" charset="0"/>
              </a:rPr>
              <a:t>1</a:t>
            </a:r>
            <a:endParaRPr lang="ru-RU">
              <a:latin typeface="Monotype Corsiva" pitchFamily="66" charset="0"/>
            </a:endParaRPr>
          </a:p>
        </p:txBody>
      </p:sp>
      <p:sp>
        <p:nvSpPr>
          <p:cNvPr id="29714" name="Text Box 29"/>
          <p:cNvSpPr txBox="1">
            <a:spLocks noChangeArrowheads="1"/>
          </p:cNvSpPr>
          <p:nvPr/>
        </p:nvSpPr>
        <p:spPr bwMode="auto">
          <a:xfrm>
            <a:off x="3094038" y="3206750"/>
            <a:ext cx="361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>
                <a:latin typeface="Monotype Corsiva" pitchFamily="66" charset="0"/>
              </a:rPr>
              <a:t>О</a:t>
            </a:r>
          </a:p>
        </p:txBody>
      </p:sp>
      <p:sp>
        <p:nvSpPr>
          <p:cNvPr id="29715" name="Text Box 30"/>
          <p:cNvSpPr txBox="1">
            <a:spLocks noChangeArrowheads="1"/>
          </p:cNvSpPr>
          <p:nvPr/>
        </p:nvSpPr>
        <p:spPr bwMode="auto">
          <a:xfrm>
            <a:off x="6804025" y="3146425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>
                <a:latin typeface="Monotype Corsiva" pitchFamily="66" charset="0"/>
              </a:rPr>
              <a:t>О</a:t>
            </a:r>
          </a:p>
        </p:txBody>
      </p:sp>
      <p:sp>
        <p:nvSpPr>
          <p:cNvPr id="29716" name="Text Box 31"/>
          <p:cNvSpPr txBox="1">
            <a:spLocks noChangeArrowheads="1"/>
          </p:cNvSpPr>
          <p:nvPr/>
        </p:nvSpPr>
        <p:spPr bwMode="auto">
          <a:xfrm>
            <a:off x="5113338" y="3816350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>
                <a:latin typeface="Monotype Corsiva" pitchFamily="66" charset="0"/>
              </a:rPr>
              <a:t>Р</a:t>
            </a:r>
          </a:p>
        </p:txBody>
      </p:sp>
      <p:sp>
        <p:nvSpPr>
          <p:cNvPr id="29717" name="Text Box 32"/>
          <p:cNvSpPr txBox="1">
            <a:spLocks noChangeArrowheads="1"/>
          </p:cNvSpPr>
          <p:nvPr/>
        </p:nvSpPr>
        <p:spPr bwMode="auto">
          <a:xfrm>
            <a:off x="7956550" y="5661025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/>
              <a:t>Q</a:t>
            </a:r>
            <a:endParaRPr lang="ru-RU"/>
          </a:p>
        </p:txBody>
      </p:sp>
      <p:sp>
        <p:nvSpPr>
          <p:cNvPr id="29718" name="Text Box 33"/>
          <p:cNvSpPr txBox="1">
            <a:spLocks noChangeArrowheads="1"/>
          </p:cNvSpPr>
          <p:nvPr/>
        </p:nvSpPr>
        <p:spPr bwMode="auto">
          <a:xfrm>
            <a:off x="6049963" y="4322763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>
                <a:latin typeface="Monotype Corsiva" pitchFamily="66" charset="0"/>
              </a:rPr>
              <a:t>M</a:t>
            </a:r>
            <a:endParaRPr lang="ru-RU">
              <a:latin typeface="Monotype Corsiva" pitchFamily="66" charset="0"/>
            </a:endParaRPr>
          </a:p>
        </p:txBody>
      </p:sp>
      <p:sp>
        <p:nvSpPr>
          <p:cNvPr id="29719" name="Text Box 34"/>
          <p:cNvSpPr txBox="1">
            <a:spLocks noChangeArrowheads="1"/>
          </p:cNvSpPr>
          <p:nvPr/>
        </p:nvSpPr>
        <p:spPr bwMode="auto">
          <a:xfrm>
            <a:off x="7662863" y="2606675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>
                <a:latin typeface="Monotype Corsiva" pitchFamily="66" charset="0"/>
              </a:rPr>
              <a:t>M</a:t>
            </a:r>
            <a:r>
              <a:rPr lang="en-US" baseline="-25000">
                <a:latin typeface="Monotype Corsiva" pitchFamily="66" charset="0"/>
              </a:rPr>
              <a:t>1</a:t>
            </a:r>
            <a:endParaRPr lang="ru-RU">
              <a:latin typeface="Monotype Corsiva" pitchFamily="66" charset="0"/>
            </a:endParaRPr>
          </a:p>
        </p:txBody>
      </p:sp>
      <p:sp>
        <p:nvSpPr>
          <p:cNvPr id="29720" name="Text Box 35"/>
          <p:cNvSpPr txBox="1">
            <a:spLocks noChangeArrowheads="1"/>
          </p:cNvSpPr>
          <p:nvPr/>
        </p:nvSpPr>
        <p:spPr bwMode="auto">
          <a:xfrm>
            <a:off x="7993063" y="4146550"/>
            <a:ext cx="358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>
                <a:latin typeface="Monotype Corsiva" pitchFamily="66" charset="0"/>
              </a:rPr>
              <a:t>N</a:t>
            </a:r>
            <a:endParaRPr lang="ru-RU">
              <a:latin typeface="Monotype Corsiva" pitchFamily="66" charset="0"/>
            </a:endParaRPr>
          </a:p>
        </p:txBody>
      </p:sp>
      <p:sp>
        <p:nvSpPr>
          <p:cNvPr id="29721" name="Text Box 36"/>
          <p:cNvSpPr txBox="1">
            <a:spLocks noChangeArrowheads="1"/>
          </p:cNvSpPr>
          <p:nvPr/>
        </p:nvSpPr>
        <p:spPr bwMode="auto">
          <a:xfrm>
            <a:off x="6119813" y="2470150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>
                <a:latin typeface="Monotype Corsiva" pitchFamily="66" charset="0"/>
              </a:rPr>
              <a:t>N</a:t>
            </a:r>
            <a:r>
              <a:rPr lang="en-US" baseline="-25000">
                <a:latin typeface="Monotype Corsiva" pitchFamily="66" charset="0"/>
              </a:rPr>
              <a:t>1</a:t>
            </a:r>
            <a:endParaRPr lang="ru-RU">
              <a:latin typeface="Monotype Corsiva" pitchFamily="66" charset="0"/>
            </a:endParaRPr>
          </a:p>
        </p:txBody>
      </p:sp>
      <p:sp>
        <p:nvSpPr>
          <p:cNvPr id="29722" name="Text Box 37"/>
          <p:cNvSpPr txBox="1">
            <a:spLocks noChangeArrowheads="1"/>
          </p:cNvSpPr>
          <p:nvPr/>
        </p:nvSpPr>
        <p:spPr bwMode="auto">
          <a:xfrm>
            <a:off x="611188" y="5013325"/>
            <a:ext cx="30972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ru-RU"/>
          </a:p>
        </p:txBody>
      </p:sp>
      <p:sp>
        <p:nvSpPr>
          <p:cNvPr id="23580" name="Text Box 38"/>
          <p:cNvSpPr txBox="1">
            <a:spLocks noChangeArrowheads="1"/>
          </p:cNvSpPr>
          <p:nvPr/>
        </p:nvSpPr>
        <p:spPr bwMode="auto">
          <a:xfrm>
            <a:off x="1042988" y="4724400"/>
            <a:ext cx="4608512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>
                <a:latin typeface="Monotype Corsiva" pitchFamily="66" charset="0"/>
              </a:rPr>
              <a:t>            АО = ОА</a:t>
            </a:r>
            <a:r>
              <a:rPr lang="ru-RU" baseline="-25000">
                <a:latin typeface="Monotype Corsiva" pitchFamily="66" charset="0"/>
              </a:rPr>
              <a:t>1</a:t>
            </a:r>
          </a:p>
          <a:p>
            <a:pPr eaLnBrk="0" hangingPunct="0">
              <a:spcBef>
                <a:spcPct val="50000"/>
              </a:spcBef>
            </a:pPr>
            <a:r>
              <a:rPr lang="ru-RU">
                <a:latin typeface="Monotype Corsiva" pitchFamily="66" charset="0"/>
              </a:rPr>
              <a:t>Точка О – центр симметрии</a:t>
            </a:r>
          </a:p>
        </p:txBody>
      </p:sp>
      <p:sp>
        <p:nvSpPr>
          <p:cNvPr id="29724" name="Text Box 28"/>
          <p:cNvSpPr txBox="1">
            <a:spLocks noChangeArrowheads="1"/>
          </p:cNvSpPr>
          <p:nvPr/>
        </p:nvSpPr>
        <p:spPr bwMode="auto">
          <a:xfrm>
            <a:off x="8388350" y="3860800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>
                <a:latin typeface="Monotype Corsiva" pitchFamily="66" charset="0"/>
              </a:rPr>
              <a:t>Р</a:t>
            </a:r>
            <a:r>
              <a:rPr lang="ru-RU" baseline="-25000">
                <a:latin typeface="Monotype Corsiva" pitchFamily="66" charset="0"/>
              </a:rPr>
              <a:t>1</a:t>
            </a:r>
            <a:endParaRPr lang="ru-RU">
              <a:latin typeface="Monotype Corsiva" pitchFamily="66" charset="0"/>
            </a:endParaRPr>
          </a:p>
        </p:txBody>
      </p:sp>
      <p:sp>
        <p:nvSpPr>
          <p:cNvPr id="29725" name="Rectangle 33"/>
          <p:cNvSpPr>
            <a:spLocks noGrp="1"/>
          </p:cNvSpPr>
          <p:nvPr>
            <p:ph type="title" idx="4294967295"/>
          </p:nvPr>
        </p:nvSpPr>
        <p:spPr>
          <a:xfrm>
            <a:off x="914400" y="260350"/>
            <a:ext cx="8229600" cy="1143000"/>
          </a:xfrm>
        </p:spPr>
        <p:txBody>
          <a:bodyPr/>
          <a:lstStyle/>
          <a:p>
            <a:r>
              <a:rPr lang="ru-RU" sz="3600" b="1" smtClean="0">
                <a:solidFill>
                  <a:schemeClr val="tx2"/>
                </a:solidFill>
                <a:latin typeface="Monotype Corsiva" pitchFamily="66" charset="0"/>
              </a:rPr>
              <a:t>Центральная симметрия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4"/>
          <p:cNvSpPr>
            <a:spLocks noGrp="1" noChangeArrowheads="1"/>
          </p:cNvSpPr>
          <p:nvPr>
            <p:ph type="title"/>
          </p:nvPr>
        </p:nvSpPr>
        <p:spPr>
          <a:xfrm>
            <a:off x="971550" y="584200"/>
            <a:ext cx="7777163" cy="1143000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chemeClr val="tx2"/>
                </a:solidFill>
                <a:latin typeface="Monotype Corsiva" pitchFamily="66" charset="0"/>
              </a:rPr>
              <a:t>Фигуры, обладающие центральной симметрией</a:t>
            </a:r>
            <a:endParaRPr lang="ru-RU" sz="3600" b="1" u="sng" smtClean="0">
              <a:solidFill>
                <a:schemeClr val="tx2"/>
              </a:solidFill>
              <a:latin typeface="Monotype Corsiva" pitchFamily="66" charset="0"/>
            </a:endParaRPr>
          </a:p>
        </p:txBody>
      </p:sp>
      <p:sp>
        <p:nvSpPr>
          <p:cNvPr id="30722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047750" y="2205038"/>
            <a:ext cx="4038600" cy="4525962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endParaRPr lang="ru-RU" smtClean="0">
              <a:latin typeface="Monotype Corsiva" pitchFamily="66" charset="0"/>
            </a:endParaRPr>
          </a:p>
        </p:txBody>
      </p:sp>
      <p:sp>
        <p:nvSpPr>
          <p:cNvPr id="30723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067175" y="2216150"/>
            <a:ext cx="4038600" cy="452596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mtClean="0">
                <a:latin typeface="Monotype Corsiva" pitchFamily="66" charset="0"/>
              </a:rPr>
              <a:t>    </a:t>
            </a:r>
          </a:p>
        </p:txBody>
      </p:sp>
      <p:sp>
        <p:nvSpPr>
          <p:cNvPr id="25605" name="Oval 10"/>
          <p:cNvSpPr>
            <a:spLocks noChangeArrowheads="1"/>
          </p:cNvSpPr>
          <p:nvPr/>
        </p:nvSpPr>
        <p:spPr bwMode="auto">
          <a:xfrm>
            <a:off x="4211638" y="2819400"/>
            <a:ext cx="1828800" cy="17272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606" name="AutoShape 13"/>
          <p:cNvSpPr>
            <a:spLocks noChangeArrowheads="1"/>
          </p:cNvSpPr>
          <p:nvPr/>
        </p:nvSpPr>
        <p:spPr bwMode="auto">
          <a:xfrm>
            <a:off x="1042988" y="2913063"/>
            <a:ext cx="2808287" cy="1727200"/>
          </a:xfrm>
          <a:prstGeom prst="parallelogram">
            <a:avLst>
              <a:gd name="adj" fmla="val 40648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607" name="Line 14"/>
          <p:cNvSpPr>
            <a:spLocks noChangeShapeType="1"/>
          </p:cNvSpPr>
          <p:nvPr/>
        </p:nvSpPr>
        <p:spPr bwMode="auto">
          <a:xfrm>
            <a:off x="1692275" y="2925763"/>
            <a:ext cx="1444625" cy="172720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608" name="Line 15"/>
          <p:cNvSpPr>
            <a:spLocks noChangeShapeType="1"/>
          </p:cNvSpPr>
          <p:nvPr/>
        </p:nvSpPr>
        <p:spPr bwMode="auto">
          <a:xfrm flipV="1">
            <a:off x="1042988" y="2925763"/>
            <a:ext cx="2808287" cy="172720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728" name="Text Box 16"/>
          <p:cNvSpPr txBox="1">
            <a:spLocks noChangeArrowheads="1"/>
          </p:cNvSpPr>
          <p:nvPr/>
        </p:nvSpPr>
        <p:spPr bwMode="auto">
          <a:xfrm>
            <a:off x="2319338" y="3336925"/>
            <a:ext cx="381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latin typeface="Monotype Corsiva" pitchFamily="66" charset="0"/>
              </a:rPr>
              <a:t>о</a:t>
            </a:r>
          </a:p>
        </p:txBody>
      </p:sp>
      <p:sp>
        <p:nvSpPr>
          <p:cNvPr id="30729" name="Text Box 18"/>
          <p:cNvSpPr txBox="1">
            <a:spLocks noChangeArrowheads="1"/>
          </p:cNvSpPr>
          <p:nvPr/>
        </p:nvSpPr>
        <p:spPr bwMode="auto">
          <a:xfrm>
            <a:off x="4932363" y="3625850"/>
            <a:ext cx="381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latin typeface="Monotype Corsiva" pitchFamily="66" charset="0"/>
              </a:rPr>
              <a:t>О</a:t>
            </a:r>
          </a:p>
        </p:txBody>
      </p:sp>
      <p:sp>
        <p:nvSpPr>
          <p:cNvPr id="30730" name="Oval 19"/>
          <p:cNvSpPr>
            <a:spLocks noChangeArrowheads="1"/>
          </p:cNvSpPr>
          <p:nvPr/>
        </p:nvSpPr>
        <p:spPr bwMode="auto">
          <a:xfrm>
            <a:off x="5076825" y="3657600"/>
            <a:ext cx="71438" cy="73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3073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2522538"/>
            <a:ext cx="2365375" cy="226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2" name="TextBox 12"/>
          <p:cNvSpPr txBox="1">
            <a:spLocks noChangeArrowheads="1"/>
          </p:cNvSpPr>
          <p:nvPr/>
        </p:nvSpPr>
        <p:spPr bwMode="auto">
          <a:xfrm>
            <a:off x="6654800" y="1727200"/>
            <a:ext cx="194468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Monotype Corsiva" pitchFamily="66" charset="0"/>
              </a:rPr>
              <a:t>Правильный </a:t>
            </a:r>
          </a:p>
          <a:p>
            <a:r>
              <a:rPr lang="ru-RU" sz="2400">
                <a:latin typeface="Monotype Corsiva" pitchFamily="66" charset="0"/>
              </a:rPr>
              <a:t>шестиугольник</a:t>
            </a:r>
          </a:p>
        </p:txBody>
      </p:sp>
      <p:sp>
        <p:nvSpPr>
          <p:cNvPr id="30733" name="Text Box 16"/>
          <p:cNvSpPr txBox="1">
            <a:spLocks noChangeArrowheads="1"/>
          </p:cNvSpPr>
          <p:nvPr/>
        </p:nvSpPr>
        <p:spPr bwMode="auto">
          <a:xfrm>
            <a:off x="7308850" y="3284538"/>
            <a:ext cx="381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latin typeface="Monotype Corsiva" pitchFamily="66" charset="0"/>
              </a:rPr>
              <a:t>о</a:t>
            </a:r>
          </a:p>
        </p:txBody>
      </p:sp>
      <p:sp>
        <p:nvSpPr>
          <p:cNvPr id="30734" name="Line 8"/>
          <p:cNvSpPr>
            <a:spLocks noChangeShapeType="1"/>
          </p:cNvSpPr>
          <p:nvPr/>
        </p:nvSpPr>
        <p:spPr bwMode="auto">
          <a:xfrm flipV="1">
            <a:off x="2916238" y="4941888"/>
            <a:ext cx="3240087" cy="792162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3" descr="2-800x800-2e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700213"/>
            <a:ext cx="22320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16" descr="MCj0439774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4005263"/>
            <a:ext cx="2527300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16" descr="i?id=4d7f2fc0889e4c131426ce85c543cec6-l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1773238"/>
            <a:ext cx="2195512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AutoShape 24" descr="38999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49" name="AutoShape 26" descr="38999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50" name="AutoShape 28" descr="38999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51" name="AutoShape 30" descr="38999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52" name="AutoShape 32" descr="38999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53" name="AutoShape 34" descr="38999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1754" name="Picture 38" descr="4-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4076700"/>
            <a:ext cx="2055812" cy="227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5" name="Picture 16" descr="j029976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4300" y="1916113"/>
            <a:ext cx="1827213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7" name="Rectangle 16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175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549275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Monotype Corsiva" pitchFamily="66" charset="0"/>
              </a:rPr>
              <a:t>Симметрия относительно точки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8"/>
          <p:cNvSpPr>
            <a:spLocks noGrp="1"/>
          </p:cNvSpPr>
          <p:nvPr>
            <p:ph idx="4294967295"/>
          </p:nvPr>
        </p:nvSpPr>
        <p:spPr>
          <a:xfrm>
            <a:off x="914400" y="0"/>
            <a:ext cx="8229600" cy="5851525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179388" y="333375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b="1" smtClean="0">
                <a:latin typeface="Monotype Corsiva" pitchFamily="66" charset="0"/>
              </a:rPr>
              <a:t>Закрепление изученного материала</a:t>
            </a:r>
          </a:p>
        </p:txBody>
      </p:sp>
      <p:grpSp>
        <p:nvGrpSpPr>
          <p:cNvPr id="32771" name="Group 8"/>
          <p:cNvGrpSpPr>
            <a:grpSpLocks noChangeAspect="1"/>
          </p:cNvGrpSpPr>
          <p:nvPr/>
        </p:nvGrpSpPr>
        <p:grpSpPr bwMode="auto">
          <a:xfrm>
            <a:off x="3708400" y="2276475"/>
            <a:ext cx="2592388" cy="2220913"/>
            <a:chOff x="2276" y="9403"/>
            <a:chExt cx="1867" cy="1579"/>
          </a:xfrm>
        </p:grpSpPr>
        <p:sp>
          <p:nvSpPr>
            <p:cNvPr id="32777" name="AutoShape 9"/>
            <p:cNvSpPr>
              <a:spLocks noChangeAspect="1" noChangeArrowheads="1"/>
            </p:cNvSpPr>
            <p:nvPr/>
          </p:nvSpPr>
          <p:spPr bwMode="auto">
            <a:xfrm>
              <a:off x="2276" y="9403"/>
              <a:ext cx="1867" cy="15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78" name="Line 10"/>
            <p:cNvSpPr>
              <a:spLocks noChangeShapeType="1"/>
            </p:cNvSpPr>
            <p:nvPr/>
          </p:nvSpPr>
          <p:spPr bwMode="auto">
            <a:xfrm>
              <a:off x="2276" y="10719"/>
              <a:ext cx="1246" cy="0"/>
            </a:xfrm>
            <a:prstGeom prst="line">
              <a:avLst/>
            </a:prstGeom>
            <a:noFill/>
            <a:ln w="28575">
              <a:solidFill>
                <a:srgbClr val="2F131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79" name="Line 11"/>
            <p:cNvSpPr>
              <a:spLocks noChangeShapeType="1"/>
            </p:cNvSpPr>
            <p:nvPr/>
          </p:nvSpPr>
          <p:spPr bwMode="auto">
            <a:xfrm>
              <a:off x="2898" y="9666"/>
              <a:ext cx="1245" cy="0"/>
            </a:xfrm>
            <a:prstGeom prst="line">
              <a:avLst/>
            </a:prstGeom>
            <a:noFill/>
            <a:ln w="28575">
              <a:solidFill>
                <a:srgbClr val="2F131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0" name="Line 12"/>
            <p:cNvSpPr>
              <a:spLocks noChangeShapeType="1"/>
            </p:cNvSpPr>
            <p:nvPr/>
          </p:nvSpPr>
          <p:spPr bwMode="auto">
            <a:xfrm>
              <a:off x="3788" y="9929"/>
              <a:ext cx="0" cy="1053"/>
            </a:xfrm>
            <a:prstGeom prst="line">
              <a:avLst/>
            </a:prstGeom>
            <a:noFill/>
            <a:ln w="28575">
              <a:solidFill>
                <a:srgbClr val="2F131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1" name="Line 13"/>
            <p:cNvSpPr>
              <a:spLocks noChangeShapeType="1"/>
            </p:cNvSpPr>
            <p:nvPr/>
          </p:nvSpPr>
          <p:spPr bwMode="auto">
            <a:xfrm>
              <a:off x="2631" y="9403"/>
              <a:ext cx="0" cy="1053"/>
            </a:xfrm>
            <a:prstGeom prst="line">
              <a:avLst/>
            </a:prstGeom>
            <a:noFill/>
            <a:ln w="28575">
              <a:solidFill>
                <a:srgbClr val="2F131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2" name="Line 14"/>
            <p:cNvSpPr>
              <a:spLocks noChangeShapeType="1"/>
            </p:cNvSpPr>
            <p:nvPr/>
          </p:nvSpPr>
          <p:spPr bwMode="auto">
            <a:xfrm flipH="1">
              <a:off x="3788" y="9666"/>
              <a:ext cx="355" cy="263"/>
            </a:xfrm>
            <a:prstGeom prst="line">
              <a:avLst/>
            </a:prstGeom>
            <a:noFill/>
            <a:ln w="28575">
              <a:solidFill>
                <a:srgbClr val="2F131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3" name="Line 15"/>
            <p:cNvSpPr>
              <a:spLocks noChangeShapeType="1"/>
            </p:cNvSpPr>
            <p:nvPr/>
          </p:nvSpPr>
          <p:spPr bwMode="auto">
            <a:xfrm>
              <a:off x="3522" y="10719"/>
              <a:ext cx="266" cy="263"/>
            </a:xfrm>
            <a:prstGeom prst="line">
              <a:avLst/>
            </a:prstGeom>
            <a:noFill/>
            <a:ln w="28575">
              <a:solidFill>
                <a:srgbClr val="2F131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4" name="Line 16"/>
            <p:cNvSpPr>
              <a:spLocks noChangeShapeType="1"/>
            </p:cNvSpPr>
            <p:nvPr/>
          </p:nvSpPr>
          <p:spPr bwMode="auto">
            <a:xfrm>
              <a:off x="2631" y="9403"/>
              <a:ext cx="267" cy="263"/>
            </a:xfrm>
            <a:prstGeom prst="line">
              <a:avLst/>
            </a:prstGeom>
            <a:noFill/>
            <a:ln w="28575">
              <a:solidFill>
                <a:srgbClr val="2F131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5" name="Line 17"/>
            <p:cNvSpPr>
              <a:spLocks noChangeShapeType="1"/>
            </p:cNvSpPr>
            <p:nvPr/>
          </p:nvSpPr>
          <p:spPr bwMode="auto">
            <a:xfrm flipH="1">
              <a:off x="2276" y="10456"/>
              <a:ext cx="355" cy="263"/>
            </a:xfrm>
            <a:prstGeom prst="line">
              <a:avLst/>
            </a:prstGeom>
            <a:noFill/>
            <a:ln w="28575">
              <a:solidFill>
                <a:srgbClr val="2F131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2772" name="Rectangle 18"/>
          <p:cNvSpPr>
            <a:spLocks noChangeArrowheads="1"/>
          </p:cNvSpPr>
          <p:nvPr/>
        </p:nvSpPr>
        <p:spPr bwMode="auto">
          <a:xfrm>
            <a:off x="971550" y="4652963"/>
            <a:ext cx="5994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/>
              <a:t>Задание 2. Найдите центр симметрии данной фигуры.</a:t>
            </a:r>
          </a:p>
        </p:txBody>
      </p:sp>
      <p:sp>
        <p:nvSpPr>
          <p:cNvPr id="32773" name="Rectangle 18"/>
          <p:cNvSpPr>
            <a:spLocks noChangeArrowheads="1"/>
          </p:cNvSpPr>
          <p:nvPr/>
        </p:nvSpPr>
        <p:spPr bwMode="auto">
          <a:xfrm>
            <a:off x="971550" y="1412875"/>
            <a:ext cx="49101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/>
              <a:t>Задание 1. Найдите центр симметрии круга.</a:t>
            </a:r>
          </a:p>
        </p:txBody>
      </p:sp>
      <p:sp>
        <p:nvSpPr>
          <p:cNvPr id="25605" name="Oval 10"/>
          <p:cNvSpPr>
            <a:spLocks noChangeArrowheads="1"/>
          </p:cNvSpPr>
          <p:nvPr/>
        </p:nvSpPr>
        <p:spPr bwMode="auto">
          <a:xfrm>
            <a:off x="1258888" y="2205038"/>
            <a:ext cx="2449512" cy="2376487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775" name="Rectangle 18"/>
          <p:cNvSpPr>
            <a:spLocks noChangeArrowheads="1"/>
          </p:cNvSpPr>
          <p:nvPr/>
        </p:nvSpPr>
        <p:spPr bwMode="auto">
          <a:xfrm>
            <a:off x="971550" y="5300663"/>
            <a:ext cx="7270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/>
              <a:t>Задание 3. Сколько осей симметрии имеет пятиконечная звезда?.</a:t>
            </a:r>
          </a:p>
        </p:txBody>
      </p:sp>
      <p:sp>
        <p:nvSpPr>
          <p:cNvPr id="31761" name="AutoShape 17"/>
          <p:cNvSpPr>
            <a:spLocks noChangeArrowheads="1"/>
          </p:cNvSpPr>
          <p:nvPr/>
        </p:nvSpPr>
        <p:spPr bwMode="auto">
          <a:xfrm>
            <a:off x="6372225" y="2133600"/>
            <a:ext cx="2520950" cy="2447925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mtClean="0">
                <a:latin typeface="Monotype Corsiva" pitchFamily="66" charset="0"/>
              </a:rPr>
              <a:t>Закрепление изученного материала</a:t>
            </a:r>
          </a:p>
        </p:txBody>
      </p:sp>
      <p:sp>
        <p:nvSpPr>
          <p:cNvPr id="33794" name="Rectangle 3"/>
          <p:cNvSpPr>
            <a:spLocks noGrp="1"/>
          </p:cNvSpPr>
          <p:nvPr>
            <p:ph type="body" idx="1"/>
          </p:nvPr>
        </p:nvSpPr>
        <p:spPr>
          <a:xfrm>
            <a:off x="914400" y="1484313"/>
            <a:ext cx="8229600" cy="45259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  Работа по учебнику</a:t>
            </a:r>
          </a:p>
        </p:txBody>
      </p:sp>
      <p:sp>
        <p:nvSpPr>
          <p:cNvPr id="33795" name="TextBox 2"/>
          <p:cNvSpPr txBox="1">
            <a:spLocks noChangeArrowheads="1"/>
          </p:cNvSpPr>
          <p:nvPr/>
        </p:nvSpPr>
        <p:spPr bwMode="auto">
          <a:xfrm>
            <a:off x="1619250" y="2565400"/>
            <a:ext cx="3313113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Monotype Corsiva" pitchFamily="66" charset="0"/>
              </a:rPr>
              <a:t>№ 418 (устно),</a:t>
            </a:r>
          </a:p>
          <a:p>
            <a:r>
              <a:rPr lang="ru-RU" sz="4000">
                <a:latin typeface="Monotype Corsiva" pitchFamily="66" charset="0"/>
              </a:rPr>
              <a:t>№ 422 (устно),</a:t>
            </a:r>
          </a:p>
          <a:p>
            <a:r>
              <a:rPr lang="ru-RU" sz="4000">
                <a:latin typeface="Monotype Corsiva" pitchFamily="66" charset="0"/>
              </a:rPr>
              <a:t>№ 416,</a:t>
            </a:r>
          </a:p>
          <a:p>
            <a:r>
              <a:rPr lang="ru-RU" sz="4000">
                <a:latin typeface="Monotype Corsiva" pitchFamily="66" charset="0"/>
              </a:rPr>
              <a:t>№ 421.</a:t>
            </a:r>
          </a:p>
        </p:txBody>
      </p:sp>
      <p:pic>
        <p:nvPicPr>
          <p:cNvPr id="33798" name="Picture 6" descr="iuzvni5mq6z5rhb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88" y="2276475"/>
            <a:ext cx="2127250" cy="2835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smtClean="0">
                <a:solidFill>
                  <a:schemeClr val="tx2"/>
                </a:solidFill>
                <a:latin typeface="Monotype Corsiva" pitchFamily="66" charset="0"/>
              </a:rPr>
              <a:t>Повторение изученного материала</a:t>
            </a:r>
            <a:r>
              <a:rPr lang="ru-RU" smtClean="0">
                <a:latin typeface="Arial" charset="0"/>
              </a:rPr>
              <a:t>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398692" y="1193006"/>
          <a:ext cx="6858001" cy="4988682"/>
        </p:xfrm>
        <a:graphic>
          <a:graphicData uri="http://schemas.openxmlformats.org/drawingml/2006/table">
            <a:tbl>
              <a:tblPr/>
              <a:tblGrid>
                <a:gridCol w="4644209"/>
                <a:gridCol w="553007"/>
                <a:gridCol w="553889"/>
                <a:gridCol w="553007"/>
                <a:gridCol w="553889"/>
              </a:tblGrid>
              <a:tr h="14764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Параллелогр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Прямоугол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Ромб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Квадрат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8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Противолежащие стороны параллельны и равны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Все стороны равны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8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Противолежащие углы равны, сумма соседних углов равна 180</a:t>
                      </a:r>
                      <a:r>
                        <a:rPr lang="ru-RU" sz="18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Все углы прямые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8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5.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Диагонали пересекаются и точкой пересечения делятся пополам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6.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Диагонали равны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8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7.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Диагонали взаимно перпендикулярны и являются биссектрисами углов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4819" name="Picture 5" descr="i?id=bdbe7d4117a26e0b69b79d0f1ae17531&amp;n=13&amp;exp=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412875"/>
            <a:ext cx="2555875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7" descr="1920x1200_px_1931_Buick_car_vintage-78058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1557338"/>
            <a:ext cx="2592387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8" name="AutoShape 12" descr="kak-sdelat-hXJS-o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34829" name="Picture 13" descr="i?id=3e1dee47e5269b05c0697313c44a4a06&amp;n=13&amp;exp=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4437063"/>
            <a:ext cx="2066925" cy="2112962"/>
          </a:xfrm>
          <a:prstGeom prst="rect">
            <a:avLst/>
          </a:prstGeom>
          <a:noFill/>
        </p:spPr>
      </p:pic>
      <p:pic>
        <p:nvPicPr>
          <p:cNvPr id="34831" name="Picture 15" descr="i?id=950eebb595eb9241da8304368547e2f1&amp;n=13&amp;exp=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8888" y="4365625"/>
            <a:ext cx="2765425" cy="2038350"/>
          </a:xfrm>
          <a:prstGeom prst="rect">
            <a:avLst/>
          </a:prstGeom>
          <a:noFill/>
        </p:spPr>
      </p:pic>
      <p:sp>
        <p:nvSpPr>
          <p:cNvPr id="34833" name="AutoShape 17" descr="15-696x522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34835" name="Picture 19" descr="small-business-bank-account-comparison-2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84438" y="1341438"/>
            <a:ext cx="4619625" cy="3205162"/>
          </a:xfrm>
          <a:prstGeom prst="rect">
            <a:avLst/>
          </a:prstGeom>
          <a:noFill/>
        </p:spPr>
      </p:pic>
      <p:sp>
        <p:nvSpPr>
          <p:cNvPr id="34839" name="Rectangle 2"/>
          <p:cNvSpPr>
            <a:spLocks/>
          </p:cNvSpPr>
          <p:nvPr/>
        </p:nvSpPr>
        <p:spPr bwMode="auto">
          <a:xfrm>
            <a:off x="9144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600" b="1">
                <a:latin typeface="Monotype Corsiva" pitchFamily="66" charset="0"/>
              </a:rPr>
              <a:t>Подведение итогов урока. Рефлексия.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868144" y="332656"/>
            <a:ext cx="2488596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1857018"/>
            <a:ext cx="5283498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Домашнее задание: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979613" y="2819400"/>
            <a:ext cx="6408737" cy="2663825"/>
          </a:xfrm>
          <a:prstGeom prst="roundRect">
            <a:avLst>
              <a:gd name="adj" fmla="val 40855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>
                <a:solidFill>
                  <a:srgbClr val="10253F"/>
                </a:solidFill>
                <a:latin typeface="Monotype Corsiva" pitchFamily="66" charset="0"/>
                <a:cs typeface="Arial" charset="0"/>
              </a:rPr>
              <a:t>Вопросы 16 – 20 стр. 115,</a:t>
            </a:r>
            <a:r>
              <a:rPr lang="ru-RU" sz="3200" b="1">
                <a:solidFill>
                  <a:srgbClr val="10253F"/>
                </a:solidFill>
                <a:latin typeface="Arial" charset="0"/>
                <a:cs typeface="Arial" charset="0"/>
              </a:rPr>
              <a:t> №417, 423;</a:t>
            </a:r>
          </a:p>
          <a:p>
            <a:pPr algn="ctr"/>
            <a:r>
              <a:rPr lang="ru-RU" sz="3200" b="1">
                <a:solidFill>
                  <a:srgbClr val="10253F"/>
                </a:solidFill>
                <a:latin typeface="Monotype Corsiva" pitchFamily="66" charset="0"/>
                <a:cs typeface="Arial" charset="0"/>
              </a:rPr>
              <a:t>подготовить информацию о симметрии в….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9938" name="Rectangle 3"/>
          <p:cNvSpPr>
            <a:spLocks noGrp="1"/>
          </p:cNvSpPr>
          <p:nvPr>
            <p:ph type="body" idx="1"/>
          </p:nvPr>
        </p:nvSpPr>
        <p:spPr>
          <a:xfrm>
            <a:off x="971550" y="765175"/>
            <a:ext cx="7272338" cy="44973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i="1" smtClean="0"/>
              <a:t>О симметрия! Гимн тебе пою!</a:t>
            </a:r>
          </a:p>
          <a:p>
            <a:pPr>
              <a:buFont typeface="Arial" charset="0"/>
              <a:buNone/>
            </a:pPr>
            <a:r>
              <a:rPr lang="ru-RU" i="1" smtClean="0"/>
              <a:t>Тебя повсюду в мире узнаю.</a:t>
            </a:r>
          </a:p>
          <a:p>
            <a:pPr>
              <a:buFont typeface="Arial" charset="0"/>
              <a:buNone/>
            </a:pPr>
            <a:r>
              <a:rPr lang="ru-RU" i="1" smtClean="0"/>
              <a:t>Ты в Эйфелевой башне, в малой мошке,</a:t>
            </a:r>
          </a:p>
          <a:p>
            <a:pPr>
              <a:buFont typeface="Arial" charset="0"/>
              <a:buNone/>
            </a:pPr>
            <a:r>
              <a:rPr lang="ru-RU" i="1" smtClean="0"/>
              <a:t>Ты в елочке, что у лесной дорожки.</a:t>
            </a:r>
          </a:p>
          <a:p>
            <a:pPr>
              <a:buFont typeface="Arial" charset="0"/>
              <a:buNone/>
            </a:pPr>
            <a:r>
              <a:rPr lang="ru-RU" i="1" smtClean="0"/>
              <a:t>С тобою в дружбе и тюльпан, и роза.</a:t>
            </a:r>
          </a:p>
          <a:p>
            <a:pPr>
              <a:buFont typeface="Arial" charset="0"/>
              <a:buNone/>
            </a:pPr>
            <a:r>
              <a:rPr lang="ru-RU" i="1" smtClean="0"/>
              <a:t>И снежный рой - творение мороза.</a:t>
            </a:r>
          </a:p>
        </p:txBody>
      </p:sp>
      <p:pic>
        <p:nvPicPr>
          <p:cNvPr id="39946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4221163"/>
            <a:ext cx="2119313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7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4221163"/>
            <a:ext cx="2576513" cy="246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8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5825" y="3860800"/>
            <a:ext cx="190817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>
          <a:xfrm>
            <a:off x="684213" y="0"/>
            <a:ext cx="8229600" cy="1143000"/>
          </a:xfrm>
        </p:spPr>
        <p:txBody>
          <a:bodyPr/>
          <a:lstStyle/>
          <a:p>
            <a:r>
              <a:rPr lang="ru-RU" sz="3600" b="1" smtClean="0">
                <a:solidFill>
                  <a:schemeClr val="tx2"/>
                </a:solidFill>
                <a:latin typeface="Monotype Corsiva" pitchFamily="66" charset="0"/>
              </a:rPr>
              <a:t>Повторение изученного материала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88371" y="1263716"/>
          <a:ext cx="6640385" cy="4840148"/>
        </p:xfrm>
        <a:graphic>
          <a:graphicData uri="http://schemas.openxmlformats.org/drawingml/2006/table">
            <a:tbl>
              <a:tblPr/>
              <a:tblGrid>
                <a:gridCol w="4644209"/>
                <a:gridCol w="553007"/>
                <a:gridCol w="553889"/>
                <a:gridCol w="553007"/>
                <a:gridCol w="553889"/>
              </a:tblGrid>
              <a:tr h="14764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Параллелогр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Прямоугол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Ромб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Квадрат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8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Противолежащие стороны параллельны и равны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Все стороны равны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8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Противолежащие углы равны, сумма соседних углов равна 180</a:t>
                      </a:r>
                      <a:r>
                        <a:rPr lang="ru-RU" sz="18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Все углы прямые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8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5.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Диагонали пересекаются и точкой пересечения делятся пополам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6.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Диагонали равны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8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7.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Диагонали взаимно перпендикулярны и являются биссектрисами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его углов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411" name="Rectangle 6"/>
          <p:cNvSpPr>
            <a:spLocks noChangeArrowheads="1"/>
          </p:cNvSpPr>
          <p:nvPr/>
        </p:nvSpPr>
        <p:spPr bwMode="auto">
          <a:xfrm>
            <a:off x="1403350" y="1412875"/>
            <a:ext cx="42481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14300" algn="ctr"/>
            <a:r>
              <a:rPr lang="ru-RU"/>
              <a:t>Критерии оценивания:  </a:t>
            </a:r>
          </a:p>
          <a:p>
            <a:pPr indent="114300" algn="ctr"/>
            <a:r>
              <a:rPr lang="ru-RU"/>
              <a:t>«5» - без ошибок                                             «4» - не более 3 ошибок</a:t>
            </a:r>
          </a:p>
          <a:p>
            <a:pPr indent="114300" algn="ctr"/>
            <a:r>
              <a:rPr lang="ru-RU"/>
              <a:t>«3» - от 4 до 7 ошибок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smtClean="0">
                <a:solidFill>
                  <a:schemeClr val="tx2"/>
                </a:solidFill>
                <a:latin typeface="Monotype Corsiva" pitchFamily="66" charset="0"/>
              </a:rPr>
              <a:t>Повторение изученного материала</a:t>
            </a:r>
          </a:p>
        </p:txBody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>
          <a:xfrm>
            <a:off x="1042988" y="1341438"/>
            <a:ext cx="7632700" cy="4525962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000" i="1" smtClean="0">
                <a:latin typeface="Times New Roman" pitchFamily="18" charset="0"/>
                <a:cs typeface="Times New Roman" pitchFamily="18" charset="0"/>
              </a:rPr>
              <a:t>1. Любой ромб является…</a:t>
            </a:r>
            <a:endParaRPr lang="ru-RU" sz="2000" smtClean="0"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а) квадратом;          в) параллелограммом;</a:t>
            </a:r>
            <a:endParaRPr lang="ru-RU" sz="2000" smtClean="0"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б) прямоугольником;     г) нет правильного ответа.</a:t>
            </a:r>
            <a:endParaRPr lang="ru-RU" sz="2000" smtClean="0"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000" i="1" smtClean="0">
                <a:latin typeface="Times New Roman" pitchFamily="18" charset="0"/>
                <a:cs typeface="Times New Roman" pitchFamily="18" charset="0"/>
              </a:rPr>
              <a:t>2. Если в четырехугольнике диагонали перпендикулярны, то этот четырехугольник…</a:t>
            </a:r>
            <a:endParaRPr lang="ru-RU" sz="2000" smtClean="0"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а) ромб;                 в) прямоугольник;</a:t>
            </a:r>
            <a:endParaRPr lang="ru-RU" sz="2000" smtClean="0"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б) квадрат;            г) нет правильного ответа.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000" i="1" smtClean="0">
                <a:latin typeface="Times New Roman" pitchFamily="18" charset="0"/>
                <a:cs typeface="Times New Roman" pitchFamily="18" charset="0"/>
              </a:rPr>
              <a:t>3.Если в параллелограмме диагонали перпендикулярны, то этот параллелограмм…</a:t>
            </a:r>
            <a:endParaRPr lang="ru-RU" sz="2000" smtClean="0"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а) ромб;                в) прямоугольник;</a:t>
            </a:r>
            <a:endParaRPr lang="ru-RU" sz="2000" smtClean="0"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б) квадрат;           г) нет правильного ответа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000" i="1" smtClean="0">
                <a:latin typeface="Times New Roman" pitchFamily="18" charset="0"/>
                <a:cs typeface="Times New Roman" pitchFamily="18" charset="0"/>
              </a:rPr>
              <a:t>4. Прямоугольник – это четырехугольник, в котором…</a:t>
            </a:r>
            <a:endParaRPr lang="ru-RU" sz="2000" smtClean="0"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а) противолежащие стороны параллельны, а  диагонали равны;</a:t>
            </a:r>
            <a:endParaRPr lang="ru-RU" sz="2000" smtClean="0"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б) диагонали точкой пересечения делятся пополам и являются биссектрисами его углов;</a:t>
            </a:r>
            <a:endParaRPr lang="ru-RU" sz="2000" smtClean="0"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в) два угла прямые и две стороны равны; </a:t>
            </a:r>
            <a:endParaRPr lang="ru-RU" sz="2000" smtClean="0"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г) нет правильного ответа.</a:t>
            </a:r>
            <a:endParaRPr lang="ru-RU" sz="2000" smtClean="0"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sz="1800" smtClean="0">
              <a:cs typeface="Times New Roman" pitchFamily="18" charset="0"/>
            </a:endParaRPr>
          </a:p>
          <a:p>
            <a:endParaRPr 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8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 l="11111" t="6944" r="11111" b="9723"/>
          <a:stretch>
            <a:fillRect/>
          </a:stretch>
        </p:blipFill>
        <p:spPr>
          <a:xfrm>
            <a:off x="1403350" y="836613"/>
            <a:ext cx="6911975" cy="55292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2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31913" y="765175"/>
            <a:ext cx="7194550" cy="53943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6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620713"/>
            <a:ext cx="6842125" cy="58689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0" name="Picture 5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93775" y="836613"/>
            <a:ext cx="3778250" cy="5400675"/>
          </a:xfrm>
        </p:spPr>
      </p:pic>
      <p:pic>
        <p:nvPicPr>
          <p:cNvPr id="112645" name="Picture 5" descr="Картинка 19 из 338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836613"/>
            <a:ext cx="3778250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4" name="Picture 4" descr="76_60_7_8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03350" y="561975"/>
            <a:ext cx="6916738" cy="55340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2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994</TotalTime>
  <Words>355</Words>
  <Application>Microsoft Office PowerPoint</Application>
  <PresentationFormat>Экран (4:3)</PresentationFormat>
  <Paragraphs>89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Monotype Corsiva</vt:lpstr>
      <vt:lpstr>Times New Roman</vt:lpstr>
      <vt:lpstr>Wingdings</vt:lpstr>
      <vt:lpstr>Тема Office</vt:lpstr>
      <vt:lpstr>Слайд 1</vt:lpstr>
      <vt:lpstr>Повторение изученного материала </vt:lpstr>
      <vt:lpstr>Повторение изученного материала</vt:lpstr>
      <vt:lpstr>Повторение изученного материала</vt:lpstr>
      <vt:lpstr>Слайд 5</vt:lpstr>
      <vt:lpstr>Слайд 6</vt:lpstr>
      <vt:lpstr>Слайд 7</vt:lpstr>
      <vt:lpstr>Слайд 8</vt:lpstr>
      <vt:lpstr>Слайд 9</vt:lpstr>
      <vt:lpstr>Тема урока:</vt:lpstr>
      <vt:lpstr>Слайд 11</vt:lpstr>
      <vt:lpstr>Осевая симметрия</vt:lpstr>
      <vt:lpstr>Фигуры, обладающие осевой симметрией</vt:lpstr>
      <vt:lpstr>Симметрия относительно прямой</vt:lpstr>
      <vt:lpstr>Центральная симметрия</vt:lpstr>
      <vt:lpstr>Фигуры, обладающие центральной симметрией</vt:lpstr>
      <vt:lpstr>Симметрия относительно точки</vt:lpstr>
      <vt:lpstr>Закрепление изученного материала</vt:lpstr>
      <vt:lpstr>Закрепление изученного материала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lenovo</cp:lastModifiedBy>
  <cp:revision>44</cp:revision>
  <dcterms:created xsi:type="dcterms:W3CDTF">2014-07-09T08:50:25Z</dcterms:created>
  <dcterms:modified xsi:type="dcterms:W3CDTF">2018-10-22T19:17:35Z</dcterms:modified>
</cp:coreProperties>
</file>