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13"/>
  </p:notesMasterIdLst>
  <p:handoutMasterIdLst>
    <p:handoutMasterId r:id="rId14"/>
  </p:handoutMasterIdLst>
  <p:sldIdLst>
    <p:sldId id="3193" r:id="rId2"/>
    <p:sldId id="3180" r:id="rId3"/>
    <p:sldId id="3194" r:id="rId4"/>
    <p:sldId id="3195" r:id="rId5"/>
    <p:sldId id="3196" r:id="rId6"/>
    <p:sldId id="3197" r:id="rId7"/>
    <p:sldId id="3198" r:id="rId8"/>
    <p:sldId id="3199" r:id="rId9"/>
    <p:sldId id="3200" r:id="rId10"/>
    <p:sldId id="3201" r:id="rId11"/>
    <p:sldId id="3190" r:id="rId12"/>
  </p:sldIdLst>
  <p:sldSz cx="12858750" cy="723265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0000"/>
    <a:srgbClr val="8DD5EF"/>
    <a:srgbClr val="CC0000"/>
    <a:srgbClr val="30B7C1"/>
    <a:srgbClr val="1CB5EF"/>
    <a:srgbClr val="1CB7F1"/>
    <a:srgbClr val="004D86"/>
    <a:srgbClr val="FF0000"/>
    <a:srgbClr val="DF24E3"/>
    <a:srgbClr val="52E7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17" autoAdjust="0"/>
    <p:restoredTop sz="93031" autoAdjust="0"/>
  </p:normalViewPr>
  <p:slideViewPr>
    <p:cSldViewPr>
      <p:cViewPr varScale="1">
        <p:scale>
          <a:sx n="71" d="100"/>
          <a:sy n="71" d="100"/>
        </p:scale>
        <p:origin x="-1075" y="-106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2024/4/11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299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65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017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65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65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65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65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65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65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65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65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75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D9A3C-EDB8-47A7-A89F-8B39791795A3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7C4AA-064A-47A7-A070-FE09BE2412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42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37892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/>
            </a:gs>
            <a:gs pos="71000">
              <a:srgbClr val="85C2FF"/>
            </a:gs>
            <a:gs pos="34000">
              <a:srgbClr val="C4D6EB"/>
            </a:gs>
            <a:gs pos="100000">
              <a:srgbClr val="0070C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3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696" y="159941"/>
            <a:ext cx="12169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БЮДЖЕТНОЕ УЧРЕЖДЕНИЕ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ДОПОЛНИТЕЛЬНОГО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ОБРАЗОВАНИЯ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«ДОМ ДЕТСКОГО ТВОРЧЕСТВА»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ИВНЯНСКОГО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РАЙОНА БЕЛГОРОДСКОЙ ОБЛАСТИ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14685" y="6306682"/>
            <a:ext cx="6429375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1200" cap="all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ПедагогИ</a:t>
            </a:r>
            <a:r>
              <a:rPr lang="ru-RU" sz="12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</a:t>
            </a:r>
            <a:r>
              <a:rPr lang="ru-RU" sz="12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дополнительного образования</a:t>
            </a:r>
            <a:endParaRPr lang="ru-RU" sz="1200" cap="all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3782" y="6647850"/>
            <a:ext cx="74712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Яковенко Сергей </a:t>
            </a:r>
            <a:r>
              <a:rPr lang="ru-RU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Григорьевич, Яковенко Любовь Викторовна</a:t>
            </a:r>
            <a:endParaRPr lang="zh-CN" altLang="en-US" sz="2000" cap="all" spc="31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0699" y="5200500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08695" y="908990"/>
            <a:ext cx="12276887" cy="4322662"/>
            <a:chOff x="308695" y="908990"/>
            <a:chExt cx="12276887" cy="4322662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501509" y="911652"/>
              <a:ext cx="6084073" cy="4320000"/>
            </a:xfrm>
            <a:custGeom>
              <a:avLst/>
              <a:gdLst>
                <a:gd name="T0" fmla="*/ 0 w 1241"/>
                <a:gd name="T1" fmla="*/ 0 h 1932"/>
                <a:gd name="T2" fmla="*/ 1241 w 1241"/>
                <a:gd name="T3" fmla="*/ 132 h 1932"/>
                <a:gd name="T4" fmla="*/ 1241 w 1241"/>
                <a:gd name="T5" fmla="*/ 1680 h 1932"/>
                <a:gd name="T6" fmla="*/ 0 w 1241"/>
                <a:gd name="T7" fmla="*/ 1932 h 1932"/>
                <a:gd name="T8" fmla="*/ 0 w 1241"/>
                <a:gd name="T9" fmla="*/ 0 h 1932"/>
                <a:gd name="connsiteX0" fmla="*/ 0 w 10040"/>
                <a:gd name="connsiteY0" fmla="*/ 0 h 10000"/>
                <a:gd name="connsiteX1" fmla="*/ 10040 w 10040"/>
                <a:gd name="connsiteY1" fmla="*/ 235 h 10000"/>
                <a:gd name="connsiteX2" fmla="*/ 10000 w 10040"/>
                <a:gd name="connsiteY2" fmla="*/ 8696 h 10000"/>
                <a:gd name="connsiteX3" fmla="*/ 0 w 10040"/>
                <a:gd name="connsiteY3" fmla="*/ 10000 h 10000"/>
                <a:gd name="connsiteX4" fmla="*/ 0 w 10040"/>
                <a:gd name="connsiteY4" fmla="*/ 0 h 10000"/>
                <a:gd name="connsiteX0" fmla="*/ 0 w 10040"/>
                <a:gd name="connsiteY0" fmla="*/ 0 h 10000"/>
                <a:gd name="connsiteX1" fmla="*/ 10040 w 10040"/>
                <a:gd name="connsiteY1" fmla="*/ 235 h 10000"/>
                <a:gd name="connsiteX2" fmla="*/ 10020 w 10040"/>
                <a:gd name="connsiteY2" fmla="*/ 9418 h 10000"/>
                <a:gd name="connsiteX3" fmla="*/ 0 w 10040"/>
                <a:gd name="connsiteY3" fmla="*/ 10000 h 10000"/>
                <a:gd name="connsiteX4" fmla="*/ 0 w 10040"/>
                <a:gd name="connsiteY4" fmla="*/ 0 h 10000"/>
                <a:gd name="connsiteX0" fmla="*/ 0 w 10040"/>
                <a:gd name="connsiteY0" fmla="*/ 0 h 10000"/>
                <a:gd name="connsiteX1" fmla="*/ 10040 w 10040"/>
                <a:gd name="connsiteY1" fmla="*/ 882 h 10000"/>
                <a:gd name="connsiteX2" fmla="*/ 10020 w 10040"/>
                <a:gd name="connsiteY2" fmla="*/ 9418 h 10000"/>
                <a:gd name="connsiteX3" fmla="*/ 0 w 10040"/>
                <a:gd name="connsiteY3" fmla="*/ 10000 h 10000"/>
                <a:gd name="connsiteX4" fmla="*/ 0 w 1004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40" h="10000">
                  <a:moveTo>
                    <a:pt x="0" y="0"/>
                  </a:moveTo>
                  <a:lnTo>
                    <a:pt x="10040" y="882"/>
                  </a:lnTo>
                  <a:cubicBezTo>
                    <a:pt x="10027" y="3702"/>
                    <a:pt x="10033" y="6598"/>
                    <a:pt x="10020" y="9418"/>
                  </a:cubicBezTo>
                  <a:lnTo>
                    <a:pt x="0" y="100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08695" y="908990"/>
              <a:ext cx="6115254" cy="4320000"/>
            </a:xfrm>
            <a:custGeom>
              <a:avLst/>
              <a:gdLst>
                <a:gd name="connsiteX0" fmla="*/ 0 w 6110048"/>
                <a:gd name="connsiteY0" fmla="*/ 0 h 4320000"/>
                <a:gd name="connsiteX1" fmla="*/ 6110048 w 6110048"/>
                <a:gd name="connsiteY1" fmla="*/ 0 h 4320000"/>
                <a:gd name="connsiteX2" fmla="*/ 6110048 w 6110048"/>
                <a:gd name="connsiteY2" fmla="*/ 4320000 h 4320000"/>
                <a:gd name="connsiteX3" fmla="*/ 0 w 6110048"/>
                <a:gd name="connsiteY3" fmla="*/ 4320000 h 4320000"/>
                <a:gd name="connsiteX4" fmla="*/ 0 w 6110048"/>
                <a:gd name="connsiteY4" fmla="*/ 0 h 4320000"/>
                <a:gd name="connsiteX0" fmla="*/ 10758 w 6110048"/>
                <a:gd name="connsiteY0" fmla="*/ 537882 h 4320000"/>
                <a:gd name="connsiteX1" fmla="*/ 6110048 w 6110048"/>
                <a:gd name="connsiteY1" fmla="*/ 0 h 4320000"/>
                <a:gd name="connsiteX2" fmla="*/ 6110048 w 6110048"/>
                <a:gd name="connsiteY2" fmla="*/ 4320000 h 4320000"/>
                <a:gd name="connsiteX3" fmla="*/ 0 w 6110048"/>
                <a:gd name="connsiteY3" fmla="*/ 4320000 h 4320000"/>
                <a:gd name="connsiteX4" fmla="*/ 10758 w 6110048"/>
                <a:gd name="connsiteY4" fmla="*/ 537882 h 4320000"/>
                <a:gd name="connsiteX0" fmla="*/ 32273 w 6131563"/>
                <a:gd name="connsiteY0" fmla="*/ 537882 h 4320000"/>
                <a:gd name="connsiteX1" fmla="*/ 6131563 w 6131563"/>
                <a:gd name="connsiteY1" fmla="*/ 0 h 4320000"/>
                <a:gd name="connsiteX2" fmla="*/ 6131563 w 6131563"/>
                <a:gd name="connsiteY2" fmla="*/ 4320000 h 4320000"/>
                <a:gd name="connsiteX3" fmla="*/ 0 w 6131563"/>
                <a:gd name="connsiteY3" fmla="*/ 3653026 h 4320000"/>
                <a:gd name="connsiteX4" fmla="*/ 32273 w 6131563"/>
                <a:gd name="connsiteY4" fmla="*/ 537882 h 4320000"/>
                <a:gd name="connsiteX0" fmla="*/ 32273 w 6131563"/>
                <a:gd name="connsiteY0" fmla="*/ 387275 h 4320000"/>
                <a:gd name="connsiteX1" fmla="*/ 6131563 w 6131563"/>
                <a:gd name="connsiteY1" fmla="*/ 0 h 4320000"/>
                <a:gd name="connsiteX2" fmla="*/ 6131563 w 6131563"/>
                <a:gd name="connsiteY2" fmla="*/ 4320000 h 4320000"/>
                <a:gd name="connsiteX3" fmla="*/ 0 w 6131563"/>
                <a:gd name="connsiteY3" fmla="*/ 3653026 h 4320000"/>
                <a:gd name="connsiteX4" fmla="*/ 32273 w 6131563"/>
                <a:gd name="connsiteY4" fmla="*/ 387275 h 4320000"/>
                <a:gd name="connsiteX0" fmla="*/ 21516 w 6120806"/>
                <a:gd name="connsiteY0" fmla="*/ 387275 h 4320000"/>
                <a:gd name="connsiteX1" fmla="*/ 6120806 w 6120806"/>
                <a:gd name="connsiteY1" fmla="*/ 0 h 4320000"/>
                <a:gd name="connsiteX2" fmla="*/ 6120806 w 6120806"/>
                <a:gd name="connsiteY2" fmla="*/ 4320000 h 4320000"/>
                <a:gd name="connsiteX3" fmla="*/ 0 w 6120806"/>
                <a:gd name="connsiteY3" fmla="*/ 4072574 h 4320000"/>
                <a:gd name="connsiteX4" fmla="*/ 21516 w 6120806"/>
                <a:gd name="connsiteY4" fmla="*/ 387275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0806" h="4320000">
                  <a:moveTo>
                    <a:pt x="21516" y="387275"/>
                  </a:moveTo>
                  <a:lnTo>
                    <a:pt x="6120806" y="0"/>
                  </a:lnTo>
                  <a:lnTo>
                    <a:pt x="6120806" y="4320000"/>
                  </a:lnTo>
                  <a:lnTo>
                    <a:pt x="0" y="4072574"/>
                  </a:lnTo>
                  <a:lnTo>
                    <a:pt x="21516" y="387275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8995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44698" y="36829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93271" y="880021"/>
            <a:ext cx="66967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Рефлексия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31995" y="2135727"/>
            <a:ext cx="6619295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800100" lvl="1" indent="-342900">
              <a:spcAft>
                <a:spcPts val="2400"/>
              </a:spcAft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Чему вы сегодня научились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spcAft>
                <a:spcPts val="1200"/>
              </a:spcAft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вызвало у вас трудности и как эти трудности вы смогли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преодолеть?</a:t>
            </a:r>
          </a:p>
        </p:txBody>
      </p:sp>
      <p:pic>
        <p:nvPicPr>
          <p:cNvPr id="8194" name="Picture 2" descr="C:\Users\Teacher_1\Desktop\Яковенко_СГ_Лучшая разработка занятия педагогов дополнительного образования\1642359243_14-papik-pro-p-servis-klipart-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23" y="1056126"/>
            <a:ext cx="4802247" cy="6002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Рефлексия | naslednikipushkin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519" y="4768453"/>
            <a:ext cx="2232248" cy="211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85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4695" y="3112269"/>
            <a:ext cx="12133349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СПАСИБО ЗА ЗАНЯТИЕ!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4696" y="159941"/>
            <a:ext cx="12169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БЮДЖЕТНОЕ УЧРЕЖДЕНИЕ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ДОПОЛНИТЕЛЬНОГО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ОБРАЗОВАНИЯ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«ДОМ ДЕТСКОГО ТВОРЧЕСТВА»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ИВНЯНСКОГО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РАЙОНА БЕЛГОРОДСКОЙ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29868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964" y="1017067"/>
            <a:ext cx="2336499" cy="30154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309695" y="4185419"/>
            <a:ext cx="3405039" cy="123110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«Все познается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сравнении» </a:t>
            </a:r>
          </a:p>
          <a:p>
            <a:pPr algn="r"/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Фридрих </a:t>
            </a: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Ницше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11" y="936845"/>
            <a:ext cx="4320000" cy="288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11" y="4048693"/>
            <a:ext cx="4320000" cy="288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774" y="936845"/>
            <a:ext cx="4327396" cy="288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774" y="4048693"/>
            <a:ext cx="4319157" cy="2880000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44698" y="36829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Teacher_1\Desktop\Яковенко_СГ_Лучшая разработка занятия педагогов дополнительного образования\maxresdefaul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3751" y="5201556"/>
            <a:ext cx="1414486" cy="19431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6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44698" y="36829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58" y="1168293"/>
            <a:ext cx="3317978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Teacher_1\Desktop\Яковенко_СГ_Лучшая разработка занятия педагогов дополнительного образования\maze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459" y="1168293"/>
            <a:ext cx="376215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eacher_1\Desktop\Яковенко_СГ_Лучшая разработка занятия педагогов дополнительного образования\Рисунок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241" y="4192389"/>
            <a:ext cx="3378592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Teacher_1\Desktop\Яковенко_СГ_Лучшая разработка занятия педагогов дополнительного образования\Рисунок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79" y="4192389"/>
            <a:ext cx="391930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60823" y="3328293"/>
            <a:ext cx="20073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Кегельринг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1130" y="3328293"/>
            <a:ext cx="17588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Лабиринт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01681" y="6352629"/>
            <a:ext cx="10177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Сумо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1909" y="6352629"/>
            <a:ext cx="34651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Движение по линии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097" y="2509903"/>
            <a:ext cx="346195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10067656" y="4695598"/>
            <a:ext cx="135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Футбол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236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44698" y="36829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568" y="880021"/>
            <a:ext cx="113768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Цель: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9191" y="2248173"/>
            <a:ext cx="15018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Задачи: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63079" y="1528093"/>
            <a:ext cx="985763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Создать эффективного робота для соревнований Робо-Сумо 15х15</a:t>
            </a:r>
            <a:endParaRPr lang="ru-RU" sz="2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56768" y="2843401"/>
            <a:ext cx="9937104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lvl="1" indent="-285750">
              <a:buFont typeface="Wingdings" pitchFamily="2" charset="2"/>
              <a:buChar char="ü"/>
            </a:pPr>
            <a:r>
              <a:rPr lang="ru-RU" sz="2000" b="1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</a:rPr>
              <a:t> Познакомиться с конструкциями роботов-сумоистов, участвовавших ранее в подобных соревнованиях.</a:t>
            </a:r>
            <a:endParaRPr lang="ru-RU" b="1" dirty="0">
              <a:ln w="1905"/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000" b="1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</a:rPr>
              <a:t>Изучить регламент соревнований. Детально познакомиться с  требованиями, предъявляемыми к полю для соревнований и к конструкции робота-сумоиста. </a:t>
            </a:r>
            <a:endParaRPr lang="ru-RU" b="1" dirty="0">
              <a:ln w="1905"/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000" b="1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</a:rPr>
              <a:t>Проанализировать технические возможности ранее созданных роботов-сумоистов на основе просмотра их боев и выделить для себя наиболее важные характеристики, влияющие на конечный результат.</a:t>
            </a:r>
            <a:endParaRPr lang="ru-RU" b="1" dirty="0">
              <a:ln w="1905"/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000" b="1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</a:rPr>
              <a:t>Собрать модель робота-сумоиста из деталей образовательного конструктора </a:t>
            </a:r>
            <a:r>
              <a:rPr lang="en-US" sz="2000" b="1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</a:rPr>
              <a:t>LEGO Mindstorms Education EV</a:t>
            </a:r>
            <a:r>
              <a:rPr lang="ru-RU" sz="2000" b="1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</a:rPr>
              <a:t>3 и составить для него программу управления.</a:t>
            </a:r>
            <a:endParaRPr lang="ru-RU" b="1" dirty="0">
              <a:ln w="1905"/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000" b="1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</a:rPr>
              <a:t>Провести соревновательные бои между роботами, собранными разными группами.</a:t>
            </a:r>
            <a:endParaRPr lang="ru-RU" b="1" dirty="0">
              <a:ln w="1905"/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000" b="1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</a:rPr>
              <a:t>По итогам боев сделать соответствующие выводы и предложить варианты совершенствования конструкции робота-сумоиста и программы управления им. </a:t>
            </a:r>
            <a:endParaRPr lang="ru-RU" b="1" dirty="0">
              <a:ln w="1905"/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BE7E7">
                  <a:alpha val="81176"/>
                </a:srgbClr>
              </a:clrFrom>
              <a:clrTo>
                <a:srgbClr val="EBE7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7807" y="685382"/>
            <a:ext cx="2363239" cy="2160000"/>
          </a:xfrm>
          <a:prstGeom prst="rect">
            <a:avLst/>
          </a:prstGeom>
        </p:spPr>
      </p:pic>
      <p:pic>
        <p:nvPicPr>
          <p:cNvPr id="3075" name="Picture 3" descr="C:\Users\Teacher_1\Desktop\Яковенко_СГ_Лучшая разработка занятия педагогов дополнительного образования\Checklis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151" y="4629305"/>
            <a:ext cx="3096344" cy="228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94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44698" y="36829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568" y="880021"/>
            <a:ext cx="501470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Вопросы к видеофильму: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956767" y="1614031"/>
            <a:ext cx="9937104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Сколько колес используется в конструкциях роботов?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Каков размер, используемых колес?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какой части робота (впереди, посередине или сзади) установлены колеса?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Сколько ультразвуковых датчиков используется в конструкциях роботов и где они закреплены на его корпусе? Каково их предназначение?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Сколько световых датчиков используется в конструкциях роботов и каково их местонахождение?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Используются ли какие-либо дополнительные датчики, и с какой целью?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 всех ли роботов размеры (длина, ширина, высота) остаются неизменными в процессе всего боя?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Какие конструкторские решения используются при построении передней/задней части робота?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Имеют ли роботы какую-либо боковую защиту?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расположен (в каком месте) блок управления </a:t>
            </a:r>
            <a:r>
              <a:rPr lang="en-US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EV</a:t>
            </a:r>
            <a:r>
              <a:rPr lang="ru-RU" sz="2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3?</a:t>
            </a:r>
          </a:p>
        </p:txBody>
      </p:sp>
      <p:pic>
        <p:nvPicPr>
          <p:cNvPr id="4098" name="Picture 2" descr="C:\Users\Teacher_1\Desktop\Яковенко_СГ_Лучшая разработка занятия педагогов дополнительного образования\1648054819_2-kartinkin-net-p-kartinki-voprosa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3637" y="3592965"/>
            <a:ext cx="3496257" cy="349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Teacher_1\Desktop\Яковенко_СГ_Лучшая разработка занятия педагогов дополнительного образования\11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3800" y="630312"/>
            <a:ext cx="2554287" cy="219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26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44698" y="36829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6727" y="952029"/>
            <a:ext cx="616683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Удалите выводы, </a:t>
            </a:r>
            <a:br>
              <a:rPr lang="ru-RU" sz="3600" b="1" spc="50" dirty="0" smtClean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которые </a:t>
            </a:r>
            <a:r>
              <a:rPr lang="ru-RU" sz="3600" b="1" spc="50" dirty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противоречат Регламенту соревнований</a:t>
            </a:r>
          </a:p>
        </p:txBody>
      </p:sp>
      <p:pic>
        <p:nvPicPr>
          <p:cNvPr id="5124" name="Picture 4" descr="C:\Users\Teacher_1\Desktop\Яковенко_СГ_Лучшая разработка занятия педагогов дополнительного образования\анализ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412" y="987800"/>
            <a:ext cx="7007888" cy="6707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Teacher_1\Desktop\Яковенко_СГ_Лучшая разработка занятия педагогов дополнительного образования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83" y="2948452"/>
            <a:ext cx="5662774" cy="3902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avatars.mds.yandex.net/get-zen_doc/1864855/pub_5d69652805fd9800ad701e96_5d765f2698930900ae483592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360" y="4624437"/>
            <a:ext cx="3689940" cy="276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15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44698" y="36829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6727" y="880021"/>
            <a:ext cx="115932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Формирование </a:t>
            </a:r>
            <a:r>
              <a:rPr lang="ru-RU" sz="3600" b="1" spc="50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перечня наиболее важных характеристик робота-сумоиста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17207" y="2608788"/>
            <a:ext cx="7622443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lvl="0" indent="-457200">
              <a:spcAft>
                <a:spcPts val="1200"/>
              </a:spcAft>
              <a:buFont typeface="+mj-lt"/>
              <a:buAutoNum type="arabicPeriod"/>
            </a:pPr>
            <a:r>
              <a:rPr lang="ru-RU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Какова </a:t>
            </a:r>
            <a:r>
              <a:rPr lang="ru-RU" sz="2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будет конструкция передней части робота?</a:t>
            </a:r>
          </a:p>
          <a:p>
            <a:pPr marL="457200" lvl="0" indent="-457200">
              <a:spcAft>
                <a:spcPts val="1200"/>
              </a:spcAft>
              <a:buFont typeface="+mj-lt"/>
              <a:buAutoNum type="arabicPeriod"/>
            </a:pPr>
            <a:r>
              <a:rPr lang="ru-RU" sz="2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будет расположен блок управления </a:t>
            </a:r>
            <a:r>
              <a:rPr lang="en-US" sz="2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EV</a:t>
            </a:r>
            <a:r>
              <a:rPr lang="ru-RU" sz="2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3: посередине, ближе к передней/задней части робота, центр масс выше/ниже? </a:t>
            </a:r>
          </a:p>
          <a:p>
            <a:pPr marL="457200" lvl="0" indent="-457200">
              <a:spcAft>
                <a:spcPts val="1200"/>
              </a:spcAft>
              <a:buFont typeface="+mj-lt"/>
              <a:buAutoNum type="arabicPeriod"/>
            </a:pPr>
            <a:r>
              <a:rPr lang="ru-RU" sz="2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Сколько ультразвуковых датчиков будет использовано?</a:t>
            </a:r>
          </a:p>
          <a:p>
            <a:pPr marL="457200" lvl="0" indent="-457200">
              <a:spcAft>
                <a:spcPts val="1200"/>
              </a:spcAft>
              <a:buFont typeface="+mj-lt"/>
              <a:buAutoNum type="arabicPeriod"/>
            </a:pPr>
            <a:r>
              <a:rPr lang="ru-RU" sz="2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Будет ли использован датчик цвета?</a:t>
            </a:r>
          </a:p>
          <a:p>
            <a:pPr marL="457200" lvl="0" indent="-457200">
              <a:spcAft>
                <a:spcPts val="1200"/>
              </a:spcAft>
              <a:buFont typeface="+mj-lt"/>
              <a:buAutoNum type="arabicPeriod"/>
            </a:pPr>
            <a:r>
              <a:rPr lang="ru-RU" sz="2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Будет использоваться программа управления с одним алгоритмом, или с несколькими? </a:t>
            </a:r>
          </a:p>
        </p:txBody>
      </p:sp>
      <p:pic>
        <p:nvPicPr>
          <p:cNvPr id="6146" name="Picture 2" descr="C:\Users\Teacher_1\Desktop\Яковенко_СГ_Лучшая разработка занятия педагогов дополнительного образования\434-4347515_transparent-man-symbol-png-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70" y="2216333"/>
            <a:ext cx="3515841" cy="4999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24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44698" y="36829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6727" y="880021"/>
            <a:ext cx="115932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Predator </a:t>
            </a:r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«Хищник»</a:t>
            </a:r>
            <a:r>
              <a:rPr lang="en-US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ru-RU" sz="32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Users\Teacher_1\Desktop\Яковенко_СГ_Лучшая разработка занятия педагогов дополнительного образования\Predato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8" t="4304" r="19019" b="11166"/>
          <a:stretch/>
        </p:blipFill>
        <p:spPr bwMode="auto">
          <a:xfrm>
            <a:off x="4013441" y="2176165"/>
            <a:ext cx="4759860" cy="4653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Teacher_1\Desktop\Яковенко_СГ_Лучшая разработка занятия педагогов дополнительного образования\1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119" y="2701810"/>
            <a:ext cx="3266936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Teacher_1\Desktop\Яковенко_СГ_Лучшая разработка занятия педагогов дополнительного образования\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98" y="2702668"/>
            <a:ext cx="3471989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44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44698" y="36829"/>
            <a:ext cx="1213334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«РОБО-СУМО 15х15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8 </a:t>
            </a:r>
            <a:r>
              <a:rPr lang="ru-RU" sz="4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ШАГОВ К УСПЕХУ»</a:t>
            </a:r>
            <a:endParaRPr lang="ru-RU" sz="4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6727" y="880021"/>
            <a:ext cx="115932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Программа управления </a:t>
            </a:r>
            <a:r>
              <a:rPr lang="en-US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(Help)</a:t>
            </a:r>
            <a:endParaRPr lang="ru-RU" sz="32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1172791" y="2142047"/>
            <a:ext cx="10585176" cy="467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2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1C4BE96-95F6-4AAC-AABC-1B94D8EF851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650.pptx"/>
</p:tagLst>
</file>

<file path=ppt/theme/theme1.xml><?xml version="1.0" encoding="utf-8"?>
<a:theme xmlns:a="http://schemas.openxmlformats.org/drawingml/2006/main" name="第一PPT，www.1ppt.com">
  <a:themeElements>
    <a:clrScheme name="自定义 1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5A55F"/>
      </a:accent1>
      <a:accent2>
        <a:srgbClr val="5A5A5A"/>
      </a:accent2>
      <a:accent3>
        <a:srgbClr val="15A55F"/>
      </a:accent3>
      <a:accent4>
        <a:srgbClr val="5A5A5A"/>
      </a:accent4>
      <a:accent5>
        <a:srgbClr val="15A55F"/>
      </a:accent5>
      <a:accent6>
        <a:srgbClr val="5A5A5A"/>
      </a:accent6>
      <a:hlink>
        <a:srgbClr val="15A55F"/>
      </a:hlink>
      <a:folHlink>
        <a:srgbClr val="5A5A5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476</Words>
  <Application>Microsoft Office PowerPoint</Application>
  <PresentationFormat>Произвольный</PresentationFormat>
  <Paragraphs>67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第一PPT，www.1ppt.com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农业</dc:title>
  <dc:creator/>
  <cp:keywords>www.1ppt.com</cp:keywords>
  <cp:lastModifiedBy/>
  <cp:revision>1</cp:revision>
  <dcterms:created xsi:type="dcterms:W3CDTF">2016-10-17T14:00:15Z</dcterms:created>
  <dcterms:modified xsi:type="dcterms:W3CDTF">2024-04-11T07:47:14Z</dcterms:modified>
</cp:coreProperties>
</file>