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0" r:id="rId15"/>
    <p:sldId id="269" r:id="rId16"/>
    <p:sldId id="271" r:id="rId17"/>
    <p:sldId id="27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082844F-CB09-409B-B19B-BDC11D8A9F95}" type="datetimeFigureOut">
              <a:rPr lang="ru-RU" smtClean="0"/>
              <a:t>12.01.2023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59B2E4E-5158-4EAA-A8F9-DE52A9C25253}" type="slidenum">
              <a:rPr lang="ru-RU" smtClean="0"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2844F-CB09-409B-B19B-BDC11D8A9F95}" type="datetimeFigureOut">
              <a:rPr lang="ru-RU" smtClean="0"/>
              <a:t>12.01.2023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B2E4E-5158-4EAA-A8F9-DE52A9C25253}" type="slidenum">
              <a:rPr lang="ru-RU" smtClean="0"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2844F-CB09-409B-B19B-BDC11D8A9F95}" type="datetimeFigureOut">
              <a:rPr lang="ru-RU" smtClean="0"/>
              <a:t>12.01.2023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B2E4E-5158-4EAA-A8F9-DE52A9C25253}" type="slidenum">
              <a:rPr lang="ru-RU" smtClean="0"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2844F-CB09-409B-B19B-BDC11D8A9F95}" type="datetimeFigureOut">
              <a:rPr lang="ru-RU" smtClean="0"/>
              <a:t>12.01.2023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B2E4E-5158-4EAA-A8F9-DE52A9C25253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2844F-CB09-409B-B19B-BDC11D8A9F95}" type="datetimeFigureOut">
              <a:rPr lang="ru-RU" smtClean="0"/>
              <a:t>12.01.2023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B2E4E-5158-4EAA-A8F9-DE52A9C25253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2844F-CB09-409B-B19B-BDC11D8A9F95}" type="datetimeFigureOut">
              <a:rPr lang="ru-RU" smtClean="0"/>
              <a:t>12.01.2023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B2E4E-5158-4EAA-A8F9-DE52A9C25253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2844F-CB09-409B-B19B-BDC11D8A9F95}" type="datetimeFigureOut">
              <a:rPr lang="ru-RU" smtClean="0"/>
              <a:t>12.01.2023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B2E4E-5158-4EAA-A8F9-DE52A9C25253}" type="slidenum">
              <a:rPr lang="ru-RU" smtClean="0"/>
              <a:t>‹#›</a:t>
            </a:fld>
            <a:endParaRPr lang="ru-RU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2844F-CB09-409B-B19B-BDC11D8A9F95}" type="datetimeFigureOut">
              <a:rPr lang="ru-RU" smtClean="0"/>
              <a:t>12.01.2023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B2E4E-5158-4EAA-A8F9-DE52A9C25253}" type="slidenum">
              <a:rPr lang="ru-RU" smtClean="0"/>
              <a:t>‹#›</a:t>
            </a:fld>
            <a:endParaRPr lang="ru-RU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2844F-CB09-409B-B19B-BDC11D8A9F95}" type="datetimeFigureOut">
              <a:rPr lang="ru-RU" smtClean="0"/>
              <a:t>12.01.2023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B2E4E-5158-4EAA-A8F9-DE52A9C2525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2844F-CB09-409B-B19B-BDC11D8A9F95}" type="datetimeFigureOut">
              <a:rPr lang="ru-RU" smtClean="0"/>
              <a:t>12.01.2023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B2E4E-5158-4EAA-A8F9-DE52A9C2525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2844F-CB09-409B-B19B-BDC11D8A9F95}" type="datetimeFigureOut">
              <a:rPr lang="ru-RU" smtClean="0"/>
              <a:t>12.01.2023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B2E4E-5158-4EAA-A8F9-DE52A9C2525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8082844F-CB09-409B-B19B-BDC11D8A9F95}" type="datetimeFigureOut">
              <a:rPr lang="ru-RU" smtClean="0"/>
              <a:t>12.01.2023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159B2E4E-5158-4EAA-A8F9-DE52A9C25253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548680"/>
            <a:ext cx="8568952" cy="1731982"/>
          </a:xfrm>
        </p:spPr>
        <p:txBody>
          <a:bodyPr/>
          <a:lstStyle/>
          <a:p>
            <a:r>
              <a:rPr lang="ru-RU" sz="3900" dirty="0" smtClean="0"/>
              <a:t>«Знать </a:t>
            </a:r>
            <a:r>
              <a:rPr lang="ru-RU" sz="3900" dirty="0"/>
              <a:t>что-либо наизусть — все равно, что не знать ничего, это — владеть тем, что дано лишь на хранение памяти</a:t>
            </a:r>
            <a:r>
              <a:rPr lang="ru-RU" sz="3900" dirty="0" smtClean="0"/>
              <a:t>.»</a:t>
            </a:r>
            <a:endParaRPr lang="ru-RU" sz="39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056562" y="4680108"/>
            <a:ext cx="2840360" cy="1752600"/>
          </a:xfrm>
        </p:spPr>
        <p:txBody>
          <a:bodyPr>
            <a:normAutofit fontScale="92500" lnSpcReduction="10000"/>
          </a:bodyPr>
          <a:lstStyle/>
          <a:p>
            <a:pPr algn="r"/>
            <a:endParaRPr lang="ru-RU" dirty="0" smtClean="0"/>
          </a:p>
          <a:p>
            <a:pPr algn="r"/>
            <a:endParaRPr lang="ru-RU" dirty="0"/>
          </a:p>
          <a:p>
            <a:pPr algn="r"/>
            <a:endParaRPr lang="ru-RU" dirty="0" smtClean="0"/>
          </a:p>
          <a:p>
            <a:pPr algn="r"/>
            <a:r>
              <a:rPr lang="ru-RU" sz="3200" dirty="0" smtClean="0"/>
              <a:t>М</a:t>
            </a:r>
            <a:r>
              <a:rPr lang="ru-RU" sz="3200" dirty="0"/>
              <a:t>. Монтень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2564904"/>
            <a:ext cx="2808312" cy="38333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096048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332655"/>
            <a:ext cx="32403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5. Чем больше колец, </a:t>
            </a:r>
          </a:p>
          <a:p>
            <a:r>
              <a:rPr lang="ru-RU" sz="2400" dirty="0" smtClean="0"/>
              <a:t>Тем старше жилец. </a:t>
            </a:r>
            <a:endParaRPr lang="ru-RU" sz="2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427984" y="332655"/>
            <a:ext cx="388843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6. Белая вата плывет куда—то. </a:t>
            </a:r>
          </a:p>
          <a:p>
            <a:r>
              <a:rPr lang="ru-RU" sz="2000" dirty="0" smtClean="0"/>
              <a:t>Хоть лови, не лови — не изловишь.</a:t>
            </a:r>
            <a:endParaRPr lang="ru-RU" sz="20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5920" y="1163652"/>
            <a:ext cx="2592288" cy="22383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262755"/>
            <a:ext cx="3070834" cy="204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34960" y="3534845"/>
            <a:ext cx="424539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/>
              <a:t>7. Без рук, без ног, а ворота отворяет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389690" y="3440033"/>
            <a:ext cx="4572000" cy="129266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 smtClean="0"/>
              <a:t>8. С оранжевой кожей, На мячик похожий, Но в центре не пусто, А сочно и вкусно.</a:t>
            </a:r>
          </a:p>
          <a:p>
            <a:endParaRPr lang="ru-RU" dirty="0" smtClean="0"/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509" y="4149080"/>
            <a:ext cx="3384375" cy="225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9743" y="4149080"/>
            <a:ext cx="3528392" cy="23524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88709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476672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 smtClean="0"/>
              <a:t>9. Есть два брата удалые, Озорные, шерстяные, Что не ведают тоски, Называются...</a:t>
            </a:r>
            <a:endParaRPr lang="ru-RU" sz="2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211960" y="404664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 smtClean="0"/>
              <a:t>10. Я – одноухая старуха, Я прыгаю по полотну, И нитку длинную из уха, Как паутину, я тяну. </a:t>
            </a:r>
            <a:endParaRPr lang="ru-RU" sz="2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4437112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 smtClean="0"/>
              <a:t>11. На нильских берегах она была,</a:t>
            </a:r>
          </a:p>
          <a:p>
            <a:r>
              <a:rPr lang="ru-RU" sz="2000" dirty="0" smtClean="0"/>
              <a:t>Богатой и цветущею слыла.</a:t>
            </a:r>
          </a:p>
          <a:p>
            <a:r>
              <a:rPr lang="ru-RU" sz="2000" dirty="0" smtClean="0"/>
              <a:t>И ею фараоны управляли,</a:t>
            </a:r>
          </a:p>
          <a:p>
            <a:r>
              <a:rPr lang="ru-RU" sz="2000" dirty="0" smtClean="0"/>
              <a:t>Восстание рабов здесь подавляли.</a:t>
            </a:r>
          </a:p>
          <a:p>
            <a:r>
              <a:rPr lang="ru-RU" sz="2000" dirty="0" smtClean="0"/>
              <a:t>Назови, что за страна.</a:t>
            </a:r>
          </a:p>
          <a:p>
            <a:r>
              <a:rPr lang="ru-RU" sz="2000" dirty="0" smtClean="0"/>
              <a:t>В мире есть сейчас она.</a:t>
            </a:r>
            <a:endParaRPr lang="ru-RU" sz="2000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916832"/>
            <a:ext cx="3320177" cy="237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9112" y="1519722"/>
            <a:ext cx="2602045" cy="25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4112010"/>
            <a:ext cx="4500287" cy="25314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76523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dirty="0"/>
              <a:t>«Чередующиеся гласные А-О в корнях –ЛАГ-ЛОЖ-»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219137" y="2636912"/>
            <a:ext cx="684076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Цель: </a:t>
            </a:r>
          </a:p>
          <a:p>
            <a:r>
              <a:rPr lang="ru-RU" sz="2800" dirty="0" smtClean="0"/>
              <a:t>1. Сформировать навык правописания гласных А-О в корнях –лаг-лож-;</a:t>
            </a:r>
          </a:p>
          <a:p>
            <a:r>
              <a:rPr lang="ru-RU" sz="2800" dirty="0" smtClean="0"/>
              <a:t>2. Научить применять полученные знания на практике;</a:t>
            </a:r>
          </a:p>
          <a:p>
            <a:r>
              <a:rPr lang="ru-RU" sz="2800" dirty="0" smtClean="0"/>
              <a:t>3. </a:t>
            </a:r>
            <a:r>
              <a:rPr lang="ru-RU" sz="2800" dirty="0"/>
              <a:t>Выстроить четкий алгоритм выбора гласной в корне, опираясь на общепринятые орфографические нормы русского языка.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406500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75656" y="1412776"/>
            <a:ext cx="6048672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dirty="0" smtClean="0"/>
              <a:t>Изл</a:t>
            </a:r>
            <a:r>
              <a:rPr lang="ru-RU" sz="6600" i="1" dirty="0" smtClean="0"/>
              <a:t>о</a:t>
            </a:r>
            <a:r>
              <a:rPr lang="ru-RU" sz="6600" dirty="0" smtClean="0"/>
              <a:t>жение, </a:t>
            </a:r>
          </a:p>
          <a:p>
            <a:r>
              <a:rPr lang="ru-RU" sz="6600" dirty="0" smtClean="0"/>
              <a:t>предпол</a:t>
            </a:r>
            <a:r>
              <a:rPr lang="ru-RU" sz="6600" i="1" dirty="0" smtClean="0"/>
              <a:t>а</a:t>
            </a:r>
            <a:r>
              <a:rPr lang="ru-RU" sz="6600" dirty="0" smtClean="0"/>
              <a:t>гать, </a:t>
            </a:r>
          </a:p>
          <a:p>
            <a:r>
              <a:rPr lang="ru-RU" sz="6600" dirty="0" smtClean="0"/>
              <a:t>изл</a:t>
            </a:r>
            <a:r>
              <a:rPr lang="ru-RU" sz="6600" i="1" dirty="0" smtClean="0"/>
              <a:t>а</a:t>
            </a:r>
            <a:r>
              <a:rPr lang="ru-RU" sz="6600" dirty="0" smtClean="0"/>
              <a:t>гать, </a:t>
            </a:r>
          </a:p>
          <a:p>
            <a:r>
              <a:rPr lang="ru-RU" sz="6600" dirty="0" smtClean="0"/>
              <a:t>Предл</a:t>
            </a:r>
            <a:r>
              <a:rPr lang="ru-RU" sz="6600" i="1" dirty="0" smtClean="0"/>
              <a:t>о</a:t>
            </a:r>
            <a:r>
              <a:rPr lang="ru-RU" sz="6600" dirty="0" smtClean="0"/>
              <a:t>жить.</a:t>
            </a: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val="1749224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424"/>
          <a:stretch/>
        </p:blipFill>
        <p:spPr bwMode="auto">
          <a:xfrm>
            <a:off x="2257637" y="3836427"/>
            <a:ext cx="4628726" cy="28666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332656"/>
            <a:ext cx="914400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корнях -лаг-//-лож, буква -а пишется, если после корня идёт суффикс -а. Если суффикса -а нет, пишем букву -о. </a:t>
            </a:r>
          </a:p>
          <a:p>
            <a:r>
              <a:rPr lang="ru-RU" sz="4400" b="1" dirty="0" smtClean="0"/>
              <a:t>Примеры:</a:t>
            </a:r>
            <a:r>
              <a:rPr lang="ru-RU" sz="4400" dirty="0" smtClean="0"/>
              <a:t> Приложить, Прилагать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943127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Станция «Ясная»</a:t>
            </a:r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644193"/>
            <a:ext cx="4396674" cy="26372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4124" y="2672824"/>
            <a:ext cx="4121964" cy="26086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37081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94" y="1716845"/>
            <a:ext cx="9139830" cy="51411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990809" y="346657"/>
            <a:ext cx="72008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dirty="0" smtClean="0">
                <a:solidFill>
                  <a:srgbClr val="FF0000"/>
                </a:solidFill>
              </a:rPr>
              <a:t>Спасибо за внимание</a:t>
            </a:r>
            <a:endParaRPr lang="ru-RU" sz="6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4879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619672" y="916895"/>
            <a:ext cx="6326668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 smtClean="0">
                <a:latin typeface="+mj-lt"/>
              </a:rPr>
              <a:t>Домашнее задание</a:t>
            </a:r>
            <a:endParaRPr lang="ru-RU" sz="6000" dirty="0">
              <a:latin typeface="+mj-l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7504" y="2061288"/>
            <a:ext cx="892899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Повторить теоретический материал п.84, выучить правило в тетради по теории, </a:t>
            </a:r>
            <a:r>
              <a:rPr lang="ru-RU" sz="2000" b="1" dirty="0" smtClean="0"/>
              <a:t>Дифференцированная </a:t>
            </a:r>
            <a:r>
              <a:rPr lang="ru-RU" sz="2000" b="1" dirty="0"/>
              <a:t>домашняя работа</a:t>
            </a:r>
            <a:r>
              <a:rPr lang="ru-RU" sz="2000" b="1" dirty="0" smtClean="0"/>
              <a:t>:</a:t>
            </a:r>
          </a:p>
          <a:p>
            <a:r>
              <a:rPr lang="ru-RU" sz="2000" dirty="0" smtClean="0"/>
              <a:t>Выполнить </a:t>
            </a:r>
            <a:r>
              <a:rPr lang="ru-RU" sz="2000" dirty="0"/>
              <a:t>упражнение </a:t>
            </a:r>
            <a:r>
              <a:rPr lang="ru-RU" sz="2000" dirty="0" smtClean="0"/>
              <a:t>450</a:t>
            </a:r>
            <a:endParaRPr lang="ru-RU" sz="2000" dirty="0"/>
          </a:p>
          <a:p>
            <a:r>
              <a:rPr lang="ru-RU" sz="2000" u="sng" dirty="0"/>
              <a:t>Задание на «3»: </a:t>
            </a:r>
            <a:r>
              <a:rPr lang="ru-RU" sz="2000" dirty="0"/>
              <a:t>составить рассказ по картине без орфографических и пунктуационных ошибок, используя слова с чередованием;</a:t>
            </a:r>
          </a:p>
          <a:p>
            <a:r>
              <a:rPr lang="ru-RU" sz="2000" u="sng" dirty="0"/>
              <a:t>Задание на «4»: </a:t>
            </a:r>
            <a:r>
              <a:rPr lang="ru-RU" sz="2000" dirty="0"/>
              <a:t>составить рассказ по картине без орфографических и пунктуационных ошибок, используя слова с чередованием. Выделить в этих словах корень, обозначить графически условие выбора чередующихся букв а-о (см. образец в орфограмме №12);</a:t>
            </a:r>
          </a:p>
          <a:p>
            <a:r>
              <a:rPr lang="ru-RU" sz="2000" u="sng" dirty="0"/>
              <a:t>Задание на «5»: </a:t>
            </a:r>
            <a:r>
              <a:rPr lang="ru-RU" sz="2000" dirty="0"/>
              <a:t>составить рассказ по картине без орфографических и пунктуационных ошибок, используя слова с чередованием. Выделить в этих словах корень, обозначить графически условие выбора чередующихся букв а-о (см. образец в орфограмме №12). Выполнить полный синтаксический разбор </a:t>
            </a:r>
            <a:r>
              <a:rPr lang="ru-RU" sz="2000" dirty="0" smtClean="0"/>
              <a:t>одного предложения.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485069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Станция «Зеркальная» </a:t>
            </a:r>
            <a:endParaRPr lang="ru-RU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023298"/>
            <a:ext cx="6291064" cy="47182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60932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Ответь на вопросы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2420888"/>
            <a:ext cx="684076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/>
              <a:t>1. Из каких частей может состоять слово?</a:t>
            </a:r>
          </a:p>
          <a:p>
            <a:r>
              <a:rPr lang="ru-RU" sz="4000" dirty="0" smtClean="0"/>
              <a:t>2. Как называются эти составляющие?</a:t>
            </a:r>
          </a:p>
          <a:p>
            <a:r>
              <a:rPr lang="ru-RU" sz="4000" dirty="0" smtClean="0"/>
              <a:t>3. А какая морфема самая значимая? Почему?</a:t>
            </a:r>
            <a:endParaRPr lang="ru-RU" sz="40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4627" y="2420888"/>
            <a:ext cx="3089920" cy="30899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32870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/>
              <a:t>Спишите, выделите корень, укажите четвертый лишний</a:t>
            </a:r>
            <a:endParaRPr lang="ru-RU" sz="40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899592" y="2492896"/>
            <a:ext cx="720080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/>
              <a:t>1. горный, горе, гора, горец;</a:t>
            </a:r>
          </a:p>
          <a:p>
            <a:r>
              <a:rPr lang="ru-RU" sz="4400" dirty="0" smtClean="0"/>
              <a:t>2. серый, серенький, сера, сероватый; </a:t>
            </a:r>
          </a:p>
          <a:p>
            <a:r>
              <a:rPr lang="ru-RU" sz="4400" dirty="0" smtClean="0"/>
              <a:t>3. водяной, водитель, вода, водный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3464873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dirty="0" smtClean="0"/>
              <a:t>Раздели слова на 2 столбика, озаглавь столбики</a:t>
            </a:r>
            <a:endParaRPr lang="ru-RU" sz="4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2276872"/>
            <a:ext cx="907300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dirty="0" err="1"/>
              <a:t>Н</a:t>
            </a:r>
            <a:r>
              <a:rPr lang="ru-RU" sz="5400" dirty="0" err="1" smtClean="0"/>
              <a:t>_зина</a:t>
            </a:r>
            <a:r>
              <a:rPr lang="ru-RU" sz="5400" dirty="0" smtClean="0"/>
              <a:t>, </a:t>
            </a:r>
            <a:r>
              <a:rPr lang="ru-RU" sz="5400" dirty="0" err="1" smtClean="0"/>
              <a:t>к_р_ндаш</a:t>
            </a:r>
            <a:r>
              <a:rPr lang="ru-RU" sz="5400" dirty="0" smtClean="0"/>
              <a:t>, </a:t>
            </a:r>
            <a:r>
              <a:rPr lang="ru-RU" sz="5400" dirty="0" err="1" smtClean="0"/>
              <a:t>в_рить</a:t>
            </a:r>
            <a:r>
              <a:rPr lang="ru-RU" sz="5400" dirty="0" smtClean="0"/>
              <a:t>, </a:t>
            </a:r>
            <a:r>
              <a:rPr lang="ru-RU" sz="5400" dirty="0" err="1" smtClean="0"/>
              <a:t>м_шина</a:t>
            </a:r>
            <a:r>
              <a:rPr lang="ru-RU" sz="5400" dirty="0" smtClean="0"/>
              <a:t>, </a:t>
            </a:r>
            <a:r>
              <a:rPr lang="ru-RU" sz="5400" dirty="0" err="1" smtClean="0"/>
              <a:t>бр_дить</a:t>
            </a:r>
            <a:r>
              <a:rPr lang="ru-RU" sz="5400" dirty="0" smtClean="0"/>
              <a:t>, </a:t>
            </a:r>
            <a:r>
              <a:rPr lang="ru-RU" sz="5400" dirty="0" err="1" smtClean="0"/>
              <a:t>пос_дить</a:t>
            </a:r>
            <a:r>
              <a:rPr lang="ru-RU" sz="5400" dirty="0" smtClean="0"/>
              <a:t>, </a:t>
            </a:r>
            <a:r>
              <a:rPr lang="ru-RU" sz="5400" dirty="0" err="1" smtClean="0"/>
              <a:t>ож_вать</a:t>
            </a:r>
            <a:r>
              <a:rPr lang="ru-RU" sz="5400" dirty="0" smtClean="0"/>
              <a:t>, </a:t>
            </a:r>
            <a:r>
              <a:rPr lang="ru-RU" sz="5400" dirty="0" err="1" smtClean="0"/>
              <a:t>м_рковь</a:t>
            </a:r>
            <a:r>
              <a:rPr lang="ru-RU" sz="5400" dirty="0" smtClean="0"/>
              <a:t>, </a:t>
            </a:r>
            <a:r>
              <a:rPr lang="ru-RU" sz="5400" dirty="0" err="1" smtClean="0"/>
              <a:t>с_пог</a:t>
            </a:r>
            <a:r>
              <a:rPr lang="ru-RU" sz="5400" dirty="0" smtClean="0"/>
              <a:t>, </a:t>
            </a:r>
            <a:r>
              <a:rPr lang="ru-RU" sz="5400" dirty="0" err="1" smtClean="0"/>
              <a:t>т_традь</a:t>
            </a:r>
            <a:r>
              <a:rPr lang="ru-RU" sz="5400" dirty="0" smtClean="0"/>
              <a:t>, 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2826612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Проверь соседа по ключу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3094927"/>
              </p:ext>
            </p:extLst>
          </p:nvPr>
        </p:nvGraphicFramePr>
        <p:xfrm>
          <a:off x="755576" y="2204864"/>
          <a:ext cx="8064896" cy="2492780"/>
        </p:xfrm>
        <a:graphic>
          <a:graphicData uri="http://schemas.openxmlformats.org/drawingml/2006/table">
            <a:tbl>
              <a:tblPr/>
              <a:tblGrid>
                <a:gridCol w="4032448"/>
                <a:gridCol w="4032448"/>
              </a:tblGrid>
              <a:tr h="710254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effectLst/>
                        </a:rPr>
                        <a:t>Слова с проверяемой гласной в корне</a:t>
                      </a:r>
                    </a:p>
                  </a:txBody>
                  <a:tcPr marL="47625" marR="47625" marT="47625" marB="47625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effectLst/>
                        </a:rPr>
                        <a:t>Слова с непроверяемой гласной в корне</a:t>
                      </a:r>
                    </a:p>
                  </a:txBody>
                  <a:tcPr marL="47625" marR="47625" marT="47625" marB="47625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666010">
                <a:tc>
                  <a:txBody>
                    <a:bodyPr/>
                    <a:lstStyle/>
                    <a:p>
                      <a:r>
                        <a:rPr lang="ru-RU" sz="2800" dirty="0">
                          <a:effectLst/>
                        </a:rPr>
                        <a:t>Низина, </a:t>
                      </a:r>
                      <a:r>
                        <a:rPr lang="ru-RU" sz="2800" dirty="0" smtClean="0">
                          <a:effectLst/>
                        </a:rPr>
                        <a:t>верить, </a:t>
                      </a:r>
                      <a:r>
                        <a:rPr lang="ru-RU" sz="2800" dirty="0">
                          <a:effectLst/>
                        </a:rPr>
                        <a:t>бродить, посадить, </a:t>
                      </a:r>
                      <a:r>
                        <a:rPr lang="ru-RU" sz="2800" dirty="0" smtClean="0">
                          <a:effectLst/>
                        </a:rPr>
                        <a:t>оживать</a:t>
                      </a:r>
                      <a:endParaRPr lang="ru-RU" sz="1600" dirty="0">
                        <a:effectLst/>
                      </a:endParaRPr>
                    </a:p>
                  </a:txBody>
                  <a:tcPr marL="47625" marR="47625" marT="47625" marB="47625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effectLst/>
                        </a:rPr>
                        <a:t>Карандаш</a:t>
                      </a:r>
                      <a:r>
                        <a:rPr lang="ru-RU" sz="2800" dirty="0">
                          <a:effectLst/>
                        </a:rPr>
                        <a:t>, машина, морковь, </a:t>
                      </a:r>
                      <a:r>
                        <a:rPr lang="ru-RU" sz="2800" dirty="0" smtClean="0">
                          <a:effectLst/>
                        </a:rPr>
                        <a:t>сапог</a:t>
                      </a:r>
                      <a:r>
                        <a:rPr lang="ru-RU" sz="2800" dirty="0">
                          <a:effectLst/>
                        </a:rPr>
                        <a:t>, </a:t>
                      </a:r>
                      <a:r>
                        <a:rPr lang="ru-RU" sz="2800" dirty="0" smtClean="0">
                          <a:effectLst/>
                        </a:rPr>
                        <a:t>тетрадь </a:t>
                      </a:r>
                      <a:endParaRPr lang="ru-RU" sz="2800" dirty="0">
                        <a:effectLst/>
                      </a:endParaRPr>
                    </a:p>
                  </a:txBody>
                  <a:tcPr marL="47625" marR="47625" marT="47625" marB="47625">
                    <a:lnL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0" y="4942909"/>
            <a:ext cx="91440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i="1" dirty="0" smtClean="0">
                <a:solidFill>
                  <a:srgbClr val="FF0000"/>
                </a:solidFill>
              </a:rPr>
              <a:t>Поставь оценку</a:t>
            </a:r>
          </a:p>
          <a:p>
            <a:r>
              <a:rPr lang="ru-RU" sz="4800" i="1" dirty="0" smtClean="0"/>
              <a:t>    10 сл</a:t>
            </a:r>
            <a:r>
              <a:rPr lang="ru-RU" sz="4800" dirty="0" smtClean="0"/>
              <a:t>-5; </a:t>
            </a:r>
            <a:r>
              <a:rPr lang="ru-RU" sz="4800" i="1" dirty="0" smtClean="0"/>
              <a:t>9-8</a:t>
            </a:r>
            <a:r>
              <a:rPr lang="ru-RU" sz="4800" dirty="0" smtClean="0"/>
              <a:t>-4; </a:t>
            </a:r>
            <a:r>
              <a:rPr lang="ru-RU" sz="4800" i="1" dirty="0" smtClean="0"/>
              <a:t>7-6</a:t>
            </a:r>
            <a:r>
              <a:rPr lang="ru-RU" sz="4800" dirty="0" smtClean="0"/>
              <a:t>-3; </a:t>
            </a:r>
            <a:r>
              <a:rPr lang="ru-RU" sz="4800" i="1" dirty="0" smtClean="0"/>
              <a:t>от 5сл </a:t>
            </a:r>
            <a:r>
              <a:rPr lang="ru-RU" sz="4800" dirty="0" smtClean="0"/>
              <a:t>-2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1765500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Обрати внимание!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29869" y="2276872"/>
            <a:ext cx="8352928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dirty="0" smtClean="0"/>
              <a:t>Изл</a:t>
            </a:r>
            <a:r>
              <a:rPr lang="ru-RU" sz="6600" i="1" dirty="0" smtClean="0"/>
              <a:t>о</a:t>
            </a:r>
            <a:r>
              <a:rPr lang="ru-RU" sz="6600" dirty="0" smtClean="0"/>
              <a:t>жение, предпол</a:t>
            </a:r>
            <a:r>
              <a:rPr lang="ru-RU" sz="6600" i="1" dirty="0" smtClean="0"/>
              <a:t>а</a:t>
            </a:r>
            <a:r>
              <a:rPr lang="ru-RU" sz="6600" dirty="0" smtClean="0"/>
              <a:t>гать, изл</a:t>
            </a:r>
            <a:r>
              <a:rPr lang="ru-RU" sz="6600" i="1" dirty="0" smtClean="0"/>
              <a:t>а</a:t>
            </a:r>
            <a:r>
              <a:rPr lang="ru-RU" sz="6600" dirty="0" smtClean="0"/>
              <a:t>гать, </a:t>
            </a:r>
          </a:p>
          <a:p>
            <a:r>
              <a:rPr lang="ru-RU" sz="6600" dirty="0"/>
              <a:t>п</a:t>
            </a:r>
            <a:r>
              <a:rPr lang="ru-RU" sz="6600" dirty="0" smtClean="0"/>
              <a:t>редл</a:t>
            </a:r>
            <a:r>
              <a:rPr lang="ru-RU" sz="6600" i="1" dirty="0" smtClean="0"/>
              <a:t>о</a:t>
            </a:r>
            <a:r>
              <a:rPr lang="ru-RU" sz="6600" dirty="0" smtClean="0"/>
              <a:t>жить.</a:t>
            </a: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val="2550010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Станция «Горная»</a:t>
            </a: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614038"/>
            <a:ext cx="3250647" cy="4494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2204864"/>
            <a:ext cx="5518405" cy="3312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72616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3775" y="123240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 smtClean="0"/>
              <a:t>1. Не мог «</a:t>
            </a:r>
            <a:r>
              <a:rPr lang="ru-RU" sz="2000" dirty="0" err="1" smtClean="0"/>
              <a:t>ушастик</a:t>
            </a:r>
            <a:r>
              <a:rPr lang="ru-RU" sz="2000" dirty="0" smtClean="0"/>
              <a:t>» поладить никак </a:t>
            </a:r>
          </a:p>
          <a:p>
            <a:r>
              <a:rPr lang="ru-RU" sz="2000" dirty="0" smtClean="0"/>
              <a:t>Со злой старушкой Шапокляк! </a:t>
            </a:r>
          </a:p>
          <a:p>
            <a:r>
              <a:rPr lang="ru-RU" sz="2000" dirty="0" smtClean="0"/>
              <a:t>Ведь той абсолютно чуждо, </a:t>
            </a:r>
          </a:p>
          <a:p>
            <a:r>
              <a:rPr lang="ru-RU" sz="2000" dirty="0" smtClean="0"/>
              <a:t>Чувство настоящей дружбы!</a:t>
            </a:r>
            <a:endParaRPr lang="ru-RU" sz="20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004048" y="123240"/>
            <a:ext cx="322181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2. Деревце колючее, </a:t>
            </a:r>
          </a:p>
          <a:p>
            <a:r>
              <a:rPr lang="ru-RU" dirty="0" smtClean="0"/>
              <a:t>Зелёное, пахучее. </a:t>
            </a:r>
          </a:p>
          <a:p>
            <a:r>
              <a:rPr lang="ru-RU" dirty="0" smtClean="0"/>
              <a:t>Прилетела к нам метель, </a:t>
            </a:r>
          </a:p>
          <a:p>
            <a:r>
              <a:rPr lang="ru-RU" dirty="0" smtClean="0"/>
              <a:t>Стала белой наша…</a:t>
            </a:r>
          </a:p>
          <a:p>
            <a:endParaRPr lang="ru-RU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319103" y="3140968"/>
            <a:ext cx="2692563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3. В воде она живет. </a:t>
            </a:r>
          </a:p>
          <a:p>
            <a:r>
              <a:rPr lang="ru-RU" sz="2800" dirty="0" smtClean="0"/>
              <a:t>Нет клюва, а клюет</a:t>
            </a:r>
            <a:r>
              <a:rPr lang="ru-RU" sz="2400" dirty="0" smtClean="0"/>
              <a:t>. </a:t>
            </a:r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070229" y="3400321"/>
            <a:ext cx="2769431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4. Симпатичен, сер, </a:t>
            </a:r>
            <a:r>
              <a:rPr lang="ru-RU" dirty="0" err="1" smtClean="0"/>
              <a:t>усат</a:t>
            </a:r>
            <a:r>
              <a:rPr lang="ru-RU" dirty="0" smtClean="0"/>
              <a:t>, </a:t>
            </a:r>
          </a:p>
          <a:p>
            <a:r>
              <a:rPr lang="ru-RU" dirty="0" smtClean="0"/>
              <a:t>Хвост — шлагбаум полосат. </a:t>
            </a:r>
          </a:p>
          <a:p>
            <a:r>
              <a:rPr lang="ru-RU" dirty="0" smtClean="0"/>
              <a:t>Пищу грязной не грызёт </a:t>
            </a:r>
          </a:p>
          <a:p>
            <a:r>
              <a:rPr lang="ru-RU" dirty="0" smtClean="0"/>
              <a:t>— Моет всё в воде. </a:t>
            </a:r>
            <a:r>
              <a:rPr lang="ru-RU" smtClean="0"/>
              <a:t>…</a:t>
            </a:r>
            <a:endParaRPr lang="ru-RU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774" y="1600568"/>
            <a:ext cx="2129229" cy="14798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395063"/>
            <a:ext cx="1884793" cy="18908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3639" y="5105781"/>
            <a:ext cx="2162609" cy="15615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539" y="5105781"/>
            <a:ext cx="2179455" cy="1452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77780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вердый переплет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Твердый переплет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545</TotalTime>
  <Words>636</Words>
  <Application>Microsoft Office PowerPoint</Application>
  <PresentationFormat>Экран (4:3)</PresentationFormat>
  <Paragraphs>74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Твердый переплет</vt:lpstr>
      <vt:lpstr>«Знать что-либо наизусть — все равно, что не знать ничего, это — владеть тем, что дано лишь на хранение памяти.»</vt:lpstr>
      <vt:lpstr>Станция «Зеркальная» </vt:lpstr>
      <vt:lpstr>Ответь на вопросы</vt:lpstr>
      <vt:lpstr>Спишите, выделите корень, укажите четвертый лишний</vt:lpstr>
      <vt:lpstr>Раздели слова на 2 столбика, озаглавь столбики</vt:lpstr>
      <vt:lpstr>Проверь соседа по ключу</vt:lpstr>
      <vt:lpstr>Обрати внимание!</vt:lpstr>
      <vt:lpstr>Станция «Горная»</vt:lpstr>
      <vt:lpstr>Презентация PowerPoint</vt:lpstr>
      <vt:lpstr>Презентация PowerPoint</vt:lpstr>
      <vt:lpstr>Презентация PowerPoint</vt:lpstr>
      <vt:lpstr>«Чередующиеся гласные А-О в корнях –ЛАГ-ЛОЖ-»</vt:lpstr>
      <vt:lpstr>Презентация PowerPoint</vt:lpstr>
      <vt:lpstr>Презентация PowerPoint</vt:lpstr>
      <vt:lpstr>Станция «Ясная»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Знать что-либо наизусть — все равно, что не знать ничего, это — владеть тем, что дано лишь на хранение памяти.</dc:title>
  <dc:creator>Пользователь</dc:creator>
  <cp:lastModifiedBy>Пользователь</cp:lastModifiedBy>
  <cp:revision>27</cp:revision>
  <dcterms:created xsi:type="dcterms:W3CDTF">2023-01-11T17:21:22Z</dcterms:created>
  <dcterms:modified xsi:type="dcterms:W3CDTF">2023-01-12T14:08:07Z</dcterms:modified>
</cp:coreProperties>
</file>