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mp4"/>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Lst>
  <p:sldIdLst>
    <p:sldId id="256" r:id="rId2"/>
    <p:sldId id="257" r:id="rId3"/>
    <p:sldId id="258" r:id="rId4"/>
    <p:sldId id="259" r:id="rId5"/>
    <p:sldId id="260" r:id="rId6"/>
    <p:sldId id="261" r:id="rId7"/>
    <p:sldId id="265" r:id="rId8"/>
    <p:sldId id="266" r:id="rId9"/>
    <p:sldId id="262" r:id="rId10"/>
    <p:sldId id="263" r:id="rId11"/>
    <p:sldId id="264" r:id="rId12"/>
    <p:sldId id="268" r:id="rId13"/>
    <p:sldId id="267"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F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0"/>
  </p:normalViewPr>
  <p:slideViewPr>
    <p:cSldViewPr snapToGrid="0" snapToObjects="1">
      <p:cViewPr varScale="1">
        <p:scale>
          <a:sx n="109" d="100"/>
          <a:sy n="109" d="100"/>
        </p:scale>
        <p:origin x="25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7176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90073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2722799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с именем">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146985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с цитатой">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629291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814331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6/13/18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6982546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0565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Образец заголовка</a:t>
            </a:r>
            <a:endParaRPr lang="en-US" dirty="0"/>
          </a:p>
        </p:txBody>
      </p:sp>
      <p:sp>
        <p:nvSpPr>
          <p:cNvPr id="3" name="Content Placeholder 2"/>
          <p:cNvSpPr>
            <a:spLocks noGrp="1"/>
          </p:cNvSpPr>
          <p:nvPr>
            <p:ph idx="1"/>
          </p:nvPr>
        </p:nvSpPr>
        <p:spPr/>
        <p:txBody>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17442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2692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6/13/18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069057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94707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1781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72714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Образец текста</a:t>
            </a:r>
          </a:p>
        </p:txBody>
      </p:sp>
      <p:sp>
        <p:nvSpPr>
          <p:cNvPr id="5" name="Date Placeholder 4"/>
          <p:cNvSpPr>
            <a:spLocks noGrp="1"/>
          </p:cNvSpPr>
          <p:nvPr>
            <p:ph type="dt" sz="half" idx="10"/>
          </p:nvPr>
        </p:nvSpPr>
        <p:spPr/>
        <p:txBody>
          <a:bodyPr/>
          <a:lstStyle/>
          <a:p>
            <a:fld id="{42A54C80-263E-416B-A8E0-580EDEADCBDC}" type="datetimeFigureOut">
              <a:rPr lang="en-US" smtClean="0"/>
              <a:t>6/13/18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956683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Чтобы добавить рисунок, перетащите его на заполнитель или щелкните значок</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6/13/18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6517030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6/13/18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8293691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8.png"/><Relationship Id="rId1" Type="http://schemas.microsoft.com/office/2007/relationships/media" Target="../media/media1.mp4"/><Relationship Id="rId2" Type="http://schemas.openxmlformats.org/officeDocument/2006/relationships/video" Target="../media/media1.mp4"/></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9.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07067" y="187569"/>
            <a:ext cx="9078872" cy="5463422"/>
          </a:xfrm>
        </p:spPr>
        <p:txBody>
          <a:bodyPr/>
          <a:lstStyle/>
          <a:p>
            <a:endParaRPr lang="ru-RU" dirty="0"/>
          </a:p>
        </p:txBody>
      </p:sp>
      <p:pic>
        <p:nvPicPr>
          <p:cNvPr id="4" name="Изображение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0914" y="401432"/>
            <a:ext cx="5769096" cy="5769096"/>
          </a:xfrm>
          <a:prstGeom prst="rect">
            <a:avLst/>
          </a:prstGeom>
        </p:spPr>
      </p:pic>
      <p:pic>
        <p:nvPicPr>
          <p:cNvPr id="7" name="Изображение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0010" y="4071218"/>
            <a:ext cx="1784706" cy="1784706"/>
          </a:xfrm>
          <a:prstGeom prst="rect">
            <a:avLst/>
          </a:prstGeom>
        </p:spPr>
      </p:pic>
      <p:pic>
        <p:nvPicPr>
          <p:cNvPr id="5" name="Изображение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8844" y="816057"/>
            <a:ext cx="1398188" cy="1454116"/>
          </a:xfrm>
          <a:prstGeom prst="rect">
            <a:avLst/>
          </a:prstGeom>
        </p:spPr>
      </p:pic>
      <p:pic>
        <p:nvPicPr>
          <p:cNvPr id="8" name="Изображение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4914" y="2423678"/>
            <a:ext cx="2415412" cy="1724604"/>
          </a:xfrm>
          <a:prstGeom prst="rect">
            <a:avLst/>
          </a:prstGeom>
        </p:spPr>
      </p:pic>
    </p:spTree>
    <p:extLst>
      <p:ext uri="{BB962C8B-B14F-4D97-AF65-F5344CB8AC3E}">
        <p14:creationId xmlns:p14="http://schemas.microsoft.com/office/powerpoint/2010/main" val="2949364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600"/>
            <a:ext cx="8596668" cy="715108"/>
          </a:xfrm>
        </p:spPr>
        <p:txBody>
          <a:bodyPr/>
          <a:lstStyle/>
          <a:p>
            <a:r>
              <a:rPr lang="en-US" dirty="0" smtClean="0"/>
              <a:t>Task: Complete the </a:t>
            </a:r>
            <a:r>
              <a:rPr lang="en-US" b="1" dirty="0" smtClean="0">
                <a:solidFill>
                  <a:srgbClr val="7030A0"/>
                </a:solidFill>
              </a:rPr>
              <a:t>IF</a:t>
            </a:r>
            <a:r>
              <a:rPr lang="en-US" dirty="0" smtClean="0"/>
              <a:t> sentences</a:t>
            </a:r>
            <a:endParaRPr lang="ru-RU" dirty="0"/>
          </a:p>
        </p:txBody>
      </p:sp>
      <p:sp>
        <p:nvSpPr>
          <p:cNvPr id="3" name="Объект 2"/>
          <p:cNvSpPr>
            <a:spLocks noGrp="1"/>
          </p:cNvSpPr>
          <p:nvPr>
            <p:ph idx="1"/>
          </p:nvPr>
        </p:nvSpPr>
        <p:spPr>
          <a:xfrm>
            <a:off x="677334" y="1324708"/>
            <a:ext cx="8596668" cy="4716654"/>
          </a:xfrm>
        </p:spPr>
        <p:txBody>
          <a:bodyPr>
            <a:normAutofit fontScale="92500" lnSpcReduction="10000"/>
          </a:bodyPr>
          <a:lstStyle/>
          <a:p>
            <a:pPr fontAlgn="base"/>
            <a:r>
              <a:rPr lang="en-US" sz="2100" dirty="0" smtClean="0">
                <a:solidFill>
                  <a:srgbClr val="7030A0"/>
                </a:solidFill>
                <a:latin typeface="Chalkboard SE" charset="0"/>
                <a:ea typeface="Chalkboard SE" charset="0"/>
                <a:cs typeface="Chalkboard SE" charset="0"/>
              </a:rPr>
              <a:t>If you want to be always healthy … .</a:t>
            </a:r>
          </a:p>
          <a:p>
            <a:pPr fontAlgn="base"/>
            <a:r>
              <a:rPr lang="en-US" sz="2100" dirty="0" smtClean="0">
                <a:solidFill>
                  <a:srgbClr val="7030A0"/>
                </a:solidFill>
                <a:latin typeface="Chalkboard SE" charset="0"/>
                <a:ea typeface="Chalkboard SE" charset="0"/>
                <a:cs typeface="Chalkboard SE" charset="0"/>
              </a:rPr>
              <a:t>You will have to consult the ENT (Ear, Nose, Throat) doctor if … .</a:t>
            </a:r>
          </a:p>
          <a:p>
            <a:pPr fontAlgn="base"/>
            <a:r>
              <a:rPr lang="en-US" sz="2100" dirty="0" smtClean="0">
                <a:solidFill>
                  <a:srgbClr val="7030A0"/>
                </a:solidFill>
                <a:latin typeface="Chalkboard SE" charset="0"/>
                <a:ea typeface="Chalkboard SE" charset="0"/>
                <a:cs typeface="Chalkboard SE" charset="0"/>
              </a:rPr>
              <a:t>If you have a running nose … .</a:t>
            </a:r>
          </a:p>
          <a:p>
            <a:pPr fontAlgn="base"/>
            <a:r>
              <a:rPr lang="en-US" sz="2100" dirty="0" smtClean="0">
                <a:solidFill>
                  <a:srgbClr val="7030A0"/>
                </a:solidFill>
                <a:latin typeface="Chalkboard SE" charset="0"/>
                <a:ea typeface="Chalkboard SE" charset="0"/>
                <a:cs typeface="Chalkboard SE" charset="0"/>
              </a:rPr>
              <a:t>You will escape the complications after a disease if … </a:t>
            </a:r>
          </a:p>
          <a:p>
            <a:pPr fontAlgn="base"/>
            <a:r>
              <a:rPr lang="en-US" sz="2100" dirty="0" smtClean="0">
                <a:solidFill>
                  <a:srgbClr val="7030A0"/>
                </a:solidFill>
                <a:latin typeface="Chalkboard SE" charset="0"/>
                <a:ea typeface="Chalkboard SE" charset="0"/>
                <a:cs typeface="Chalkboard SE" charset="0"/>
              </a:rPr>
              <a:t>The doctor will surely write you a prescription if … .</a:t>
            </a:r>
          </a:p>
          <a:p>
            <a:pPr fontAlgn="base"/>
            <a:r>
              <a:rPr lang="en-US" sz="2100" dirty="0" smtClean="0">
                <a:solidFill>
                  <a:srgbClr val="7030A0"/>
                </a:solidFill>
                <a:latin typeface="Chalkboard SE" charset="0"/>
                <a:ea typeface="Chalkboard SE" charset="0"/>
                <a:cs typeface="Chalkboard SE" charset="0"/>
              </a:rPr>
              <a:t>The doctor will pull out your tooth if … .</a:t>
            </a:r>
          </a:p>
          <a:p>
            <a:pPr fontAlgn="base"/>
            <a:r>
              <a:rPr lang="en-US" sz="2100" dirty="0" smtClean="0">
                <a:solidFill>
                  <a:srgbClr val="7030A0"/>
                </a:solidFill>
                <a:latin typeface="Chalkboard SE" charset="0"/>
                <a:ea typeface="Chalkboard SE" charset="0"/>
                <a:cs typeface="Chalkboard SE" charset="0"/>
              </a:rPr>
              <a:t>Her headache won’t stop if … .</a:t>
            </a:r>
          </a:p>
          <a:p>
            <a:pPr fontAlgn="base"/>
            <a:r>
              <a:rPr lang="en-US" sz="2100" dirty="0" smtClean="0">
                <a:solidFill>
                  <a:srgbClr val="7030A0"/>
                </a:solidFill>
                <a:latin typeface="Chalkboard SE" charset="0"/>
                <a:ea typeface="Chalkboard SE" charset="0"/>
                <a:cs typeface="Chalkboard SE" charset="0"/>
              </a:rPr>
              <a:t>You will be coughing and sneezing constantly if … .</a:t>
            </a:r>
          </a:p>
          <a:p>
            <a:pPr fontAlgn="base"/>
            <a:r>
              <a:rPr lang="en-US" sz="2100" dirty="0" smtClean="0">
                <a:solidFill>
                  <a:srgbClr val="7030A0"/>
                </a:solidFill>
                <a:latin typeface="Chalkboard SE" charset="0"/>
                <a:ea typeface="Chalkboard SE" charset="0"/>
                <a:cs typeface="Chalkboard SE" charset="0"/>
              </a:rPr>
              <a:t>She won’t be able to continue her career if … .</a:t>
            </a:r>
          </a:p>
          <a:p>
            <a:pPr fontAlgn="base"/>
            <a:r>
              <a:rPr lang="en-US" sz="2100" dirty="0" smtClean="0">
                <a:solidFill>
                  <a:srgbClr val="7030A0"/>
                </a:solidFill>
                <a:latin typeface="Chalkboard SE" charset="0"/>
                <a:ea typeface="Chalkboard SE" charset="0"/>
                <a:cs typeface="Chalkboard SE" charset="0"/>
              </a:rPr>
              <a:t>If you don’t cure your throat …</a:t>
            </a:r>
          </a:p>
          <a:p>
            <a:pPr fontAlgn="base"/>
            <a:r>
              <a:rPr lang="en-US" sz="2100" dirty="0" smtClean="0">
                <a:solidFill>
                  <a:srgbClr val="7030A0"/>
                </a:solidFill>
                <a:latin typeface="Chalkboard SE" charset="0"/>
                <a:ea typeface="Chalkboard SE" charset="0"/>
                <a:cs typeface="Chalkboard SE" charset="0"/>
              </a:rPr>
              <a:t>If you don’t take any preventive measures … .</a:t>
            </a:r>
          </a:p>
          <a:p>
            <a:pPr fontAlgn="base"/>
            <a:r>
              <a:rPr lang="en-US" sz="2100" dirty="0" smtClean="0">
                <a:solidFill>
                  <a:srgbClr val="7030A0"/>
                </a:solidFill>
                <a:latin typeface="Chalkboard SE" charset="0"/>
                <a:ea typeface="Chalkboard SE" charset="0"/>
                <a:cs typeface="Chalkboard SE" charset="0"/>
              </a:rPr>
              <a:t>You will be fit as a fiddle now if …</a:t>
            </a:r>
          </a:p>
          <a:p>
            <a:endParaRPr lang="ru-RU" dirty="0"/>
          </a:p>
        </p:txBody>
      </p:sp>
    </p:spTree>
    <p:extLst>
      <p:ext uri="{BB962C8B-B14F-4D97-AF65-F5344CB8AC3E}">
        <p14:creationId xmlns:p14="http://schemas.microsoft.com/office/powerpoint/2010/main" val="11795802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7846" y="504093"/>
            <a:ext cx="7596554" cy="633046"/>
          </a:xfrm>
        </p:spPr>
        <p:txBody>
          <a:bodyPr>
            <a:noAutofit/>
          </a:bodyPr>
          <a:lstStyle/>
          <a:p>
            <a:r>
              <a:rPr lang="en-US" sz="2000" b="1" dirty="0" smtClean="0"/>
              <a:t>Task: Find the appropriate equivalent to the Russian proverb</a:t>
            </a:r>
            <a:endParaRPr lang="ru-RU" sz="2000" b="1"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99082939"/>
              </p:ext>
            </p:extLst>
          </p:nvPr>
        </p:nvGraphicFramePr>
        <p:xfrm>
          <a:off x="511445" y="973015"/>
          <a:ext cx="8648054" cy="5675758"/>
        </p:xfrm>
        <a:graphic>
          <a:graphicData uri="http://schemas.openxmlformats.org/drawingml/2006/table">
            <a:tbl>
              <a:tblPr firstRow="1" firstCol="1" bandRow="1"/>
              <a:tblGrid>
                <a:gridCol w="8648054"/>
              </a:tblGrid>
              <a:tr h="5675758">
                <a:tc>
                  <a:txBody>
                    <a:bodyPr/>
                    <a:lstStyle/>
                    <a:p>
                      <a:pPr marL="0" lvl="0" indent="0" algn="ctr">
                        <a:spcAft>
                          <a:spcPts val="0"/>
                        </a:spcAft>
                        <a:buSzPts val="1200"/>
                        <a:buFont typeface="+mj-lt"/>
                        <a:buNone/>
                        <a:tabLst>
                          <a:tab pos="615950" algn="l"/>
                        </a:tabLst>
                      </a:pPr>
                      <a:r>
                        <a:rPr lang="en-US" sz="2200" dirty="0">
                          <a:solidFill>
                            <a:srgbClr val="7030A0"/>
                          </a:solidFill>
                          <a:effectLst/>
                          <a:latin typeface="Chalkboard SE" charset="0"/>
                          <a:ea typeface="Chalkboard SE" charset="0"/>
                          <a:cs typeface="Chalkboard SE" charset="0"/>
                        </a:rPr>
                        <a:t>It’s the early bird that gets the </a:t>
                      </a:r>
                      <a:r>
                        <a:rPr lang="en-US" sz="2200" dirty="0" smtClean="0">
                          <a:solidFill>
                            <a:srgbClr val="7030A0"/>
                          </a:solidFill>
                          <a:effectLst/>
                          <a:latin typeface="Chalkboard SE" charset="0"/>
                          <a:ea typeface="Chalkboard SE" charset="0"/>
                          <a:cs typeface="Chalkboard SE" charset="0"/>
                        </a:rPr>
                        <a:t>worm.</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615950" algn="l"/>
                        </a:tabLst>
                      </a:pPr>
                      <a:r>
                        <a:rPr lang="en-US" sz="2200" dirty="0">
                          <a:solidFill>
                            <a:srgbClr val="7030A0"/>
                          </a:solidFill>
                          <a:effectLst/>
                          <a:latin typeface="Chalkboard SE" charset="0"/>
                          <a:ea typeface="Chalkboard SE" charset="0"/>
                          <a:cs typeface="Chalkboard SE" charset="0"/>
                        </a:rPr>
                        <a:t>Everybody wants to go to heaven but nobody wants to </a:t>
                      </a:r>
                      <a:r>
                        <a:rPr lang="en-US" sz="2200" dirty="0" smtClean="0">
                          <a:solidFill>
                            <a:srgbClr val="7030A0"/>
                          </a:solidFill>
                          <a:effectLst/>
                          <a:latin typeface="Chalkboard SE" charset="0"/>
                          <a:ea typeface="Chalkboard SE" charset="0"/>
                          <a:cs typeface="Chalkboard SE" charset="0"/>
                        </a:rPr>
                        <a:t>die.</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615950" algn="l"/>
                        </a:tabLst>
                      </a:pPr>
                      <a:r>
                        <a:rPr lang="en-US" sz="2200" dirty="0">
                          <a:solidFill>
                            <a:srgbClr val="7030A0"/>
                          </a:solidFill>
                          <a:effectLst/>
                          <a:latin typeface="Chalkboard SE" charset="0"/>
                          <a:ea typeface="Chalkboard SE" charset="0"/>
                          <a:cs typeface="Chalkboard SE" charset="0"/>
                        </a:rPr>
                        <a:t>Break a </a:t>
                      </a:r>
                      <a:r>
                        <a:rPr lang="en-US" sz="2200" dirty="0" smtClean="0">
                          <a:solidFill>
                            <a:srgbClr val="7030A0"/>
                          </a:solidFill>
                          <a:effectLst/>
                          <a:latin typeface="Chalkboard SE" charset="0"/>
                          <a:ea typeface="Chalkboard SE" charset="0"/>
                          <a:cs typeface="Chalkboard SE" charset="0"/>
                        </a:rPr>
                        <a:t>leg.</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615950" algn="l"/>
                        </a:tabLst>
                      </a:pPr>
                      <a:r>
                        <a:rPr lang="en-US" sz="2200" dirty="0">
                          <a:solidFill>
                            <a:srgbClr val="7030A0"/>
                          </a:solidFill>
                          <a:effectLst/>
                          <a:latin typeface="Chalkboard SE" charset="0"/>
                          <a:ea typeface="Chalkboard SE" charset="0"/>
                          <a:cs typeface="Chalkboard SE" charset="0"/>
                        </a:rPr>
                        <a:t>Let not the sun go down on your </a:t>
                      </a:r>
                      <a:r>
                        <a:rPr lang="en-US" sz="2200" dirty="0" smtClean="0">
                          <a:solidFill>
                            <a:srgbClr val="7030A0"/>
                          </a:solidFill>
                          <a:effectLst/>
                          <a:latin typeface="Chalkboard SE" charset="0"/>
                          <a:ea typeface="Chalkboard SE" charset="0"/>
                          <a:cs typeface="Chalkboard SE" charset="0"/>
                        </a:rPr>
                        <a:t>wrath.</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615950" algn="l"/>
                        </a:tabLst>
                      </a:pPr>
                      <a:r>
                        <a:rPr lang="en-US" sz="2200" dirty="0">
                          <a:solidFill>
                            <a:srgbClr val="7030A0"/>
                          </a:solidFill>
                          <a:effectLst/>
                          <a:latin typeface="Chalkboard SE" charset="0"/>
                          <a:ea typeface="Chalkboard SE" charset="0"/>
                          <a:cs typeface="Chalkboard SE" charset="0"/>
                        </a:rPr>
                        <a:t>Don’t worry, be </a:t>
                      </a:r>
                      <a:r>
                        <a:rPr lang="en-US" sz="2200" dirty="0" smtClean="0">
                          <a:solidFill>
                            <a:srgbClr val="7030A0"/>
                          </a:solidFill>
                          <a:effectLst/>
                          <a:latin typeface="Chalkboard SE" charset="0"/>
                          <a:ea typeface="Chalkboard SE" charset="0"/>
                          <a:cs typeface="Chalkboard SE" charset="0"/>
                        </a:rPr>
                        <a:t>happy.</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615950" algn="l"/>
                        </a:tabLst>
                      </a:pPr>
                      <a:r>
                        <a:rPr lang="en-US" sz="2200" dirty="0">
                          <a:solidFill>
                            <a:srgbClr val="7030A0"/>
                          </a:solidFill>
                          <a:effectLst/>
                          <a:latin typeface="Chalkboard SE" charset="0"/>
                          <a:ea typeface="Chalkboard SE" charset="0"/>
                          <a:cs typeface="Chalkboard SE" charset="0"/>
                        </a:rPr>
                        <a:t>A change is as good as a </a:t>
                      </a:r>
                      <a:r>
                        <a:rPr lang="en-US" sz="2200" dirty="0" smtClean="0">
                          <a:solidFill>
                            <a:srgbClr val="7030A0"/>
                          </a:solidFill>
                          <a:effectLst/>
                          <a:latin typeface="Chalkboard SE" charset="0"/>
                          <a:ea typeface="Chalkboard SE" charset="0"/>
                          <a:cs typeface="Chalkboard SE" charset="0"/>
                        </a:rPr>
                        <a:t>rest.</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615950" algn="l"/>
                        </a:tabLst>
                      </a:pPr>
                      <a:r>
                        <a:rPr lang="en-US" sz="2200" dirty="0">
                          <a:solidFill>
                            <a:srgbClr val="7030A0"/>
                          </a:solidFill>
                          <a:effectLst/>
                          <a:latin typeface="Chalkboard SE" charset="0"/>
                          <a:ea typeface="Chalkboard SE" charset="0"/>
                          <a:cs typeface="Chalkboard SE" charset="0"/>
                        </a:rPr>
                        <a:t>Worrying never did anyone any </a:t>
                      </a:r>
                      <a:r>
                        <a:rPr lang="en-US" sz="2200" dirty="0" smtClean="0">
                          <a:solidFill>
                            <a:srgbClr val="7030A0"/>
                          </a:solidFill>
                          <a:effectLst/>
                          <a:latin typeface="Chalkboard SE" charset="0"/>
                          <a:ea typeface="Chalkboard SE" charset="0"/>
                          <a:cs typeface="Chalkboard SE" charset="0"/>
                        </a:rPr>
                        <a:t>good.</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228600" algn="l"/>
                          <a:tab pos="615950" algn="l"/>
                        </a:tabLst>
                      </a:pPr>
                      <a:r>
                        <a:rPr lang="en-US" sz="2200" dirty="0">
                          <a:solidFill>
                            <a:srgbClr val="7030A0"/>
                          </a:solidFill>
                          <a:effectLst/>
                          <a:latin typeface="Chalkboard SE" charset="0"/>
                          <a:ea typeface="Chalkboard SE" charset="0"/>
                          <a:cs typeface="Chalkboard SE" charset="0"/>
                        </a:rPr>
                        <a:t>Time is a great </a:t>
                      </a:r>
                      <a:r>
                        <a:rPr lang="en-US" sz="2200" dirty="0" smtClean="0">
                          <a:solidFill>
                            <a:srgbClr val="7030A0"/>
                          </a:solidFill>
                          <a:effectLst/>
                          <a:latin typeface="Chalkboard SE" charset="0"/>
                          <a:ea typeface="Chalkboard SE" charset="0"/>
                          <a:cs typeface="Chalkboard SE" charset="0"/>
                        </a:rPr>
                        <a:t>healer. </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228600" algn="l"/>
                          <a:tab pos="615950" algn="l"/>
                        </a:tabLst>
                      </a:pPr>
                      <a:r>
                        <a:rPr lang="en-US" sz="2200" dirty="0">
                          <a:solidFill>
                            <a:srgbClr val="7030A0"/>
                          </a:solidFill>
                          <a:effectLst/>
                          <a:latin typeface="Chalkboard SE" charset="0"/>
                          <a:ea typeface="Chalkboard SE" charset="0"/>
                          <a:cs typeface="Chalkboard SE" charset="0"/>
                        </a:rPr>
                        <a:t>Health is not valued till sickness comes.</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228600" algn="l"/>
                          <a:tab pos="615950" algn="l"/>
                        </a:tabLst>
                      </a:pPr>
                      <a:r>
                        <a:rPr lang="en-US" sz="2200" dirty="0">
                          <a:solidFill>
                            <a:srgbClr val="7030A0"/>
                          </a:solidFill>
                          <a:effectLst/>
                          <a:latin typeface="Chalkboard SE" charset="0"/>
                          <a:ea typeface="Chalkboard SE" charset="0"/>
                          <a:cs typeface="Chalkboard SE" charset="0"/>
                        </a:rPr>
                        <a:t>Hard work never did anyone any harm</a:t>
                      </a:r>
                      <a:r>
                        <a:rPr lang="en-US" sz="2200" dirty="0" smtClean="0">
                          <a:solidFill>
                            <a:srgbClr val="7030A0"/>
                          </a:solidFill>
                          <a:effectLst/>
                          <a:latin typeface="Chalkboard SE" charset="0"/>
                          <a:ea typeface="Chalkboard SE" charset="0"/>
                          <a:cs typeface="Chalkboard SE" charset="0"/>
                        </a:rPr>
                        <a:t>.</a:t>
                      </a:r>
                    </a:p>
                    <a:p>
                      <a:pPr marL="0" lvl="0" indent="0" algn="ctr">
                        <a:spcAft>
                          <a:spcPts val="0"/>
                        </a:spcAft>
                        <a:buSzPts val="1200"/>
                        <a:buFont typeface="+mj-lt"/>
                        <a:buNone/>
                        <a:tabLst>
                          <a:tab pos="291465" algn="l"/>
                          <a:tab pos="615950" algn="l"/>
                        </a:tabLst>
                      </a:pPr>
                      <a:r>
                        <a:rPr lang="en-US" sz="2200" dirty="0" smtClean="0">
                          <a:solidFill>
                            <a:srgbClr val="7030A0"/>
                          </a:solidFill>
                          <a:effectLst/>
                          <a:latin typeface="Chalkboard SE" charset="0"/>
                          <a:ea typeface="Chalkboard SE" charset="0"/>
                          <a:cs typeface="Chalkboard SE" charset="0"/>
                        </a:rPr>
                        <a:t>Wealth </a:t>
                      </a:r>
                      <a:r>
                        <a:rPr lang="en-US" sz="2200" dirty="0">
                          <a:solidFill>
                            <a:srgbClr val="7030A0"/>
                          </a:solidFill>
                          <a:effectLst/>
                          <a:latin typeface="Chalkboard SE" charset="0"/>
                          <a:ea typeface="Chalkboard SE" charset="0"/>
                          <a:cs typeface="Chalkboard SE" charset="0"/>
                        </a:rPr>
                        <a:t>is nothing without </a:t>
                      </a:r>
                      <a:r>
                        <a:rPr lang="en-US" sz="2200" dirty="0" smtClean="0">
                          <a:solidFill>
                            <a:srgbClr val="7030A0"/>
                          </a:solidFill>
                          <a:effectLst/>
                          <a:latin typeface="Chalkboard SE" charset="0"/>
                          <a:ea typeface="Chalkboard SE" charset="0"/>
                          <a:cs typeface="Chalkboard SE" charset="0"/>
                        </a:rPr>
                        <a:t>health. </a:t>
                      </a:r>
                      <a:r>
                        <a:rPr lang="en-US" sz="2200" dirty="0">
                          <a:solidFill>
                            <a:srgbClr val="7030A0"/>
                          </a:solidFill>
                          <a:effectLst/>
                          <a:latin typeface="Chalkboard SE" charset="0"/>
                          <a:ea typeface="Chalkboard SE" charset="0"/>
                          <a:cs typeface="Chalkboard SE" charset="0"/>
                        </a:rPr>
                        <a:t>(Good health is above wealth</a:t>
                      </a:r>
                      <a:r>
                        <a:rPr lang="en-US" sz="2200" dirty="0" smtClean="0">
                          <a:solidFill>
                            <a:srgbClr val="7030A0"/>
                          </a:solidFill>
                          <a:effectLst/>
                          <a:latin typeface="Chalkboard SE" charset="0"/>
                          <a:ea typeface="Chalkboard SE" charset="0"/>
                          <a:cs typeface="Chalkboard SE" charset="0"/>
                        </a:rPr>
                        <a:t>). </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228600" algn="l"/>
                          <a:tab pos="615950" algn="l"/>
                        </a:tabLst>
                      </a:pPr>
                      <a:r>
                        <a:rPr lang="en-US" sz="2200" dirty="0">
                          <a:solidFill>
                            <a:srgbClr val="7030A0"/>
                          </a:solidFill>
                          <a:effectLst/>
                          <a:latin typeface="Chalkboard SE" charset="0"/>
                          <a:ea typeface="Chalkboard SE" charset="0"/>
                          <a:cs typeface="Chalkboard SE" charset="0"/>
                        </a:rPr>
                        <a:t>You are what you eat. </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228600" algn="l"/>
                          <a:tab pos="615950" algn="l"/>
                        </a:tabLst>
                      </a:pPr>
                      <a:r>
                        <a:rPr lang="en-US" sz="2200" dirty="0">
                          <a:solidFill>
                            <a:srgbClr val="7030A0"/>
                          </a:solidFill>
                          <a:effectLst/>
                          <a:latin typeface="Chalkboard SE" charset="0"/>
                          <a:ea typeface="Chalkboard SE" charset="0"/>
                          <a:cs typeface="Chalkboard SE" charset="0"/>
                        </a:rPr>
                        <a:t>Cleanliness is next to </a:t>
                      </a:r>
                      <a:r>
                        <a:rPr lang="en-US" sz="2200" dirty="0" smtClean="0">
                          <a:solidFill>
                            <a:srgbClr val="7030A0"/>
                          </a:solidFill>
                          <a:effectLst/>
                          <a:latin typeface="Chalkboard SE" charset="0"/>
                          <a:ea typeface="Chalkboard SE" charset="0"/>
                          <a:cs typeface="Chalkboard SE" charset="0"/>
                        </a:rPr>
                        <a:t>godliness.</a:t>
                      </a:r>
                      <a:r>
                        <a:rPr lang="en-US" sz="2200" dirty="0">
                          <a:solidFill>
                            <a:srgbClr val="7030A0"/>
                          </a:solidFill>
                          <a:effectLst/>
                          <a:latin typeface="Chalkboard SE" charset="0"/>
                          <a:ea typeface="Chalkboard SE" charset="0"/>
                          <a:cs typeface="Chalkboard SE" charset="0"/>
                        </a:rPr>
                        <a:t> </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291465" algn="l"/>
                          <a:tab pos="615950" algn="l"/>
                        </a:tabLst>
                      </a:pPr>
                      <a:r>
                        <a:rPr lang="en-US" sz="2200" dirty="0">
                          <a:solidFill>
                            <a:srgbClr val="7030A0"/>
                          </a:solidFill>
                          <a:effectLst/>
                          <a:latin typeface="Chalkboard SE" charset="0"/>
                          <a:ea typeface="Chalkboard SE" charset="0"/>
                          <a:cs typeface="Chalkboard SE" charset="0"/>
                        </a:rPr>
                        <a:t>Beauty is only skin deep</a:t>
                      </a:r>
                      <a:r>
                        <a:rPr lang="en-US" sz="2200" dirty="0" smtClean="0">
                          <a:solidFill>
                            <a:srgbClr val="7030A0"/>
                          </a:solidFill>
                          <a:effectLst/>
                          <a:latin typeface="Chalkboard SE" charset="0"/>
                          <a:ea typeface="Chalkboard SE" charset="0"/>
                          <a:cs typeface="Chalkboard SE" charset="0"/>
                        </a:rPr>
                        <a:t>.</a:t>
                      </a:r>
                      <a:r>
                        <a:rPr lang="en-US" sz="2200" dirty="0">
                          <a:solidFill>
                            <a:srgbClr val="7030A0"/>
                          </a:solidFill>
                          <a:effectLst/>
                          <a:latin typeface="Chalkboard SE" charset="0"/>
                          <a:ea typeface="Chalkboard SE" charset="0"/>
                          <a:cs typeface="Chalkboard SE" charset="0"/>
                        </a:rPr>
                        <a:t> </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291465" algn="l"/>
                          <a:tab pos="615950" algn="l"/>
                        </a:tabLst>
                      </a:pPr>
                      <a:r>
                        <a:rPr lang="en-US" sz="2200" dirty="0">
                          <a:solidFill>
                            <a:srgbClr val="7030A0"/>
                          </a:solidFill>
                          <a:effectLst/>
                          <a:latin typeface="Chalkboard SE" charset="0"/>
                          <a:ea typeface="Chalkboard SE" charset="0"/>
                          <a:cs typeface="Chalkboard SE" charset="0"/>
                        </a:rPr>
                        <a:t>Life’s not all beer and skittles</a:t>
                      </a:r>
                      <a:r>
                        <a:rPr lang="en-US" sz="2200" dirty="0" smtClean="0">
                          <a:solidFill>
                            <a:srgbClr val="7030A0"/>
                          </a:solidFill>
                          <a:effectLst/>
                          <a:latin typeface="Chalkboard SE" charset="0"/>
                          <a:ea typeface="Chalkboard SE" charset="0"/>
                          <a:cs typeface="Chalkboard SE" charset="0"/>
                        </a:rPr>
                        <a:t>.</a:t>
                      </a:r>
                      <a:r>
                        <a:rPr lang="en-US" sz="2200" dirty="0">
                          <a:solidFill>
                            <a:srgbClr val="7030A0"/>
                          </a:solidFill>
                          <a:effectLst/>
                          <a:latin typeface="Chalkboard SE" charset="0"/>
                          <a:ea typeface="Chalkboard SE" charset="0"/>
                          <a:cs typeface="Chalkboard SE" charset="0"/>
                        </a:rPr>
                        <a:t> </a:t>
                      </a:r>
                      <a:endParaRPr lang="ru-RU" sz="2200" dirty="0">
                        <a:solidFill>
                          <a:srgbClr val="7030A0"/>
                        </a:solidFill>
                        <a:effectLst/>
                        <a:latin typeface="Chalkboard SE" charset="0"/>
                        <a:ea typeface="Chalkboard SE" charset="0"/>
                        <a:cs typeface="Chalkboard SE" charset="0"/>
                      </a:endParaRPr>
                    </a:p>
                    <a:p>
                      <a:pPr marL="0" lvl="0" indent="0" algn="ctr">
                        <a:spcAft>
                          <a:spcPts val="0"/>
                        </a:spcAft>
                        <a:buSzPts val="1200"/>
                        <a:buFont typeface="+mj-lt"/>
                        <a:buNone/>
                        <a:tabLst>
                          <a:tab pos="291465" algn="l"/>
                          <a:tab pos="615950" algn="l"/>
                        </a:tabLst>
                      </a:pPr>
                      <a:r>
                        <a:rPr lang="en-US" sz="2200" dirty="0">
                          <a:solidFill>
                            <a:srgbClr val="7030A0"/>
                          </a:solidFill>
                          <a:effectLst/>
                          <a:latin typeface="Chalkboard SE" charset="0"/>
                          <a:ea typeface="Chalkboard SE" charset="0"/>
                          <a:cs typeface="Chalkboard SE" charset="0"/>
                        </a:rPr>
                        <a:t>An apple a day keeps the doctor away.</a:t>
                      </a:r>
                      <a:endParaRPr lang="ru-RU" sz="2200" dirty="0">
                        <a:solidFill>
                          <a:srgbClr val="7030A0"/>
                        </a:solidFill>
                        <a:effectLst/>
                        <a:latin typeface="Chalkboard SE" charset="0"/>
                        <a:ea typeface="Chalkboard SE" charset="0"/>
                        <a:cs typeface="Chalkboard SE" charset="0"/>
                      </a:endParaRPr>
                    </a:p>
                  </a:txBody>
                  <a:tcPr marL="65932" marR="65932"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bl>
          </a:graphicData>
        </a:graphic>
      </p:graphicFrame>
    </p:spTree>
    <p:extLst>
      <p:ext uri="{BB962C8B-B14F-4D97-AF65-F5344CB8AC3E}">
        <p14:creationId xmlns:p14="http://schemas.microsoft.com/office/powerpoint/2010/main" val="16509463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Benefits of living a healthy lifestyl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940062"/>
          </a:xfrm>
        </p:spPr>
      </p:pic>
    </p:spTree>
    <p:extLst>
      <p:ext uri="{BB962C8B-B14F-4D97-AF65-F5344CB8AC3E}">
        <p14:creationId xmlns:p14="http://schemas.microsoft.com/office/powerpoint/2010/main" val="15267338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6" name="Изображение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091" y="425939"/>
            <a:ext cx="9085385" cy="2774461"/>
          </a:xfrm>
          <a:prstGeom prst="rect">
            <a:avLst/>
          </a:prstGeom>
        </p:spPr>
      </p:pic>
      <p:pic>
        <p:nvPicPr>
          <p:cNvPr id="7" name="Изображение 6"/>
          <p:cNvPicPr>
            <a:picLocks noChangeAspect="1"/>
          </p:cNvPicPr>
          <p:nvPr/>
        </p:nvPicPr>
        <p:blipFill rotWithShape="1">
          <a:blip r:embed="rId3">
            <a:extLst>
              <a:ext uri="{28A0092B-C50C-407E-A947-70E740481C1C}">
                <a14:useLocalDpi xmlns:a14="http://schemas.microsoft.com/office/drawing/2010/main" val="0"/>
              </a:ext>
            </a:extLst>
          </a:blip>
          <a:srcRect l="1407" t="3559" r="-1"/>
          <a:stretch/>
        </p:blipFill>
        <p:spPr>
          <a:xfrm>
            <a:off x="480447" y="3316636"/>
            <a:ext cx="4290845" cy="3149491"/>
          </a:xfrm>
          <a:prstGeom prst="rect">
            <a:avLst/>
          </a:prstGeom>
        </p:spPr>
      </p:pic>
      <p:pic>
        <p:nvPicPr>
          <p:cNvPr id="10" name="Изображение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0905" y="3165011"/>
            <a:ext cx="3182817" cy="3301117"/>
          </a:xfrm>
          <a:prstGeom prst="rect">
            <a:avLst/>
          </a:prstGeom>
        </p:spPr>
      </p:pic>
    </p:spTree>
    <p:extLst>
      <p:ext uri="{BB962C8B-B14F-4D97-AF65-F5344CB8AC3E}">
        <p14:creationId xmlns:p14="http://schemas.microsoft.com/office/powerpoint/2010/main" val="20614114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7334" y="609600"/>
            <a:ext cx="4013200" cy="2019300"/>
          </a:xfrm>
        </p:spPr>
      </p:pic>
      <p:sp>
        <p:nvSpPr>
          <p:cNvPr id="2" name="Заголовок 1"/>
          <p:cNvSpPr>
            <a:spLocks noGrp="1"/>
          </p:cNvSpPr>
          <p:nvPr>
            <p:ph type="title"/>
          </p:nvPr>
        </p:nvSpPr>
        <p:spPr>
          <a:xfrm rot="10800000" flipV="1">
            <a:off x="677334" y="363070"/>
            <a:ext cx="8596668" cy="5809129"/>
          </a:xfrm>
        </p:spPr>
        <p:txBody>
          <a:bodyPr>
            <a:normAutofit fontScale="90000"/>
          </a:bodyPr>
          <a:lstStyle/>
          <a:p>
            <a:pPr>
              <a:spcBef>
                <a:spcPts val="600"/>
              </a:spcBef>
            </a:pPr>
            <a:r>
              <a:rPr lang="en-US" dirty="0" smtClean="0"/>
              <a:t>                                 </a:t>
            </a:r>
            <a:r>
              <a:rPr lang="ru-RU" dirty="0" smtClean="0"/>
              <a:t>             </a:t>
            </a:r>
            <a:br>
              <a:rPr lang="ru-RU" dirty="0" smtClean="0"/>
            </a:br>
            <a:r>
              <a:rPr lang="ru-RU" dirty="0"/>
              <a:t> </a:t>
            </a:r>
            <a:r>
              <a:rPr lang="ru-RU" dirty="0" smtClean="0"/>
              <a:t>                                        </a:t>
            </a:r>
            <a:r>
              <a:rPr lang="en-US" sz="2400" b="1" dirty="0" smtClean="0">
                <a:solidFill>
                  <a:srgbClr val="7030A0"/>
                </a:solidFill>
              </a:rPr>
              <a:t>FIT AS A FIDDLE </a:t>
            </a:r>
            <a:r>
              <a:rPr lang="ru-RU" sz="2400" b="1" dirty="0" smtClean="0">
                <a:solidFill>
                  <a:srgbClr val="7030A0"/>
                </a:solidFill>
              </a:rPr>
              <a:t/>
            </a:r>
            <a:br>
              <a:rPr lang="ru-RU" sz="2400" b="1" dirty="0" smtClean="0">
                <a:solidFill>
                  <a:srgbClr val="7030A0"/>
                </a:solidFill>
              </a:rPr>
            </a:br>
            <a:r>
              <a:rPr lang="ru-RU" sz="2400" b="1" dirty="0" smtClean="0">
                <a:solidFill>
                  <a:srgbClr val="7030A0"/>
                </a:solidFill>
              </a:rPr>
              <a:t>                                                 </a:t>
            </a:r>
            <a:br>
              <a:rPr lang="ru-RU" sz="2400" b="1" dirty="0" smtClean="0">
                <a:solidFill>
                  <a:srgbClr val="7030A0"/>
                </a:solidFill>
              </a:rPr>
            </a:br>
            <a:r>
              <a:rPr lang="ru-RU" sz="2400" b="1" dirty="0">
                <a:solidFill>
                  <a:srgbClr val="7030A0"/>
                </a:solidFill>
              </a:rPr>
              <a:t> </a:t>
            </a:r>
            <a:r>
              <a:rPr lang="ru-RU" sz="2400" b="1" dirty="0" smtClean="0">
                <a:solidFill>
                  <a:srgbClr val="7030A0"/>
                </a:solidFill>
              </a:rPr>
              <a:t>                                           </a:t>
            </a:r>
            <a:r>
              <a:rPr lang="en-US" sz="2400" b="1" dirty="0" smtClean="0">
                <a:solidFill>
                  <a:srgbClr val="00B050"/>
                </a:solidFill>
              </a:rPr>
              <a:t>ATTITUDE TOWARDS LIFE</a:t>
            </a:r>
            <a:r>
              <a:rPr lang="ru-RU" sz="2400" b="1" dirty="0" smtClean="0">
                <a:solidFill>
                  <a:srgbClr val="7030A0"/>
                </a:solidFill>
              </a:rPr>
              <a:t/>
            </a:r>
            <a:br>
              <a:rPr lang="ru-RU" sz="2400" b="1" dirty="0" smtClean="0">
                <a:solidFill>
                  <a:srgbClr val="7030A0"/>
                </a:solidFill>
              </a:rPr>
            </a:br>
            <a:r>
              <a:rPr lang="ru-RU" sz="2400" b="1" dirty="0" smtClean="0">
                <a:solidFill>
                  <a:srgbClr val="7030A0"/>
                </a:solidFill>
              </a:rPr>
              <a:t>                                                        </a:t>
            </a:r>
            <a:br>
              <a:rPr lang="ru-RU" sz="2400" b="1" dirty="0" smtClean="0">
                <a:solidFill>
                  <a:srgbClr val="7030A0"/>
                </a:solidFill>
              </a:rPr>
            </a:br>
            <a:r>
              <a:rPr lang="ru-RU" sz="2400" b="1" dirty="0">
                <a:solidFill>
                  <a:srgbClr val="7030A0"/>
                </a:solidFill>
              </a:rPr>
              <a:t> </a:t>
            </a:r>
            <a:r>
              <a:rPr lang="ru-RU" sz="2400" b="1" dirty="0" smtClean="0">
                <a:solidFill>
                  <a:srgbClr val="7030A0"/>
                </a:solidFill>
              </a:rPr>
              <a:t>                                             </a:t>
            </a:r>
            <a:r>
              <a:rPr lang="en-US" sz="2400" b="1" dirty="0" smtClean="0">
                <a:solidFill>
                  <a:schemeClr val="accent5">
                    <a:lumMod val="75000"/>
                  </a:schemeClr>
                </a:solidFill>
              </a:rPr>
              <a:t>TAKE TO DRINKING </a:t>
            </a:r>
            <a:r>
              <a:rPr lang="ru-RU" sz="2400" b="1" dirty="0" smtClean="0">
                <a:solidFill>
                  <a:srgbClr val="7030A0"/>
                </a:solidFill>
              </a:rPr>
              <a:t/>
            </a:r>
            <a:br>
              <a:rPr lang="ru-RU" sz="2400" b="1" dirty="0" smtClean="0">
                <a:solidFill>
                  <a:srgbClr val="7030A0"/>
                </a:solidFill>
              </a:rPr>
            </a:br>
            <a:r>
              <a:rPr lang="ru-RU" sz="2400" b="1" dirty="0" smtClean="0">
                <a:solidFill>
                  <a:srgbClr val="7030A0"/>
                </a:solidFill>
              </a:rPr>
              <a:t>                                                                               </a:t>
            </a:r>
            <a:r>
              <a:rPr lang="en-US" sz="2400" b="1" dirty="0" smtClean="0">
                <a:solidFill>
                  <a:srgbClr val="FF0000"/>
                </a:solidFill>
              </a:rPr>
              <a:t>ANXIETY</a:t>
            </a:r>
            <a:r>
              <a:rPr lang="en-US" sz="2400" b="1" dirty="0" smtClean="0">
                <a:solidFill>
                  <a:srgbClr val="7030A0"/>
                </a:solidFill>
              </a:rPr>
              <a:t> </a:t>
            </a:r>
            <a:r>
              <a:rPr lang="ru-RU" sz="2400" b="1" dirty="0" smtClean="0">
                <a:solidFill>
                  <a:srgbClr val="7030A0"/>
                </a:solidFill>
              </a:rPr>
              <a:t/>
            </a:r>
            <a:br>
              <a:rPr lang="ru-RU" sz="2400" b="1" dirty="0" smtClean="0">
                <a:solidFill>
                  <a:srgbClr val="7030A0"/>
                </a:solidFill>
              </a:rPr>
            </a:br>
            <a:r>
              <a:rPr lang="ru-RU" sz="2400" b="1" dirty="0" smtClean="0">
                <a:solidFill>
                  <a:srgbClr val="7030A0"/>
                </a:solidFill>
              </a:rPr>
              <a:t>                                           </a:t>
            </a:r>
            <a:r>
              <a:rPr lang="ru-RU" sz="2400" b="1" dirty="0" smtClean="0">
                <a:solidFill>
                  <a:schemeClr val="accent2"/>
                </a:solidFill>
              </a:rPr>
              <a:t>CRASH DIET</a:t>
            </a:r>
            <a:br>
              <a:rPr lang="ru-RU" sz="2400" b="1" dirty="0" smtClean="0">
                <a:solidFill>
                  <a:schemeClr val="accent2"/>
                </a:solidFill>
              </a:rPr>
            </a:br>
            <a:r>
              <a:rPr lang="ru-RU" sz="2400" b="1" dirty="0" smtClean="0">
                <a:solidFill>
                  <a:srgbClr val="7030A0"/>
                </a:solidFill>
              </a:rPr>
              <a:t>                                                               EASY OF DIGESTION</a:t>
            </a:r>
            <a:br>
              <a:rPr lang="ru-RU" sz="2400" b="1" dirty="0" smtClean="0">
                <a:solidFill>
                  <a:srgbClr val="7030A0"/>
                </a:solidFill>
              </a:rPr>
            </a:br>
            <a:r>
              <a:rPr lang="ru-RU" sz="2400" b="1" dirty="0" smtClean="0">
                <a:solidFill>
                  <a:srgbClr val="7030A0"/>
                </a:solidFill>
              </a:rPr>
              <a:t>   </a:t>
            </a:r>
            <a:r>
              <a:rPr lang="ru-RU" sz="2400" b="1" dirty="0" smtClean="0">
                <a:solidFill>
                  <a:schemeClr val="accent3">
                    <a:lumMod val="75000"/>
                  </a:schemeClr>
                </a:solidFill>
              </a:rPr>
              <a:t>HIGH FIBRE FOOD     </a:t>
            </a:r>
            <a:r>
              <a:rPr lang="ru-RU" sz="2400" b="1" dirty="0" smtClean="0">
                <a:solidFill>
                  <a:srgbClr val="00B0F0"/>
                </a:solidFill>
              </a:rPr>
              <a:t>LOW </a:t>
            </a:r>
            <a:r>
              <a:rPr lang="ru-RU" sz="2400" b="1" dirty="0">
                <a:solidFill>
                  <a:srgbClr val="00B0F0"/>
                </a:solidFill>
              </a:rPr>
              <a:t>CARB DIET</a:t>
            </a:r>
            <a:br>
              <a:rPr lang="ru-RU" sz="2400" b="1" dirty="0">
                <a:solidFill>
                  <a:srgbClr val="00B0F0"/>
                </a:solidFill>
              </a:rPr>
            </a:br>
            <a:r>
              <a:rPr lang="ru-RU" sz="2400" b="1" dirty="0" smtClean="0">
                <a:solidFill>
                  <a:srgbClr val="7030A0"/>
                </a:solidFill>
              </a:rPr>
              <a:t/>
            </a:r>
            <a:br>
              <a:rPr lang="ru-RU" sz="2400" b="1" dirty="0" smtClean="0">
                <a:solidFill>
                  <a:srgbClr val="7030A0"/>
                </a:solidFill>
              </a:rPr>
            </a:br>
            <a:r>
              <a:rPr lang="ru-RU" sz="2400" b="1" smtClean="0">
                <a:solidFill>
                  <a:srgbClr val="7030A0"/>
                </a:solidFill>
              </a:rPr>
              <a:t>                            </a:t>
            </a:r>
            <a:r>
              <a:rPr lang="ru-RU" sz="2400" b="1" dirty="0" smtClean="0">
                <a:solidFill>
                  <a:srgbClr val="0070C0"/>
                </a:solidFill>
              </a:rPr>
              <a:t>SEASONAL AFFECTIVE DISORDER (SAD)</a:t>
            </a:r>
            <a:br>
              <a:rPr lang="ru-RU" sz="2400" b="1" dirty="0" smtClean="0">
                <a:solidFill>
                  <a:srgbClr val="0070C0"/>
                </a:solidFill>
              </a:rPr>
            </a:br>
            <a:r>
              <a:rPr lang="ru-RU" sz="2400" b="1" dirty="0" smtClean="0">
                <a:solidFill>
                  <a:srgbClr val="7030A0"/>
                </a:solidFill>
              </a:rPr>
              <a:t>                                                                        </a:t>
            </a:r>
            <a:br>
              <a:rPr lang="ru-RU" sz="2400" b="1" dirty="0" smtClean="0">
                <a:solidFill>
                  <a:srgbClr val="7030A0"/>
                </a:solidFill>
              </a:rPr>
            </a:br>
            <a:r>
              <a:rPr lang="ru-RU" sz="2400" b="1" dirty="0">
                <a:solidFill>
                  <a:srgbClr val="7030A0"/>
                </a:solidFill>
              </a:rPr>
              <a:t> </a:t>
            </a:r>
            <a:r>
              <a:rPr lang="ru-RU" sz="2400" b="1" dirty="0" smtClean="0">
                <a:solidFill>
                  <a:srgbClr val="7030A0"/>
                </a:solidFill>
              </a:rPr>
              <a:t>                                    </a:t>
            </a:r>
            <a:r>
              <a:rPr lang="ru-RU" sz="2400" b="1" dirty="0" smtClean="0">
                <a:solidFill>
                  <a:schemeClr val="accent6">
                    <a:lumMod val="75000"/>
                  </a:schemeClr>
                </a:solidFill>
              </a:rPr>
              <a:t>СOMPLICATION</a:t>
            </a:r>
            <a:r>
              <a:rPr lang="ru-RU" sz="2400" b="1" dirty="0" smtClean="0">
                <a:solidFill>
                  <a:srgbClr val="7030A0"/>
                </a:solidFill>
              </a:rPr>
              <a:t> </a:t>
            </a:r>
            <a:br>
              <a:rPr lang="ru-RU" sz="2400" b="1" dirty="0" smtClean="0">
                <a:solidFill>
                  <a:srgbClr val="7030A0"/>
                </a:solidFill>
              </a:rPr>
            </a:br>
            <a:r>
              <a:rPr lang="ru-RU" sz="2400" b="1" dirty="0" smtClean="0">
                <a:solidFill>
                  <a:srgbClr val="7030A0"/>
                </a:solidFill>
              </a:rPr>
              <a:t>       </a:t>
            </a:r>
            <a:r>
              <a:rPr lang="ru-RU" sz="2400" b="1" dirty="0" smtClean="0">
                <a:solidFill>
                  <a:schemeClr val="accent5">
                    <a:lumMod val="75000"/>
                  </a:schemeClr>
                </a:solidFill>
              </a:rPr>
              <a:t>BEAT STRESS</a:t>
            </a:r>
            <a:br>
              <a:rPr lang="ru-RU" sz="2400" b="1" dirty="0" smtClean="0">
                <a:solidFill>
                  <a:schemeClr val="accent5">
                    <a:lumMod val="75000"/>
                  </a:schemeClr>
                </a:solidFill>
              </a:rPr>
            </a:br>
            <a:r>
              <a:rPr lang="ru-RU" sz="2400" b="1" dirty="0" smtClean="0">
                <a:solidFill>
                  <a:srgbClr val="7030A0"/>
                </a:solidFill>
              </a:rPr>
              <a:t>                                </a:t>
            </a:r>
            <a:r>
              <a:rPr lang="ru-RU" sz="2400" b="1" dirty="0" smtClean="0">
                <a:solidFill>
                  <a:srgbClr val="FF0000"/>
                </a:solidFill>
              </a:rPr>
              <a:t>RAW FOOD             </a:t>
            </a:r>
            <a:r>
              <a:rPr lang="ru-RU" sz="2400" b="1" dirty="0" smtClean="0">
                <a:solidFill>
                  <a:srgbClr val="00B050"/>
                </a:solidFill>
              </a:rPr>
              <a:t>KEEP </a:t>
            </a:r>
            <a:r>
              <a:rPr lang="ru-RU" sz="2400" b="1" dirty="0">
                <a:solidFill>
                  <a:srgbClr val="00B050"/>
                </a:solidFill>
              </a:rPr>
              <a:t>OFF FOR GOOD </a:t>
            </a:r>
            <a:r>
              <a:rPr lang="ru-RU" sz="2400" b="1" dirty="0">
                <a:solidFill>
                  <a:srgbClr val="7030A0"/>
                </a:solidFill>
              </a:rPr>
              <a:t/>
            </a:r>
            <a:br>
              <a:rPr lang="ru-RU" sz="2400" b="1" dirty="0">
                <a:solidFill>
                  <a:srgbClr val="7030A0"/>
                </a:solidFill>
              </a:rPr>
            </a:br>
            <a:r>
              <a:rPr lang="ru-RU" sz="2400" b="1" dirty="0" smtClean="0">
                <a:solidFill>
                  <a:srgbClr val="FF0000"/>
                </a:solidFill>
              </a:rPr>
              <a:t/>
            </a:r>
            <a:br>
              <a:rPr lang="ru-RU" sz="2400" b="1" dirty="0" smtClean="0">
                <a:solidFill>
                  <a:srgbClr val="FF0000"/>
                </a:solidFill>
              </a:rPr>
            </a:br>
            <a:endParaRPr lang="ru-RU" sz="2400" b="1" dirty="0">
              <a:solidFill>
                <a:srgbClr val="00B0F0"/>
              </a:solidFill>
            </a:endParaRPr>
          </a:p>
        </p:txBody>
      </p:sp>
    </p:spTree>
    <p:extLst>
      <p:ext uri="{BB962C8B-B14F-4D97-AF65-F5344CB8AC3E}">
        <p14:creationId xmlns:p14="http://schemas.microsoft.com/office/powerpoint/2010/main" val="16567767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7334" y="609600"/>
            <a:ext cx="8842177" cy="5791200"/>
          </a:xfrm>
        </p:spPr>
      </p:pic>
    </p:spTree>
    <p:extLst>
      <p:ext uri="{BB962C8B-B14F-4D97-AF65-F5344CB8AC3E}">
        <p14:creationId xmlns:p14="http://schemas.microsoft.com/office/powerpoint/2010/main" val="15528467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600"/>
            <a:ext cx="8596668" cy="492369"/>
          </a:xfrm>
        </p:spPr>
        <p:txBody>
          <a:bodyPr>
            <a:normAutofit fontScale="90000"/>
          </a:bodyPr>
          <a:lstStyle/>
          <a:p>
            <a:pPr algn="ctr"/>
            <a:endParaRPr lang="ru-RU" dirty="0"/>
          </a:p>
        </p:txBody>
      </p:sp>
      <p:sp>
        <p:nvSpPr>
          <p:cNvPr id="3" name="Объект 2"/>
          <p:cNvSpPr>
            <a:spLocks noGrp="1"/>
          </p:cNvSpPr>
          <p:nvPr>
            <p:ph idx="1"/>
          </p:nvPr>
        </p:nvSpPr>
        <p:spPr>
          <a:xfrm>
            <a:off x="853180" y="1562712"/>
            <a:ext cx="8596668" cy="3880773"/>
          </a:xfrm>
        </p:spPr>
        <p:txBody>
          <a:bodyPr/>
          <a:lstStyle/>
          <a:p>
            <a:pPr marL="0" indent="0" algn="ctr">
              <a:buNone/>
            </a:pPr>
            <a:r>
              <a:rPr lang="en-US" sz="4400" dirty="0">
                <a:solidFill>
                  <a:srgbClr val="0070C0"/>
                </a:solidFill>
                <a:latin typeface="Chalkboard SE" charset="0"/>
                <a:ea typeface="Chalkboard SE" charset="0"/>
                <a:cs typeface="Chalkboard SE" charset="0"/>
              </a:rPr>
              <a:t>The first wealth is health.</a:t>
            </a:r>
            <a:br>
              <a:rPr lang="en-US" sz="4400" dirty="0">
                <a:solidFill>
                  <a:srgbClr val="0070C0"/>
                </a:solidFill>
                <a:latin typeface="Chalkboard SE" charset="0"/>
                <a:ea typeface="Chalkboard SE" charset="0"/>
                <a:cs typeface="Chalkboard SE" charset="0"/>
              </a:rPr>
            </a:br>
            <a:r>
              <a:rPr lang="en-US" sz="4400" dirty="0">
                <a:solidFill>
                  <a:srgbClr val="0070C0"/>
                </a:solidFill>
                <a:latin typeface="Chalkboard SE" charset="0"/>
                <a:ea typeface="Chalkboard SE" charset="0"/>
                <a:cs typeface="Chalkboard SE" charset="0"/>
              </a:rPr>
              <a:t>Health is the ‘best wealth’ </a:t>
            </a:r>
            <a:endParaRPr lang="ru-RU" sz="4400" dirty="0">
              <a:solidFill>
                <a:srgbClr val="0070C0"/>
              </a:solidFill>
              <a:latin typeface="Chalkboard SE" charset="0"/>
              <a:ea typeface="Chalkboard SE" charset="0"/>
              <a:cs typeface="Chalkboard SE" charset="0"/>
            </a:endParaRPr>
          </a:p>
          <a:p>
            <a:pPr marL="0" indent="0" algn="ctr">
              <a:buNone/>
            </a:pPr>
            <a:r>
              <a:rPr lang="en-US" sz="4400" dirty="0">
                <a:solidFill>
                  <a:srgbClr val="0070C0"/>
                </a:solidFill>
                <a:latin typeface="Chalkboard SE" charset="0"/>
                <a:ea typeface="Chalkboard SE" charset="0"/>
                <a:cs typeface="Chalkboard SE" charset="0"/>
              </a:rPr>
              <a:t>Wealth is nothing without health</a:t>
            </a:r>
            <a:endParaRPr lang="ru-RU" sz="4400" dirty="0">
              <a:solidFill>
                <a:srgbClr val="0070C0"/>
              </a:solidFill>
              <a:latin typeface="Chalkboard SE" charset="0"/>
              <a:ea typeface="Chalkboard SE" charset="0"/>
              <a:cs typeface="Chalkboard SE" charset="0"/>
            </a:endParaRPr>
          </a:p>
          <a:p>
            <a:pPr marL="0" indent="0" algn="ctr">
              <a:buNone/>
            </a:pPr>
            <a:r>
              <a:rPr lang="en-US" sz="4400" dirty="0">
                <a:solidFill>
                  <a:srgbClr val="0070C0"/>
                </a:solidFill>
                <a:latin typeface="Chalkboard SE" charset="0"/>
                <a:ea typeface="Chalkboard SE" charset="0"/>
                <a:cs typeface="Chalkboard SE" charset="0"/>
              </a:rPr>
              <a:t>Good health is above wealth.</a:t>
            </a:r>
            <a:endParaRPr lang="ru-RU" sz="4400" dirty="0">
              <a:solidFill>
                <a:srgbClr val="0070C0"/>
              </a:solidFill>
              <a:latin typeface="Chalkboard SE" charset="0"/>
              <a:ea typeface="Chalkboard SE" charset="0"/>
              <a:cs typeface="Chalkboard SE" charset="0"/>
            </a:endParaRPr>
          </a:p>
          <a:p>
            <a:endParaRPr lang="ru-RU" dirty="0"/>
          </a:p>
        </p:txBody>
      </p:sp>
    </p:spTree>
    <p:extLst>
      <p:ext uri="{BB962C8B-B14F-4D97-AF65-F5344CB8AC3E}">
        <p14:creationId xmlns:p14="http://schemas.microsoft.com/office/powerpoint/2010/main" val="197776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609600"/>
            <a:ext cx="8596668" cy="750277"/>
          </a:xfrm>
        </p:spPr>
        <p:txBody>
          <a:bodyPr>
            <a:noAutofit/>
          </a:bodyPr>
          <a:lstStyle/>
          <a:p>
            <a:pPr algn="ctr"/>
            <a:r>
              <a:rPr lang="ru-RU" sz="6600" b="1" dirty="0">
                <a:solidFill>
                  <a:srgbClr val="FF0000"/>
                </a:solidFill>
                <a:latin typeface="Chalkboard SE" charset="0"/>
                <a:ea typeface="Chalkboard SE" charset="0"/>
                <a:cs typeface="Chalkboard SE" charset="0"/>
              </a:rPr>
              <a:t>HEALTH CODE</a:t>
            </a:r>
            <a:endParaRPr lang="ru-RU" sz="6600" dirty="0">
              <a:solidFill>
                <a:srgbClr val="FF0000"/>
              </a:solidFill>
              <a:latin typeface="Chalkboard SE" charset="0"/>
              <a:ea typeface="Chalkboard SE" charset="0"/>
              <a:cs typeface="Chalkboard SE"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729026407"/>
              </p:ext>
            </p:extLst>
          </p:nvPr>
        </p:nvGraphicFramePr>
        <p:xfrm>
          <a:off x="677863" y="1781908"/>
          <a:ext cx="8596312" cy="4754880"/>
        </p:xfrm>
        <a:graphic>
          <a:graphicData uri="http://schemas.openxmlformats.org/drawingml/2006/table">
            <a:tbl>
              <a:tblPr firstRow="1" firstCol="1" bandRow="1"/>
              <a:tblGrid>
                <a:gridCol w="4298156"/>
                <a:gridCol w="4298156"/>
              </a:tblGrid>
              <a:tr h="4079629">
                <a:tc>
                  <a:txBody>
                    <a:bodyPr/>
                    <a:lstStyle/>
                    <a:p>
                      <a:pPr>
                        <a:spcAft>
                          <a:spcPts val="0"/>
                        </a:spcAft>
                      </a:pPr>
                      <a:r>
                        <a:rPr lang="en-US" sz="2400" dirty="0">
                          <a:solidFill>
                            <a:srgbClr val="7030A0"/>
                          </a:solidFill>
                          <a:effectLst/>
                          <a:latin typeface="Chalkboard SE" charset="0"/>
                          <a:ea typeface="Chalkboard SE" charset="0"/>
                          <a:cs typeface="Chalkboard SE" charset="0"/>
                        </a:rPr>
                        <a:t>have regular checks-ups</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eating high-</a:t>
                      </a:r>
                      <a:r>
                        <a:rPr lang="en-US" sz="2400" dirty="0" err="1">
                          <a:solidFill>
                            <a:srgbClr val="7030A0"/>
                          </a:solidFill>
                          <a:effectLst/>
                          <a:latin typeface="Chalkboard SE" charset="0"/>
                          <a:ea typeface="Chalkboard SE" charset="0"/>
                          <a:cs typeface="Chalkboard SE" charset="0"/>
                        </a:rPr>
                        <a:t>fibre</a:t>
                      </a:r>
                      <a:r>
                        <a:rPr lang="en-US" sz="2400" dirty="0">
                          <a:solidFill>
                            <a:srgbClr val="7030A0"/>
                          </a:solidFill>
                          <a:effectLst/>
                          <a:latin typeface="Chalkboard SE" charset="0"/>
                          <a:ea typeface="Chalkboard SE" charset="0"/>
                          <a:cs typeface="Chalkboard SE" charset="0"/>
                        </a:rPr>
                        <a:t> food </a:t>
                      </a:r>
                      <a:endParaRPr lang="en-US" sz="2400" dirty="0" smtClean="0">
                        <a:solidFill>
                          <a:srgbClr val="7030A0"/>
                        </a:solidFill>
                        <a:effectLst/>
                        <a:latin typeface="Chalkboard SE" charset="0"/>
                        <a:ea typeface="Chalkboard SE" charset="0"/>
                        <a:cs typeface="Chalkboard SE" charset="0"/>
                      </a:endParaRPr>
                    </a:p>
                    <a:p>
                      <a:pPr>
                        <a:spcAft>
                          <a:spcPts val="0"/>
                        </a:spcAft>
                      </a:pPr>
                      <a:r>
                        <a:rPr lang="en-US" sz="2400" dirty="0" smtClean="0">
                          <a:solidFill>
                            <a:srgbClr val="7030A0"/>
                          </a:solidFill>
                          <a:effectLst/>
                          <a:latin typeface="Chalkboard SE" charset="0"/>
                          <a:ea typeface="Chalkboard SE" charset="0"/>
                          <a:cs typeface="Chalkboard SE" charset="0"/>
                        </a:rPr>
                        <a:t>doing </a:t>
                      </a:r>
                      <a:r>
                        <a:rPr lang="en-US" sz="2400" dirty="0">
                          <a:solidFill>
                            <a:srgbClr val="7030A0"/>
                          </a:solidFill>
                          <a:effectLst/>
                          <a:latin typeface="Chalkboard SE" charset="0"/>
                          <a:ea typeface="Chalkboard SE" charset="0"/>
                          <a:cs typeface="Chalkboard SE" charset="0"/>
                        </a:rPr>
                        <a:t>sports </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keeping body clean </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dieting to keep weight</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being more outdoors </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physical inactivity </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obesity  </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getting more sleep </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avoid drugs and take to drinking</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Don’t be so hard on yourself</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b="1" dirty="0">
                          <a:solidFill>
                            <a:srgbClr val="7030A0"/>
                          </a:solidFill>
                          <a:effectLst/>
                          <a:latin typeface="Chalkboard SE" charset="0"/>
                          <a:ea typeface="Chalkboard SE" charset="0"/>
                          <a:cs typeface="Chalkboard SE" charset="0"/>
                        </a:rPr>
                        <a:t> </a:t>
                      </a:r>
                      <a:endParaRPr lang="ru-RU" sz="2400" b="1" dirty="0">
                        <a:solidFill>
                          <a:srgbClr val="7030A0"/>
                        </a:solidFill>
                        <a:effectLst/>
                        <a:latin typeface="Chalkboard SE" charset="0"/>
                        <a:ea typeface="Chalkboard SE" charset="0"/>
                        <a:cs typeface="Chalkboard SE" charset="0"/>
                      </a:endParaRPr>
                    </a:p>
                  </a:txBody>
                  <a:tcPr marL="63755" marR="6375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2400" dirty="0">
                          <a:solidFill>
                            <a:srgbClr val="7030A0"/>
                          </a:solidFill>
                          <a:effectLst/>
                          <a:latin typeface="Chalkboard SE" charset="0"/>
                          <a:ea typeface="Chalkboard SE" charset="0"/>
                          <a:cs typeface="Chalkboard SE" charset="0"/>
                        </a:rPr>
                        <a:t>snacking </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eating too many sweets </a:t>
                      </a:r>
                      <a:endParaRPr lang="ru-RU" sz="2400" dirty="0">
                        <a:solidFill>
                          <a:srgbClr val="7030A0"/>
                        </a:solidFill>
                        <a:effectLst/>
                        <a:latin typeface="Chalkboard SE" charset="0"/>
                        <a:ea typeface="Chalkboard SE" charset="0"/>
                        <a:cs typeface="Chalkboard SE" charset="0"/>
                      </a:endParaRPr>
                    </a:p>
                    <a:p>
                      <a:pPr marL="48260" marR="90170" indent="-229235">
                        <a:spcAft>
                          <a:spcPts val="0"/>
                        </a:spcAft>
                        <a:tabLst>
                          <a:tab pos="228600" algn="l"/>
                          <a:tab pos="318770" algn="l"/>
                        </a:tabLst>
                      </a:pPr>
                      <a:r>
                        <a:rPr lang="en-US" sz="2400" dirty="0" smtClean="0">
                          <a:solidFill>
                            <a:srgbClr val="7030A0"/>
                          </a:solidFill>
                          <a:effectLst/>
                          <a:latin typeface="Chalkboard SE" charset="0"/>
                          <a:ea typeface="Chalkboard SE" charset="0"/>
                          <a:cs typeface="Chalkboard SE" charset="0"/>
                        </a:rPr>
                        <a:t>watching </a:t>
                      </a:r>
                      <a:r>
                        <a:rPr lang="en-US" sz="2400" dirty="0">
                          <a:solidFill>
                            <a:srgbClr val="7030A0"/>
                          </a:solidFill>
                          <a:effectLst/>
                          <a:latin typeface="Chalkboard SE" charset="0"/>
                          <a:ea typeface="Chalkboard SE" charset="0"/>
                          <a:cs typeface="Chalkboard SE" charset="0"/>
                        </a:rPr>
                        <a:t>TV too long</a:t>
                      </a:r>
                      <a:endParaRPr lang="ru-RU" sz="2400" dirty="0">
                        <a:solidFill>
                          <a:srgbClr val="7030A0"/>
                        </a:solidFill>
                        <a:effectLst/>
                        <a:latin typeface="Chalkboard SE" charset="0"/>
                        <a:ea typeface="Chalkboard SE" charset="0"/>
                        <a:cs typeface="Chalkboard SE" charset="0"/>
                      </a:endParaRPr>
                    </a:p>
                    <a:p>
                      <a:pPr marL="48260" marR="90170" indent="-229235">
                        <a:spcAft>
                          <a:spcPts val="0"/>
                        </a:spcAft>
                        <a:tabLst>
                          <a:tab pos="228600" algn="l"/>
                          <a:tab pos="318770" algn="l"/>
                        </a:tabLst>
                      </a:pPr>
                      <a:r>
                        <a:rPr lang="en-US" sz="2400" dirty="0" smtClean="0">
                          <a:solidFill>
                            <a:srgbClr val="7030A0"/>
                          </a:solidFill>
                          <a:effectLst/>
                          <a:latin typeface="Chalkboard SE" charset="0"/>
                          <a:ea typeface="Chalkboard SE" charset="0"/>
                          <a:cs typeface="Chalkboard SE" charset="0"/>
                        </a:rPr>
                        <a:t>taking </a:t>
                      </a:r>
                      <a:r>
                        <a:rPr lang="en-US" sz="2400" dirty="0">
                          <a:solidFill>
                            <a:srgbClr val="7030A0"/>
                          </a:solidFill>
                          <a:effectLst/>
                          <a:latin typeface="Chalkboard SE" charset="0"/>
                          <a:ea typeface="Chalkboard SE" charset="0"/>
                          <a:cs typeface="Chalkboard SE" charset="0"/>
                        </a:rPr>
                        <a:t>regular exercises</a:t>
                      </a:r>
                      <a:endParaRPr lang="ru-RU" sz="2400" dirty="0">
                        <a:solidFill>
                          <a:srgbClr val="7030A0"/>
                        </a:solidFill>
                        <a:effectLst/>
                        <a:latin typeface="Chalkboard SE" charset="0"/>
                        <a:ea typeface="Chalkboard SE" charset="0"/>
                        <a:cs typeface="Chalkboard SE" charset="0"/>
                      </a:endParaRPr>
                    </a:p>
                    <a:p>
                      <a:pPr marL="48260" marR="90170" indent="-229235">
                        <a:spcAft>
                          <a:spcPts val="0"/>
                        </a:spcAft>
                        <a:tabLst>
                          <a:tab pos="228600" algn="l"/>
                          <a:tab pos="318770" algn="l"/>
                        </a:tabLst>
                      </a:pPr>
                      <a:r>
                        <a:rPr lang="en-US" sz="2400" dirty="0" smtClean="0">
                          <a:solidFill>
                            <a:srgbClr val="7030A0"/>
                          </a:solidFill>
                          <a:effectLst/>
                          <a:latin typeface="Chalkboard SE" charset="0"/>
                          <a:ea typeface="Chalkboard SE" charset="0"/>
                          <a:cs typeface="Chalkboard SE" charset="0"/>
                        </a:rPr>
                        <a:t>being </a:t>
                      </a:r>
                      <a:r>
                        <a:rPr lang="en-US" sz="2400" dirty="0">
                          <a:solidFill>
                            <a:srgbClr val="7030A0"/>
                          </a:solidFill>
                          <a:effectLst/>
                          <a:latin typeface="Chalkboard SE" charset="0"/>
                          <a:ea typeface="Chalkboard SE" charset="0"/>
                          <a:cs typeface="Chalkboard SE" charset="0"/>
                        </a:rPr>
                        <a:t>aggressive  </a:t>
                      </a:r>
                      <a:endParaRPr lang="ru-RU" sz="2400" dirty="0">
                        <a:solidFill>
                          <a:srgbClr val="7030A0"/>
                        </a:solidFill>
                        <a:effectLst/>
                        <a:latin typeface="Chalkboard SE" charset="0"/>
                        <a:ea typeface="Chalkboard SE" charset="0"/>
                        <a:cs typeface="Chalkboard SE" charset="0"/>
                      </a:endParaRPr>
                    </a:p>
                    <a:p>
                      <a:pPr marL="48260" marR="90170" indent="-229235">
                        <a:spcAft>
                          <a:spcPts val="0"/>
                        </a:spcAft>
                        <a:tabLst>
                          <a:tab pos="228600" algn="l"/>
                          <a:tab pos="318770" algn="l"/>
                        </a:tabLst>
                      </a:pPr>
                      <a:r>
                        <a:rPr lang="en-US" sz="2400" dirty="0" smtClean="0">
                          <a:solidFill>
                            <a:srgbClr val="7030A0"/>
                          </a:solidFill>
                          <a:effectLst/>
                          <a:latin typeface="Chalkboard SE" charset="0"/>
                          <a:ea typeface="Chalkboard SE" charset="0"/>
                          <a:cs typeface="Chalkboard SE" charset="0"/>
                        </a:rPr>
                        <a:t>drinking </a:t>
                      </a:r>
                      <a:r>
                        <a:rPr lang="en-US" sz="2400" dirty="0">
                          <a:solidFill>
                            <a:srgbClr val="7030A0"/>
                          </a:solidFill>
                          <a:effectLst/>
                          <a:latin typeface="Chalkboard SE" charset="0"/>
                          <a:ea typeface="Chalkboard SE" charset="0"/>
                          <a:cs typeface="Chalkboard SE" charset="0"/>
                        </a:rPr>
                        <a:t>coke</a:t>
                      </a:r>
                      <a:endParaRPr lang="ru-RU" sz="2400" dirty="0">
                        <a:solidFill>
                          <a:srgbClr val="7030A0"/>
                        </a:solidFill>
                        <a:effectLst/>
                        <a:latin typeface="Chalkboard SE" charset="0"/>
                        <a:ea typeface="Chalkboard SE" charset="0"/>
                        <a:cs typeface="Chalkboard SE" charset="0"/>
                      </a:endParaRPr>
                    </a:p>
                    <a:p>
                      <a:pPr marL="48260" marR="90170" indent="-229235">
                        <a:spcAft>
                          <a:spcPts val="0"/>
                        </a:spcAft>
                        <a:tabLst>
                          <a:tab pos="228600" algn="l"/>
                          <a:tab pos="318770" algn="l"/>
                        </a:tabLst>
                      </a:pPr>
                      <a:r>
                        <a:rPr lang="en-US" sz="2400" dirty="0" smtClean="0">
                          <a:solidFill>
                            <a:srgbClr val="7030A0"/>
                          </a:solidFill>
                          <a:effectLst/>
                          <a:latin typeface="Chalkboard SE" charset="0"/>
                          <a:ea typeface="Chalkboard SE" charset="0"/>
                          <a:cs typeface="Chalkboard SE" charset="0"/>
                        </a:rPr>
                        <a:t>eating </a:t>
                      </a:r>
                      <a:r>
                        <a:rPr lang="en-US" sz="2400" dirty="0">
                          <a:solidFill>
                            <a:srgbClr val="7030A0"/>
                          </a:solidFill>
                          <a:effectLst/>
                          <a:latin typeface="Chalkboard SE" charset="0"/>
                          <a:ea typeface="Chalkboard SE" charset="0"/>
                          <a:cs typeface="Chalkboard SE" charset="0"/>
                        </a:rPr>
                        <a:t>between meals skipping meals</a:t>
                      </a:r>
                      <a:endParaRPr lang="ru-RU" sz="2400" dirty="0">
                        <a:solidFill>
                          <a:srgbClr val="7030A0"/>
                        </a:solidFill>
                        <a:effectLst/>
                        <a:latin typeface="Chalkboard SE" charset="0"/>
                        <a:ea typeface="Chalkboard SE" charset="0"/>
                        <a:cs typeface="Chalkboard SE" charset="0"/>
                      </a:endParaRPr>
                    </a:p>
                    <a:p>
                      <a:pPr marL="48260" marR="90170" indent="-229235">
                        <a:spcAft>
                          <a:spcPts val="0"/>
                        </a:spcAft>
                        <a:tabLst>
                          <a:tab pos="228600" algn="l"/>
                          <a:tab pos="318770" algn="l"/>
                        </a:tabLst>
                      </a:pPr>
                      <a:r>
                        <a:rPr lang="en-US" sz="2400" dirty="0" smtClean="0">
                          <a:solidFill>
                            <a:srgbClr val="7030A0"/>
                          </a:solidFill>
                          <a:effectLst/>
                          <a:latin typeface="Chalkboard SE" charset="0"/>
                          <a:ea typeface="Chalkboard SE" charset="0"/>
                          <a:cs typeface="Chalkboard SE" charset="0"/>
                        </a:rPr>
                        <a:t>limiting </a:t>
                      </a:r>
                      <a:r>
                        <a:rPr lang="en-US" sz="2400" dirty="0">
                          <a:solidFill>
                            <a:srgbClr val="7030A0"/>
                          </a:solidFill>
                          <a:effectLst/>
                          <a:latin typeface="Chalkboard SE" charset="0"/>
                          <a:ea typeface="Chalkboard SE" charset="0"/>
                          <a:cs typeface="Chalkboard SE" charset="0"/>
                        </a:rPr>
                        <a:t>your screen time</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self-medication</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dirty="0">
                          <a:solidFill>
                            <a:srgbClr val="7030A0"/>
                          </a:solidFill>
                          <a:effectLst/>
                          <a:latin typeface="Chalkboard SE" charset="0"/>
                          <a:ea typeface="Chalkboard SE" charset="0"/>
                          <a:cs typeface="Chalkboard SE" charset="0"/>
                        </a:rPr>
                        <a:t>eating high quality food </a:t>
                      </a:r>
                      <a:endParaRPr lang="ru-RU" sz="2400" dirty="0">
                        <a:solidFill>
                          <a:srgbClr val="7030A0"/>
                        </a:solidFill>
                        <a:effectLst/>
                        <a:latin typeface="Chalkboard SE" charset="0"/>
                        <a:ea typeface="Chalkboard SE" charset="0"/>
                        <a:cs typeface="Chalkboard SE" charset="0"/>
                      </a:endParaRPr>
                    </a:p>
                    <a:p>
                      <a:pPr>
                        <a:spcAft>
                          <a:spcPts val="0"/>
                        </a:spcAft>
                      </a:pPr>
                      <a:r>
                        <a:rPr lang="en-US" sz="2400" b="0" dirty="0" smtClean="0">
                          <a:solidFill>
                            <a:srgbClr val="7030A0"/>
                          </a:solidFill>
                          <a:effectLst/>
                          <a:latin typeface="Chalkboard SE" charset="0"/>
                          <a:ea typeface="Chalkboard SE" charset="0"/>
                          <a:cs typeface="Chalkboard SE" charset="0"/>
                        </a:rPr>
                        <a:t>cut </a:t>
                      </a:r>
                      <a:r>
                        <a:rPr lang="en-US" sz="2400" b="0" dirty="0">
                          <a:solidFill>
                            <a:srgbClr val="7030A0"/>
                          </a:solidFill>
                          <a:effectLst/>
                          <a:latin typeface="Chalkboard SE" charset="0"/>
                          <a:ea typeface="Chalkboard SE" charset="0"/>
                          <a:cs typeface="Chalkboard SE" charset="0"/>
                        </a:rPr>
                        <a:t>down on sugar/fat</a:t>
                      </a:r>
                      <a:endParaRPr lang="ru-RU" sz="2400" b="1" dirty="0">
                        <a:solidFill>
                          <a:srgbClr val="7030A0"/>
                        </a:solidFill>
                        <a:effectLst/>
                        <a:latin typeface="Chalkboard SE" charset="0"/>
                        <a:ea typeface="Chalkboard SE" charset="0"/>
                        <a:cs typeface="Chalkboard SE" charset="0"/>
                      </a:endParaRPr>
                    </a:p>
                    <a:p>
                      <a:pPr>
                        <a:spcAft>
                          <a:spcPts val="0"/>
                        </a:spcAft>
                      </a:pPr>
                      <a:r>
                        <a:rPr lang="en-US" sz="2400" b="1" dirty="0">
                          <a:solidFill>
                            <a:srgbClr val="7030A0"/>
                          </a:solidFill>
                          <a:effectLst/>
                          <a:latin typeface="Chalkboard SE" charset="0"/>
                          <a:ea typeface="Chalkboard SE" charset="0"/>
                          <a:cs typeface="Chalkboard SE" charset="0"/>
                        </a:rPr>
                        <a:t> </a:t>
                      </a:r>
                      <a:endParaRPr lang="ru-RU" sz="2400" b="1" dirty="0">
                        <a:solidFill>
                          <a:srgbClr val="7030A0"/>
                        </a:solidFill>
                        <a:effectLst/>
                        <a:latin typeface="Chalkboard SE" charset="0"/>
                        <a:ea typeface="Chalkboard SE" charset="0"/>
                        <a:cs typeface="Chalkboard SE" charset="0"/>
                      </a:endParaRPr>
                    </a:p>
                  </a:txBody>
                  <a:tcPr marL="63755" marR="6375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841564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77334" y="785447"/>
            <a:ext cx="8596668" cy="5255916"/>
          </a:xfrm>
        </p:spPr>
        <p:txBody>
          <a:bodyPr>
            <a:noAutofit/>
          </a:bodyPr>
          <a:lstStyle/>
          <a:p>
            <a:r>
              <a:rPr lang="en-US" sz="2800" dirty="0" smtClean="0">
                <a:solidFill>
                  <a:srgbClr val="7030A0"/>
                </a:solidFill>
                <a:latin typeface="Chalkboard SE" charset="0"/>
                <a:ea typeface="Chalkboard SE" charset="0"/>
                <a:cs typeface="Chalkboard SE" charset="0"/>
              </a:rPr>
              <a:t>LET THE SUNSHINE IN </a:t>
            </a:r>
            <a:endParaRPr lang="ru-RU" sz="2800" dirty="0" smtClean="0">
              <a:solidFill>
                <a:srgbClr val="7030A0"/>
              </a:solidFill>
              <a:latin typeface="Chalkboard SE" charset="0"/>
              <a:ea typeface="Chalkboard SE" charset="0"/>
              <a:cs typeface="Chalkboard SE" charset="0"/>
            </a:endParaRPr>
          </a:p>
          <a:p>
            <a:r>
              <a:rPr lang="en-US" sz="2800" dirty="0" smtClean="0">
                <a:solidFill>
                  <a:srgbClr val="7030A0"/>
                </a:solidFill>
                <a:latin typeface="Chalkboard SE" charset="0"/>
                <a:ea typeface="Chalkboard SE" charset="0"/>
                <a:cs typeface="Chalkboard SE" charset="0"/>
              </a:rPr>
              <a:t>HEALTHY SLEEP ROUTINE </a:t>
            </a:r>
            <a:endParaRPr lang="ru-RU" sz="2800" dirty="0" smtClean="0">
              <a:solidFill>
                <a:srgbClr val="7030A0"/>
              </a:solidFill>
              <a:latin typeface="Chalkboard SE" charset="0"/>
              <a:ea typeface="Chalkboard SE" charset="0"/>
              <a:cs typeface="Chalkboard SE" charset="0"/>
            </a:endParaRPr>
          </a:p>
          <a:p>
            <a:r>
              <a:rPr lang="en-US" sz="2800" dirty="0" smtClean="0">
                <a:solidFill>
                  <a:srgbClr val="7030A0"/>
                </a:solidFill>
                <a:latin typeface="Chalkboard SE" charset="0"/>
                <a:ea typeface="Chalkboard SE" charset="0"/>
                <a:cs typeface="Chalkboard SE" charset="0"/>
              </a:rPr>
              <a:t>LOSE WEIGHT AND KEEP IT OFF FOR GOOD </a:t>
            </a:r>
            <a:endParaRPr lang="ru-RU" sz="2800" dirty="0" smtClean="0">
              <a:solidFill>
                <a:srgbClr val="7030A0"/>
              </a:solidFill>
              <a:latin typeface="Chalkboard SE" charset="0"/>
              <a:ea typeface="Chalkboard SE" charset="0"/>
              <a:cs typeface="Chalkboard SE" charset="0"/>
            </a:endParaRPr>
          </a:p>
          <a:p>
            <a:r>
              <a:rPr lang="en-US" sz="2800" dirty="0" smtClean="0">
                <a:solidFill>
                  <a:srgbClr val="7030A0"/>
                </a:solidFill>
                <a:latin typeface="Chalkboard SE" charset="0"/>
                <a:ea typeface="Chalkboard SE" charset="0"/>
                <a:cs typeface="Chalkboard SE" charset="0"/>
              </a:rPr>
              <a:t>EXERCISE REGULARLY TO BEAT STRESS </a:t>
            </a:r>
            <a:endParaRPr lang="ru-RU" sz="2800" dirty="0" smtClean="0">
              <a:solidFill>
                <a:srgbClr val="7030A0"/>
              </a:solidFill>
              <a:latin typeface="Chalkboard SE" charset="0"/>
              <a:ea typeface="Chalkboard SE" charset="0"/>
              <a:cs typeface="Chalkboard SE" charset="0"/>
            </a:endParaRPr>
          </a:p>
          <a:p>
            <a:r>
              <a:rPr lang="en-US" sz="2800" dirty="0" smtClean="0">
                <a:solidFill>
                  <a:srgbClr val="7030A0"/>
                </a:solidFill>
                <a:latin typeface="Chalkboard SE" charset="0"/>
                <a:ea typeface="Chalkboard SE" charset="0"/>
                <a:cs typeface="Chalkboard SE" charset="0"/>
              </a:rPr>
              <a:t>KEEP LOW-CARB DIET </a:t>
            </a:r>
            <a:endParaRPr lang="ru-RU" sz="2800" dirty="0" smtClean="0">
              <a:solidFill>
                <a:srgbClr val="7030A0"/>
              </a:solidFill>
              <a:latin typeface="Chalkboard SE" charset="0"/>
              <a:ea typeface="Chalkboard SE" charset="0"/>
              <a:cs typeface="Chalkboard SE" charset="0"/>
            </a:endParaRPr>
          </a:p>
          <a:p>
            <a:r>
              <a:rPr lang="en-US" sz="2800" dirty="0" smtClean="0">
                <a:solidFill>
                  <a:srgbClr val="7030A0"/>
                </a:solidFill>
                <a:latin typeface="Chalkboard SE" charset="0"/>
                <a:ea typeface="Chalkboard SE" charset="0"/>
                <a:cs typeface="Chalkboard SE" charset="0"/>
              </a:rPr>
              <a:t>AVOID JUNK FOOD AND EAT RAW FOODS </a:t>
            </a:r>
            <a:endParaRPr lang="ru-RU" sz="2800" dirty="0" smtClean="0">
              <a:solidFill>
                <a:srgbClr val="7030A0"/>
              </a:solidFill>
              <a:latin typeface="Chalkboard SE" charset="0"/>
              <a:ea typeface="Chalkboard SE" charset="0"/>
              <a:cs typeface="Chalkboard SE" charset="0"/>
            </a:endParaRPr>
          </a:p>
          <a:p>
            <a:r>
              <a:rPr lang="en-US" sz="2800" dirty="0" smtClean="0">
                <a:solidFill>
                  <a:srgbClr val="7030A0"/>
                </a:solidFill>
                <a:latin typeface="Chalkboard SE" charset="0"/>
                <a:ea typeface="Chalkboard SE" charset="0"/>
                <a:cs typeface="Chalkboard SE" charset="0"/>
              </a:rPr>
              <a:t>TAKE EFFECTIVE MEDICATION FOR DEPRESSION AND ANXIETY </a:t>
            </a:r>
          </a:p>
          <a:p>
            <a:r>
              <a:rPr lang="en-US" sz="2800" dirty="0" smtClean="0">
                <a:solidFill>
                  <a:srgbClr val="7030A0"/>
                </a:solidFill>
                <a:latin typeface="Chalkboard SE" charset="0"/>
                <a:ea typeface="Chalkboard SE" charset="0"/>
                <a:cs typeface="Chalkboard SE" charset="0"/>
              </a:rPr>
              <a:t>CHEW YOUR FOOD WELL</a:t>
            </a:r>
            <a:r>
              <a:rPr lang="ru-RU" sz="2800" dirty="0" smtClean="0">
                <a:solidFill>
                  <a:srgbClr val="7030A0"/>
                </a:solidFill>
                <a:latin typeface="Chalkboard SE" charset="0"/>
                <a:ea typeface="Chalkboard SE" charset="0"/>
                <a:cs typeface="Chalkboard SE" charset="0"/>
              </a:rPr>
              <a:t> </a:t>
            </a:r>
            <a:endParaRPr lang="ru-RU" sz="2800" dirty="0">
              <a:solidFill>
                <a:srgbClr val="7030A0"/>
              </a:solidFill>
              <a:latin typeface="Chalkboard SE" charset="0"/>
              <a:ea typeface="Chalkboard SE" charset="0"/>
              <a:cs typeface="Chalkboard SE" charset="0"/>
            </a:endParaRPr>
          </a:p>
        </p:txBody>
      </p:sp>
    </p:spTree>
    <p:extLst>
      <p:ext uri="{BB962C8B-B14F-4D97-AF65-F5344CB8AC3E}">
        <p14:creationId xmlns:p14="http://schemas.microsoft.com/office/powerpoint/2010/main" val="4679494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162078747"/>
              </p:ext>
            </p:extLst>
          </p:nvPr>
        </p:nvGraphicFramePr>
        <p:xfrm>
          <a:off x="677863" y="609600"/>
          <a:ext cx="8806106" cy="5932615"/>
        </p:xfrm>
        <a:graphic>
          <a:graphicData uri="http://schemas.openxmlformats.org/drawingml/2006/table">
            <a:tbl>
              <a:tblPr/>
              <a:tblGrid>
                <a:gridCol w="8806106"/>
              </a:tblGrid>
              <a:tr h="1574842">
                <a:tc>
                  <a:txBody>
                    <a:bodyPr/>
                    <a:lstStyle/>
                    <a:p>
                      <a:pPr>
                        <a:spcBef>
                          <a:spcPts val="600"/>
                        </a:spcBef>
                        <a:spcAft>
                          <a:spcPts val="600"/>
                        </a:spcAft>
                      </a:pPr>
                      <a:r>
                        <a:rPr lang="en-US" sz="1800" b="1" dirty="0" smtClean="0">
                          <a:solidFill>
                            <a:srgbClr val="FF0000"/>
                          </a:solidFill>
                          <a:effectLst/>
                          <a:latin typeface="Comic Sans MS" charset="0"/>
                          <a:ea typeface="Calibri" charset="0"/>
                          <a:cs typeface="Ayuthaya" charset="-34"/>
                        </a:rPr>
                        <a:t>1)</a:t>
                      </a:r>
                      <a:r>
                        <a:rPr lang="en-US" sz="1800" dirty="0" smtClean="0">
                          <a:solidFill>
                            <a:srgbClr val="FF0000"/>
                          </a:solidFill>
                          <a:effectLst/>
                          <a:latin typeface="Comic Sans MS" charset="0"/>
                          <a:ea typeface="Calibri" charset="0"/>
                          <a:cs typeface="Ayuthaya" charset="-34"/>
                        </a:rPr>
                        <a:t> </a:t>
                      </a:r>
                      <a:r>
                        <a:rPr lang="en-US" sz="1800" dirty="0" smtClean="0">
                          <a:effectLst/>
                          <a:latin typeface="Comic Sans MS" charset="0"/>
                          <a:ea typeface="Calibri" charset="0"/>
                          <a:cs typeface="Ayuthaya" charset="-34"/>
                        </a:rPr>
                        <a:t>Exercise </a:t>
                      </a:r>
                      <a:r>
                        <a:rPr lang="en-US" sz="1800" dirty="0">
                          <a:effectLst/>
                          <a:latin typeface="Comic Sans MS" charset="0"/>
                          <a:ea typeface="Calibri" charset="0"/>
                          <a:cs typeface="Ayuthaya" charset="-34"/>
                        </a:rPr>
                        <a:t>is not all about losing weight, it one of the most powerful ways to beat stress. While managing weight and heart health, getting plenty of exercise helps your body cope with the build up of everyday stress. During exercise, cortisol, a stress chemical is burnt off by the body. Moreover, the “feel good” chemicals produced in the body because of exercising elevate mood and make one feel happier. </a:t>
                      </a:r>
                      <a:endParaRPr lang="ru-RU" sz="1800" dirty="0">
                        <a:effectLst/>
                        <a:latin typeface="Calibri" charset="0"/>
                        <a:ea typeface="Calibri" charset="0"/>
                      </a:endParaRPr>
                    </a:p>
                  </a:txBody>
                  <a:tcPr marL="63755" marR="6375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1285555">
                <a:tc>
                  <a:txBody>
                    <a:bodyPr/>
                    <a:lstStyle/>
                    <a:p>
                      <a:pPr>
                        <a:spcBef>
                          <a:spcPts val="600"/>
                        </a:spcBef>
                        <a:spcAft>
                          <a:spcPts val="600"/>
                        </a:spcAft>
                      </a:pPr>
                      <a:r>
                        <a:rPr lang="en-US" sz="1800" b="1" dirty="0" smtClean="0">
                          <a:solidFill>
                            <a:srgbClr val="7030A0"/>
                          </a:solidFill>
                          <a:effectLst/>
                          <a:latin typeface="Comic Sans MS" charset="0"/>
                          <a:ea typeface="Calibri" charset="0"/>
                          <a:cs typeface="Ayuthaya" charset="-34"/>
                        </a:rPr>
                        <a:t>2)</a:t>
                      </a:r>
                      <a:r>
                        <a:rPr lang="en-US" sz="1800" dirty="0" smtClean="0">
                          <a:solidFill>
                            <a:srgbClr val="7030A0"/>
                          </a:solidFill>
                          <a:effectLst/>
                          <a:latin typeface="Comic Sans MS" charset="0"/>
                          <a:ea typeface="Calibri" charset="0"/>
                          <a:cs typeface="Ayuthaya" charset="-34"/>
                        </a:rPr>
                        <a:t> </a:t>
                      </a:r>
                      <a:r>
                        <a:rPr lang="en-US" sz="1800" dirty="0" smtClean="0">
                          <a:effectLst/>
                          <a:latin typeface="Comic Sans MS" charset="0"/>
                          <a:ea typeface="Calibri" charset="0"/>
                          <a:cs typeface="Ayuthaya" charset="-34"/>
                        </a:rPr>
                        <a:t>Low </a:t>
                      </a:r>
                      <a:r>
                        <a:rPr lang="en-US" sz="1800" dirty="0">
                          <a:effectLst/>
                          <a:latin typeface="Comic Sans MS" charset="0"/>
                          <a:ea typeface="Calibri" charset="0"/>
                          <a:cs typeface="Ayuthaya" charset="-34"/>
                        </a:rPr>
                        <a:t>carb diets help in weight loss because such diets make for lower calorie intake. Additionally, the glycols burnt by the body release water, and it is this loss of water that makes for the drop in weight rather than fat loss. Eating low fat and low calorie diets is also recommended. </a:t>
                      </a:r>
                      <a:endParaRPr lang="ru-RU" sz="1800" dirty="0">
                        <a:effectLst/>
                        <a:latin typeface="Calibri" charset="0"/>
                        <a:ea typeface="Calibri" charset="0"/>
                      </a:endParaRPr>
                    </a:p>
                  </a:txBody>
                  <a:tcPr marL="63755" marR="6375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1500570">
                <a:tc>
                  <a:txBody>
                    <a:bodyPr/>
                    <a:lstStyle/>
                    <a:p>
                      <a:pPr>
                        <a:spcBef>
                          <a:spcPts val="600"/>
                        </a:spcBef>
                        <a:spcAft>
                          <a:spcPts val="600"/>
                        </a:spcAft>
                      </a:pPr>
                      <a:r>
                        <a:rPr lang="en-US" sz="1800" b="1" dirty="0" smtClean="0">
                          <a:solidFill>
                            <a:srgbClr val="00B050"/>
                          </a:solidFill>
                          <a:effectLst/>
                          <a:latin typeface="Comic Sans MS" charset="0"/>
                          <a:ea typeface="Calibri" charset="0"/>
                          <a:cs typeface="Ayuthaya" charset="-34"/>
                        </a:rPr>
                        <a:t>3)</a:t>
                      </a:r>
                      <a:r>
                        <a:rPr lang="en-US" sz="1800" dirty="0" smtClean="0">
                          <a:solidFill>
                            <a:srgbClr val="00B050"/>
                          </a:solidFill>
                          <a:effectLst/>
                          <a:latin typeface="Comic Sans MS" charset="0"/>
                          <a:ea typeface="Calibri" charset="0"/>
                          <a:cs typeface="Ayuthaya" charset="-34"/>
                        </a:rPr>
                        <a:t> </a:t>
                      </a:r>
                      <a:r>
                        <a:rPr lang="en-US" sz="1800" dirty="0" smtClean="0">
                          <a:effectLst/>
                          <a:latin typeface="Comic Sans MS" charset="0"/>
                          <a:ea typeface="Calibri" charset="0"/>
                          <a:cs typeface="Ayuthaya" charset="-34"/>
                        </a:rPr>
                        <a:t>Junk </a:t>
                      </a:r>
                      <a:r>
                        <a:rPr lang="en-US" sz="1800" dirty="0">
                          <a:effectLst/>
                          <a:latin typeface="Comic Sans MS" charset="0"/>
                          <a:ea typeface="Calibri" charset="0"/>
                          <a:cs typeface="Ayuthaya" charset="-34"/>
                        </a:rPr>
                        <a:t>food lacks nutrients and contains substances that are unnatural to the human body, such as chemicals, pesticides and fractured foods. Also, food that is cooked or heated often does not retain any nutrients. Eat raw salad and fresh fruit daily to make for a balance of essential vitamins and minerals and fiber to keep your digestive system healthy. </a:t>
                      </a:r>
                      <a:endParaRPr lang="ru-RU" sz="1800" dirty="0">
                        <a:effectLst/>
                        <a:latin typeface="Calibri" charset="0"/>
                        <a:ea typeface="Calibri" charset="0"/>
                      </a:endParaRPr>
                    </a:p>
                  </a:txBody>
                  <a:tcPr marL="63755" marR="6375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1500570">
                <a:tc>
                  <a:txBody>
                    <a:bodyPr/>
                    <a:lstStyle/>
                    <a:p>
                      <a:pPr>
                        <a:spcBef>
                          <a:spcPts val="600"/>
                        </a:spcBef>
                        <a:spcAft>
                          <a:spcPts val="600"/>
                        </a:spcAft>
                      </a:pPr>
                      <a:r>
                        <a:rPr lang="en-US" sz="1800" b="1" dirty="0" smtClean="0">
                          <a:solidFill>
                            <a:srgbClr val="0070C0"/>
                          </a:solidFill>
                          <a:effectLst/>
                          <a:latin typeface="Comic Sans MS" charset="0"/>
                          <a:ea typeface="Calibri" charset="0"/>
                          <a:cs typeface="Ayuthaya" charset="-34"/>
                        </a:rPr>
                        <a:t>4) </a:t>
                      </a:r>
                      <a:r>
                        <a:rPr lang="en-US" sz="1800" dirty="0" smtClean="0">
                          <a:effectLst/>
                          <a:latin typeface="Comic Sans MS" charset="0"/>
                          <a:ea typeface="Calibri" charset="0"/>
                          <a:cs typeface="Ayuthaya" charset="-34"/>
                        </a:rPr>
                        <a:t>There </a:t>
                      </a:r>
                      <a:r>
                        <a:rPr lang="en-US" sz="1800" dirty="0">
                          <a:effectLst/>
                          <a:latin typeface="Comic Sans MS" charset="0"/>
                          <a:ea typeface="Calibri" charset="0"/>
                          <a:cs typeface="Ayuthaya" charset="-34"/>
                        </a:rPr>
                        <a:t>is wisdom in your mothers constant nagging about chewing your food, because that is where the digestive process begins. Chewing softens food for easier swallowing and also sends out signals to the stomach to release gastric juices. Saliva that mixes with food while chewing contains an enzyme that breaks down starches. Chew your food properly for good digestion. </a:t>
                      </a:r>
                      <a:endParaRPr lang="ru-RU" sz="1800" dirty="0">
                        <a:effectLst/>
                        <a:latin typeface="Calibri" charset="0"/>
                        <a:ea typeface="Calibri" charset="0"/>
                      </a:endParaRPr>
                    </a:p>
                  </a:txBody>
                  <a:tcPr marL="63755" marR="6375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FFFA9"/>
                    </a:solidFill>
                  </a:tcPr>
                </a:tc>
              </a:tr>
            </a:tbl>
          </a:graphicData>
        </a:graphic>
      </p:graphicFrame>
    </p:spTree>
    <p:extLst>
      <p:ext uri="{BB962C8B-B14F-4D97-AF65-F5344CB8AC3E}">
        <p14:creationId xmlns:p14="http://schemas.microsoft.com/office/powerpoint/2010/main" val="1610073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Объект 3"/>
          <p:cNvGraphicFramePr>
            <a:graphicFrameLocks noGrp="1"/>
          </p:cNvGraphicFramePr>
          <p:nvPr>
            <p:ph idx="1"/>
            <p:extLst>
              <p:ext uri="{D42A27DB-BD31-4B8C-83A1-F6EECF244321}">
                <p14:modId xmlns:p14="http://schemas.microsoft.com/office/powerpoint/2010/main" val="1653895175"/>
              </p:ext>
            </p:extLst>
          </p:nvPr>
        </p:nvGraphicFramePr>
        <p:xfrm>
          <a:off x="677863" y="609600"/>
          <a:ext cx="8596312" cy="5556738"/>
        </p:xfrm>
        <a:graphic>
          <a:graphicData uri="http://schemas.openxmlformats.org/drawingml/2006/table">
            <a:tbl>
              <a:tblPr/>
              <a:tblGrid>
                <a:gridCol w="8596312"/>
              </a:tblGrid>
              <a:tr h="1807186">
                <a:tc>
                  <a:txBody>
                    <a:bodyPr/>
                    <a:lstStyle/>
                    <a:p>
                      <a:pPr>
                        <a:spcBef>
                          <a:spcPts val="600"/>
                        </a:spcBef>
                        <a:spcAft>
                          <a:spcPts val="600"/>
                        </a:spcAft>
                      </a:pPr>
                      <a:r>
                        <a:rPr lang="en-US" sz="1800" b="1" dirty="0" smtClean="0">
                          <a:solidFill>
                            <a:schemeClr val="accent2"/>
                          </a:solidFill>
                          <a:effectLst/>
                          <a:latin typeface="Comic Sans MS" charset="0"/>
                          <a:ea typeface="Calibri" charset="0"/>
                          <a:cs typeface="Ayuthaya" charset="-34"/>
                        </a:rPr>
                        <a:t>5)</a:t>
                      </a:r>
                      <a:r>
                        <a:rPr lang="en-US" sz="1800" dirty="0" smtClean="0">
                          <a:solidFill>
                            <a:schemeClr val="accent2"/>
                          </a:solidFill>
                          <a:effectLst/>
                          <a:latin typeface="Comic Sans MS" charset="0"/>
                          <a:ea typeface="Calibri" charset="0"/>
                          <a:cs typeface="Ayuthaya" charset="-34"/>
                        </a:rPr>
                        <a:t> </a:t>
                      </a:r>
                      <a:r>
                        <a:rPr lang="en-US" sz="1800" dirty="0" smtClean="0">
                          <a:effectLst/>
                          <a:latin typeface="Comic Sans MS" charset="0"/>
                          <a:ea typeface="Calibri" charset="0"/>
                          <a:cs typeface="Ayuthaya" charset="-34"/>
                        </a:rPr>
                        <a:t>Firstly</a:t>
                      </a:r>
                      <a:r>
                        <a:rPr lang="en-US" sz="1800" dirty="0">
                          <a:effectLst/>
                          <a:latin typeface="Comic Sans MS" charset="0"/>
                          <a:ea typeface="Calibri" charset="0"/>
                          <a:cs typeface="Ayuthaya" charset="-34"/>
                        </a:rPr>
                        <a:t>, before you take anything, get a proper diagnosis done from a psychiatrist. A health care professional may prescribe Selective Serotonin Reuptake Inhibitors (SSRIs) that are very effective antidepressants. Antianxiety drugs and beta blockers may be prescribed for anxiety. However, do not rely on medicines alone, but combine them with psychotherapy and other alternative treatments. </a:t>
                      </a:r>
                      <a:endParaRPr lang="ru-RU" sz="1800" dirty="0">
                        <a:effectLst/>
                        <a:latin typeface="Calibri" charset="0"/>
                        <a:ea typeface="Calibri" charset="0"/>
                      </a:endParaRPr>
                    </a:p>
                  </a:txBody>
                  <a:tcPr marL="63755" marR="6375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FFFA9"/>
                    </a:solidFill>
                  </a:tcPr>
                </a:tc>
              </a:tr>
              <a:tr h="1475990">
                <a:tc>
                  <a:txBody>
                    <a:bodyPr/>
                    <a:lstStyle/>
                    <a:p>
                      <a:pPr>
                        <a:spcBef>
                          <a:spcPts val="600"/>
                        </a:spcBef>
                        <a:spcAft>
                          <a:spcPts val="600"/>
                        </a:spcAft>
                      </a:pPr>
                      <a:r>
                        <a:rPr lang="en-US" sz="1800" b="1" dirty="0" smtClean="0">
                          <a:solidFill>
                            <a:srgbClr val="FF0000"/>
                          </a:solidFill>
                          <a:effectLst/>
                          <a:latin typeface="Comic Sans MS" charset="0"/>
                          <a:ea typeface="Calibri" charset="0"/>
                          <a:cs typeface="Ayuthaya" charset="-34"/>
                        </a:rPr>
                        <a:t>6)</a:t>
                      </a:r>
                      <a:r>
                        <a:rPr lang="en-US" sz="1800" dirty="0" smtClean="0">
                          <a:effectLst/>
                          <a:latin typeface="Comic Sans MS" charset="0"/>
                          <a:ea typeface="Calibri" charset="0"/>
                          <a:cs typeface="Ayuthaya" charset="-34"/>
                        </a:rPr>
                        <a:t> Sunlight </a:t>
                      </a:r>
                      <a:r>
                        <a:rPr lang="en-US" sz="1800" dirty="0">
                          <a:effectLst/>
                          <a:latin typeface="Comic Sans MS" charset="0"/>
                          <a:ea typeface="Calibri" charset="0"/>
                          <a:cs typeface="Ayuthaya" charset="-34"/>
                        </a:rPr>
                        <a:t>is so central to life that we don’t give it a second thought! Sunshine not only prevents Seasonal Affective Disorder (SAD), which is a form of depression in winters due to lack of sunshine, but is a source of Vitamin D for the body. This Vitamin D helps regulate blood pressure and helps control stress. </a:t>
                      </a:r>
                      <a:endParaRPr lang="ru-RU" sz="1800" dirty="0">
                        <a:effectLst/>
                        <a:latin typeface="Calibri" charset="0"/>
                        <a:ea typeface="Calibri" charset="0"/>
                      </a:endParaRPr>
                    </a:p>
                  </a:txBody>
                  <a:tcPr marL="63755" marR="6375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r>
              <a:tr h="1106992">
                <a:tc>
                  <a:txBody>
                    <a:bodyPr/>
                    <a:lstStyle/>
                    <a:p>
                      <a:pPr>
                        <a:spcBef>
                          <a:spcPts val="600"/>
                        </a:spcBef>
                        <a:spcAft>
                          <a:spcPts val="600"/>
                        </a:spcAft>
                      </a:pPr>
                      <a:r>
                        <a:rPr lang="en-US" sz="1800" b="1" dirty="0" smtClean="0">
                          <a:solidFill>
                            <a:srgbClr val="0070C0"/>
                          </a:solidFill>
                          <a:effectLst/>
                          <a:latin typeface="Comic Sans MS" charset="0"/>
                          <a:ea typeface="Calibri" charset="0"/>
                          <a:cs typeface="Ayuthaya" charset="-34"/>
                        </a:rPr>
                        <a:t>7)</a:t>
                      </a:r>
                      <a:r>
                        <a:rPr lang="en-US" sz="1800" dirty="0" smtClean="0">
                          <a:effectLst/>
                          <a:latin typeface="Comic Sans MS" charset="0"/>
                          <a:ea typeface="Calibri" charset="0"/>
                          <a:cs typeface="Ayuthaya" charset="-34"/>
                        </a:rPr>
                        <a:t> Prepare </a:t>
                      </a:r>
                      <a:r>
                        <a:rPr lang="en-US" sz="1800" dirty="0">
                          <a:effectLst/>
                          <a:latin typeface="Comic Sans MS" charset="0"/>
                          <a:ea typeface="Calibri" charset="0"/>
                          <a:cs typeface="Ayuthaya" charset="-34"/>
                        </a:rPr>
                        <a:t>for a restful night by relaxing before it’s time to sleep to help your body slow down. Take a bath, read a book, or listen to music while you unwind, and lowering the lights will further adjust your body to bedtime. </a:t>
                      </a:r>
                      <a:endParaRPr lang="ru-RU" sz="1800" dirty="0">
                        <a:effectLst/>
                        <a:latin typeface="Calibri" charset="0"/>
                        <a:ea typeface="Calibri" charset="0"/>
                      </a:endParaRPr>
                    </a:p>
                  </a:txBody>
                  <a:tcPr marL="63755" marR="6375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1166570">
                <a:tc>
                  <a:txBody>
                    <a:bodyPr/>
                    <a:lstStyle/>
                    <a:p>
                      <a:pPr>
                        <a:spcBef>
                          <a:spcPts val="600"/>
                        </a:spcBef>
                        <a:spcAft>
                          <a:spcPts val="600"/>
                        </a:spcAft>
                      </a:pPr>
                      <a:r>
                        <a:rPr lang="en-US" sz="1800" b="1" dirty="0" smtClean="0">
                          <a:solidFill>
                            <a:srgbClr val="7030A0"/>
                          </a:solidFill>
                          <a:effectLst/>
                          <a:latin typeface="Comic Sans MS" charset="0"/>
                          <a:ea typeface="Calibri" charset="0"/>
                          <a:cs typeface="Ayuthaya" charset="-34"/>
                        </a:rPr>
                        <a:t>8)</a:t>
                      </a:r>
                      <a:r>
                        <a:rPr lang="en-US" sz="1800" dirty="0" smtClean="0">
                          <a:effectLst/>
                          <a:latin typeface="Comic Sans MS" charset="0"/>
                          <a:ea typeface="Calibri" charset="0"/>
                          <a:cs typeface="Ayuthaya" charset="-34"/>
                        </a:rPr>
                        <a:t> Lose </a:t>
                      </a:r>
                      <a:r>
                        <a:rPr lang="en-US" sz="1800" dirty="0">
                          <a:effectLst/>
                          <a:latin typeface="Comic Sans MS" charset="0"/>
                          <a:ea typeface="Calibri" charset="0"/>
                          <a:cs typeface="Ayuthaya" charset="-34"/>
                        </a:rPr>
                        <a:t>fat and not muscle, because it is the muscle that makes you stronger to perform exercises and lose calories. With increase in muscle and decrease in fat, you appear and feel skinnier. Regular exercise keeps you fit; helps and stay healthy. </a:t>
                      </a:r>
                      <a:endParaRPr lang="ru-RU" sz="1800" dirty="0">
                        <a:effectLst/>
                        <a:latin typeface="Calibri" charset="0"/>
                        <a:ea typeface="Calibri" charset="0"/>
                      </a:endParaRPr>
                    </a:p>
                  </a:txBody>
                  <a:tcPr marL="63755" marR="6375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bl>
          </a:graphicData>
        </a:graphic>
      </p:graphicFrame>
    </p:spTree>
    <p:extLst>
      <p:ext uri="{BB962C8B-B14F-4D97-AF65-F5344CB8AC3E}">
        <p14:creationId xmlns:p14="http://schemas.microsoft.com/office/powerpoint/2010/main" val="322703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a:t>First </a:t>
            </a:r>
            <a:r>
              <a:rPr lang="en-US" b="1" dirty="0" smtClean="0"/>
              <a:t>Conditional </a:t>
            </a:r>
            <a:endParaRPr lang="ru-RU" b="1" dirty="0"/>
          </a:p>
        </p:txBody>
      </p:sp>
      <p:sp>
        <p:nvSpPr>
          <p:cNvPr id="3" name="Объект 2"/>
          <p:cNvSpPr>
            <a:spLocks noGrp="1"/>
          </p:cNvSpPr>
          <p:nvPr>
            <p:ph idx="1"/>
          </p:nvPr>
        </p:nvSpPr>
        <p:spPr>
          <a:xfrm>
            <a:off x="677334" y="1348155"/>
            <a:ext cx="8596668" cy="4693208"/>
          </a:xfrm>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a:t> </a:t>
            </a:r>
            <a:r>
              <a:rPr lang="en-US" dirty="0" smtClean="0"/>
              <a:t>      </a:t>
            </a:r>
            <a:endParaRPr lang="en-US" dirty="0"/>
          </a:p>
          <a:p>
            <a:pPr marL="0" indent="0">
              <a:buNone/>
            </a:pPr>
            <a:r>
              <a:rPr lang="en-US" dirty="0" smtClean="0">
                <a:solidFill>
                  <a:srgbClr val="00B0F0"/>
                </a:solidFill>
              </a:rPr>
              <a:t>  </a:t>
            </a:r>
          </a:p>
          <a:p>
            <a:pPr marL="0" indent="0">
              <a:buNone/>
            </a:pPr>
            <a:r>
              <a:rPr lang="en-US" dirty="0">
                <a:solidFill>
                  <a:srgbClr val="00B0F0"/>
                </a:solidFill>
              </a:rPr>
              <a:t> </a:t>
            </a:r>
            <a:r>
              <a:rPr lang="en-US" dirty="0" smtClean="0">
                <a:solidFill>
                  <a:srgbClr val="00B0F0"/>
                </a:solidFill>
              </a:rPr>
              <a:t>    </a:t>
            </a:r>
            <a:r>
              <a:rPr lang="en-US" sz="2000" dirty="0" smtClean="0">
                <a:solidFill>
                  <a:srgbClr val="00B0F0"/>
                </a:solidFill>
                <a:latin typeface="Chalkboard SE" charset="0"/>
                <a:ea typeface="Chalkboard SE" charset="0"/>
                <a:cs typeface="Chalkboard SE" charset="0"/>
              </a:rPr>
              <a:t>IF </a:t>
            </a:r>
            <a:r>
              <a:rPr lang="en-US" sz="2000" dirty="0" smtClean="0">
                <a:latin typeface="Chalkboard SE" charset="0"/>
                <a:ea typeface="Chalkboard SE" charset="0"/>
                <a:cs typeface="Chalkboard SE" charset="0"/>
              </a:rPr>
              <a:t>you </a:t>
            </a:r>
            <a:r>
              <a:rPr lang="en-US" sz="2000" dirty="0" smtClean="0">
                <a:solidFill>
                  <a:srgbClr val="FF0000"/>
                </a:solidFill>
                <a:latin typeface="Chalkboard SE" charset="0"/>
                <a:ea typeface="Chalkboard SE" charset="0"/>
                <a:cs typeface="Chalkboard SE" charset="0"/>
              </a:rPr>
              <a:t>TAKE</a:t>
            </a:r>
            <a:r>
              <a:rPr lang="en-US" sz="2000" dirty="0" smtClean="0">
                <a:latin typeface="Chalkboard SE" charset="0"/>
                <a:ea typeface="Chalkboard SE" charset="0"/>
                <a:cs typeface="Chalkboard SE" charset="0"/>
              </a:rPr>
              <a:t> the drops  you </a:t>
            </a:r>
            <a:r>
              <a:rPr lang="en-US" sz="2000" dirty="0" smtClean="0">
                <a:solidFill>
                  <a:srgbClr val="FF0000"/>
                </a:solidFill>
                <a:latin typeface="Chalkboard SE" charset="0"/>
                <a:ea typeface="Chalkboard SE" charset="0"/>
                <a:cs typeface="Chalkboard SE" charset="0"/>
              </a:rPr>
              <a:t>WILL FEEL </a:t>
            </a:r>
            <a:r>
              <a:rPr lang="en-US" sz="2000" dirty="0" smtClean="0">
                <a:latin typeface="Chalkboard SE" charset="0"/>
                <a:ea typeface="Chalkboard SE" charset="0"/>
                <a:cs typeface="Chalkboard SE" charset="0"/>
              </a:rPr>
              <a:t>much better even tomorrow.</a:t>
            </a:r>
          </a:p>
          <a:p>
            <a:endParaRPr lang="ru-RU" dirty="0"/>
          </a:p>
        </p:txBody>
      </p:sp>
      <p:pic>
        <p:nvPicPr>
          <p:cNvPr id="4" name="Изображение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565" y="1407781"/>
            <a:ext cx="8936223" cy="3210714"/>
          </a:xfrm>
          <a:prstGeom prst="rect">
            <a:avLst/>
          </a:prstGeom>
        </p:spPr>
      </p:pic>
    </p:spTree>
    <p:extLst>
      <p:ext uri="{BB962C8B-B14F-4D97-AF65-F5344CB8AC3E}">
        <p14:creationId xmlns:p14="http://schemas.microsoft.com/office/powerpoint/2010/main" val="597672498"/>
      </p:ext>
    </p:extLst>
  </p:cSld>
  <p:clrMapOvr>
    <a:masterClrMapping/>
  </p:clrMapOvr>
  <p:timing>
    <p:tnLst>
      <p:par>
        <p:cTn id="1" dur="indefinite" restart="never" nodeType="tmRoot"/>
      </p:par>
    </p:tnLst>
  </p:timing>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
  <TotalTime>233</TotalTime>
  <Words>847</Words>
  <Application>Microsoft Macintosh PowerPoint</Application>
  <PresentationFormat>Широкоэкранный</PresentationFormat>
  <Paragraphs>86</Paragraphs>
  <Slides>13</Slides>
  <Notes>0</Notes>
  <HiddenSlides>0</HiddenSlides>
  <MMClips>1</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13</vt:i4>
      </vt:variant>
    </vt:vector>
  </HeadingPairs>
  <TitlesOfParts>
    <vt:vector size="21" baseType="lpstr">
      <vt:lpstr>Ayuthaya</vt:lpstr>
      <vt:lpstr>Calibri</vt:lpstr>
      <vt:lpstr>Chalkboard SE</vt:lpstr>
      <vt:lpstr>Comic Sans MS</vt:lpstr>
      <vt:lpstr>Trebuchet MS</vt:lpstr>
      <vt:lpstr>Wingdings 3</vt:lpstr>
      <vt:lpstr>Arial</vt:lpstr>
      <vt:lpstr>Аспект</vt:lpstr>
      <vt:lpstr>Презентация PowerPoint</vt:lpstr>
      <vt:lpstr>                                                                                        FIT AS A FIDDLE                                                                                                ATTITUDE TOWARDS LIFE                                                                                                        TAKE TO DRINKING                                                                                 ANXIETY                                             CRASH DIET                                                                EASY OF DIGESTION    HIGH FIBRE FOOD     LOW CARB DIET                              SEASONAL AFFECTIVE DISORDER (SAD)                                                                                                               СOMPLICATION         BEAT STRESS                                 RAW FOOD             KEEP OFF FOR GOOD   </vt:lpstr>
      <vt:lpstr>Презентация PowerPoint</vt:lpstr>
      <vt:lpstr>Презентация PowerPoint</vt:lpstr>
      <vt:lpstr>HEALTH CODE</vt:lpstr>
      <vt:lpstr>Презентация PowerPoint</vt:lpstr>
      <vt:lpstr>Презентация PowerPoint</vt:lpstr>
      <vt:lpstr>Презентация PowerPoint</vt:lpstr>
      <vt:lpstr>First Conditional </vt:lpstr>
      <vt:lpstr>Task: Complete the IF sentences</vt:lpstr>
      <vt:lpstr>Task: Find the appropriate equivalent to the Russian proverb</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Microsoft Office</dc:creator>
  <cp:lastModifiedBy>пользователь Microsoft Office</cp:lastModifiedBy>
  <cp:revision>19</cp:revision>
  <dcterms:created xsi:type="dcterms:W3CDTF">2017-11-05T17:59:59Z</dcterms:created>
  <dcterms:modified xsi:type="dcterms:W3CDTF">2018-06-13T04:47:56Z</dcterms:modified>
</cp:coreProperties>
</file>