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2" r:id="rId1"/>
  </p:sldMasterIdLst>
  <p:sldIdLst>
    <p:sldId id="269" r:id="rId2"/>
    <p:sldId id="297" r:id="rId3"/>
    <p:sldId id="325" r:id="rId4"/>
    <p:sldId id="298" r:id="rId5"/>
    <p:sldId id="299" r:id="rId6"/>
    <p:sldId id="271" r:id="rId7"/>
    <p:sldId id="326" r:id="rId8"/>
    <p:sldId id="284" r:id="rId9"/>
    <p:sldId id="304" r:id="rId10"/>
    <p:sldId id="276" r:id="rId11"/>
    <p:sldId id="273" r:id="rId12"/>
    <p:sldId id="303" r:id="rId13"/>
    <p:sldId id="302" r:id="rId14"/>
    <p:sldId id="277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294" r:id="rId26"/>
  </p:sldIdLst>
  <p:sldSz cx="12192000" cy="6858000"/>
  <p:notesSz cx="6858000" cy="9144000"/>
  <p:embeddedFontLs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Constantia" pitchFamily="18" charset="0"/>
      <p:regular r:id="rId31"/>
      <p:bold r:id="rId32"/>
      <p:italic r:id="rId33"/>
      <p:boldItalic r:id="rId34"/>
    </p:embeddedFont>
    <p:embeddedFont>
      <p:font typeface="Lucida Sans Unicode" pitchFamily="34" charset="0"/>
      <p:regular r:id="rId35"/>
    </p:embeddedFont>
    <p:embeddedFont>
      <p:font typeface="Wingdings 2" pitchFamily="18" charset="2"/>
      <p:regular r:id="rId36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E0000"/>
    <a:srgbClr val="E4931C"/>
    <a:srgbClr val="006600"/>
    <a:srgbClr val="AC2041"/>
    <a:srgbClr val="456A1C"/>
    <a:srgbClr val="008080"/>
    <a:srgbClr val="27704F"/>
    <a:srgbClr val="5F9127"/>
    <a:srgbClr val="DEA900"/>
    <a:srgbClr val="6CA62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60" y="-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699804"/>
            <a:ext cx="110744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609600" y="1433732"/>
            <a:ext cx="110744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951501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278099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6053797" y="3526302"/>
            <a:ext cx="6096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05200"/>
            <a:ext cx="105664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4958864"/>
            <a:ext cx="105664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14400" y="4916993"/>
            <a:ext cx="105664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609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6197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609600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6199717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6197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50593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339840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609600" y="457200"/>
            <a:ext cx="83312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42400" y="1600200"/>
            <a:ext cx="2645664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9042400" y="457200"/>
            <a:ext cx="26416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9200" y="457200"/>
            <a:ext cx="2743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09600" y="457200"/>
            <a:ext cx="80264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9200" y="1600200"/>
            <a:ext cx="27432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609600" y="1447800"/>
            <a:ext cx="109728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7721600" y="6203667"/>
            <a:ext cx="34544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12.10.2025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844800" y="6203667"/>
            <a:ext cx="47752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214100" y="6181531"/>
            <a:ext cx="8128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0" r:id="rId12"/>
    <p:sldLayoutId id="2147483661" r:id="rId13"/>
  </p:sldLayoutIdLst>
  <p:transition spd="med">
    <p:strips dir="ld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67408" y="764704"/>
            <a:ext cx="108732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высказывание </a:t>
            </a:r>
          </a:p>
          <a:p>
            <a:pPr algn="ctr">
              <a:spcAft>
                <a:spcPts val="0"/>
              </a:spcAft>
            </a:pP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Крылова: </a:t>
            </a:r>
            <a:endParaRPr lang="ru-RU" sz="4800" dirty="0" smtClean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48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«Люблю, где случай есть, пороки пощипать»</a:t>
            </a:r>
            <a:endParaRPr lang="ru-RU" sz="60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9318124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83432" y="620688"/>
            <a:ext cx="106571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басню до слов </a:t>
            </a:r>
          </a:p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 начал так …» и ответьте на вопросы:</a:t>
            </a:r>
            <a:endParaRPr lang="ru-RU" sz="4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>
              <a:spcAft>
                <a:spcPts val="0"/>
              </a:spcAft>
              <a:buFont typeface="+mj-lt"/>
              <a:buAutoNum type="arabicPeriod"/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Какова причина шума, переполоха на псарне</a:t>
            </a: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</a:p>
          <a:p>
            <a:pPr marL="342900" lvl="0">
              <a:spcAft>
                <a:spcPts val="0"/>
              </a:spcAft>
              <a:buFont typeface="+mj-lt"/>
              <a:buAutoNum type="arabicPeriod"/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помощью каких слов и выражений рисует Крылов волнение? </a:t>
            </a:r>
          </a:p>
          <a:p>
            <a:pPr marL="342900" lvl="0">
              <a:spcAft>
                <a:spcPts val="0"/>
              </a:spcAft>
              <a:buFont typeface="+mj-lt"/>
              <a:buAutoNum type="arabicPeriod"/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Каково положение волка в этот </a:t>
            </a:r>
          </a:p>
          <a:p>
            <a:pPr marL="342900" lvl="0">
              <a:spcAft>
                <a:spcPts val="0"/>
              </a:spcAft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момент? </a:t>
            </a:r>
          </a:p>
          <a:p>
            <a:pPr marL="342900" lvl="0">
              <a:spcAft>
                <a:spcPts val="0"/>
              </a:spcAft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4.Каким изобразил волка Крылов?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97491" y="4293096"/>
            <a:ext cx="2287141" cy="22871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651340210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99456" y="836712"/>
            <a:ext cx="1065718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басню со слов «И начал так …» и ответьте на вопросы: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1.Как волк смог объяснить своё появление? 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2.Почему Ловчий не выслушал волка до конца? </a:t>
            </a:r>
          </a:p>
          <a:p>
            <a:pPr>
              <a:spcAft>
                <a:spcPts val="0"/>
              </a:spcAft>
            </a:pP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3.Что можно сказать о Ловчем? </a:t>
            </a:r>
          </a:p>
          <a:p>
            <a:pPr>
              <a:spcAft>
                <a:spcPts val="0"/>
              </a:spcAft>
            </a:pP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Какими качествами он обладает? 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4.Найдите и прочитайте мораль этой басни. </a:t>
            </a:r>
            <a:endParaRPr lang="ru-RU" sz="4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9480376" y="3717032"/>
            <a:ext cx="2208837" cy="17898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28043813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1424" y="260648"/>
            <a:ext cx="10945216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басню со слов </a:t>
            </a:r>
          </a:p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«И начал так …» и ответьте на вопросы:</a:t>
            </a:r>
            <a:endParaRPr lang="ru-RU" sz="4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5.Как вы понимаете мораль этой басни? </a:t>
            </a:r>
          </a:p>
          <a:p>
            <a:pPr>
              <a:spcAft>
                <a:spcPts val="0"/>
              </a:spcAft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чём говорит Ловчий?</a:t>
            </a:r>
          </a:p>
          <a:p>
            <a:pPr>
              <a:spcAft>
                <a:spcPts val="0"/>
              </a:spcAft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6.Можно ли мораль этой басни применить только для этого конкретного случая войны 1812 г.? </a:t>
            </a:r>
            <a:endParaRPr lang="ru-RU" sz="4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</a:t>
            </a:r>
            <a:r>
              <a:rPr lang="ru-RU" sz="4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в басне противопоставлен Волку-Наполеону? </a:t>
            </a:r>
            <a:endParaRPr lang="ru-RU" sz="4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8.</a:t>
            </a:r>
            <a:r>
              <a:rPr lang="ru-RU" sz="4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Какие черты в поведении Ловчего </a:t>
            </a:r>
          </a:p>
          <a:p>
            <a:pPr>
              <a:spcAft>
                <a:spcPts val="0"/>
              </a:spcAft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Волка подчеркнул Крылов? 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0042524" y="4221088"/>
            <a:ext cx="1705816" cy="243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2344994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3264" y="1600344"/>
            <a:ext cx="526548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200" b="1" dirty="0">
                <a:solidFill>
                  <a:srgbClr val="8E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Волк (Наполеон)</a:t>
            </a:r>
            <a:endParaRPr lang="ru-RU" sz="5200" b="1" dirty="0">
              <a:solidFill>
                <a:srgbClr val="8E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31665" y="1606619"/>
            <a:ext cx="5469446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Ловчий (Кутузов)</a:t>
            </a:r>
            <a:endParaRPr lang="ru-RU" sz="5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4944515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3264" y="1600344"/>
            <a:ext cx="5265480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200" b="1" dirty="0">
                <a:solidFill>
                  <a:srgbClr val="8E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Волк (Наполеон)</a:t>
            </a:r>
            <a:endParaRPr lang="ru-RU" sz="5200" b="1" dirty="0">
              <a:solidFill>
                <a:srgbClr val="8E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31665" y="1606619"/>
            <a:ext cx="5469446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Ловчий (Кутузов)</a:t>
            </a:r>
            <a:endParaRPr lang="ru-RU" sz="52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3264" y="2444675"/>
            <a:ext cx="46085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spcAft>
                <a:spcPts val="0"/>
              </a:spcAft>
            </a:pP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коварство</a:t>
            </a:r>
            <a:endParaRPr lang="ru-RU" sz="4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вероломство</a:t>
            </a:r>
            <a:endParaRPr lang="ru-RU" sz="4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хитрость</a:t>
            </a:r>
            <a:endParaRPr lang="ru-RU" sz="4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трусость </a:t>
            </a:r>
            <a:endParaRPr lang="ru-RU" sz="4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35771" y="2492896"/>
            <a:ext cx="74483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spcAft>
                <a:spcPts val="0"/>
              </a:spcAft>
            </a:pP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опыт</a:t>
            </a:r>
            <a:endParaRPr lang="ru-RU" sz="4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мудрость</a:t>
            </a:r>
            <a:endParaRPr lang="ru-RU" sz="4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предусмотрительность</a:t>
            </a:r>
            <a:endParaRPr lang="ru-RU" sz="48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уверенность </a:t>
            </a:r>
            <a:endParaRPr lang="ru-RU" sz="4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9436919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59496" y="836712"/>
            <a:ext cx="1044116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Крылов в своих баснях высмеивал </a:t>
            </a:r>
          </a:p>
          <a:p>
            <a:pPr>
              <a:spcAft>
                <a:spcPts val="0"/>
              </a:spcAft>
            </a:pPr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пороки людей. Самих людей представлял в образах птиц, зверей, растений. Обобщения в баснях глубоки, мы учимся понимать истинные нравственные ценности, пользоваться народной мудростью, тем самым накапливая жизненный опыт.</a:t>
            </a:r>
            <a:endParaRPr lang="ru-RU" sz="44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9050388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75520" y="2276872"/>
            <a:ext cx="30963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«Листы и корни»</a:t>
            </a:r>
            <a:endParaRPr lang="ru-RU" sz="6000" b="1" dirty="0">
              <a:solidFill>
                <a:schemeClr val="bg1"/>
              </a:solidFill>
            </a:endParaRPr>
          </a:p>
        </p:txBody>
      </p:sp>
      <p:pic>
        <p:nvPicPr>
          <p:cNvPr id="4098" name="Picture 2" descr="Иван Андреевич Крылов — ПроДетЛи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0016" y="836712"/>
            <a:ext cx="3876051" cy="52548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0" name="Picture 4" descr="Картинки листики без фона (60 фото)"/>
          <p:cNvPicPr>
            <a:picLocks noChangeAspect="1" noChangeArrowheads="1"/>
          </p:cNvPicPr>
          <p:nvPr/>
        </p:nvPicPr>
        <p:blipFill>
          <a:blip r:embed="rId3" cstate="print"/>
          <a:srcRect t="21056"/>
          <a:stretch>
            <a:fillRect/>
          </a:stretch>
        </p:blipFill>
        <p:spPr bwMode="auto">
          <a:xfrm rot="16200000">
            <a:off x="-396120" y="659474"/>
            <a:ext cx="3754944" cy="2435999"/>
          </a:xfrm>
          <a:prstGeom prst="rect">
            <a:avLst/>
          </a:prstGeom>
          <a:noFill/>
        </p:spPr>
      </p:pic>
      <p:pic>
        <p:nvPicPr>
          <p:cNvPr id="6" name="Picture 4" descr="Картинки листики без фона (60 фото)"/>
          <p:cNvPicPr>
            <a:picLocks noChangeAspect="1" noChangeArrowheads="1"/>
          </p:cNvPicPr>
          <p:nvPr/>
        </p:nvPicPr>
        <p:blipFill>
          <a:blip r:embed="rId3" cstate="print"/>
          <a:srcRect t="21056"/>
          <a:stretch>
            <a:fillRect/>
          </a:stretch>
        </p:blipFill>
        <p:spPr bwMode="auto">
          <a:xfrm rot="5400000">
            <a:off x="8676887" y="3762529"/>
            <a:ext cx="3754944" cy="243599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9376" y="404664"/>
            <a:ext cx="1137726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Словарная работа</a:t>
            </a:r>
            <a:endParaRPr lang="ru-RU" sz="5400" dirty="0" smtClean="0">
              <a:solidFill>
                <a:schemeClr val="bg1"/>
              </a:solidFill>
            </a:endParaRPr>
          </a:p>
          <a:p>
            <a:r>
              <a:rPr lang="ru-RU" sz="5400" b="1" dirty="0" smtClean="0">
                <a:solidFill>
                  <a:srgbClr val="8E0000"/>
                </a:solidFill>
              </a:rPr>
              <a:t>Зефиры</a:t>
            </a:r>
            <a:r>
              <a:rPr lang="ru-RU" sz="5400" b="1" dirty="0" smtClean="0"/>
              <a:t> </a:t>
            </a:r>
            <a:r>
              <a:rPr lang="ru-RU" sz="5400" dirty="0" smtClean="0"/>
              <a:t>– </a:t>
            </a:r>
            <a:r>
              <a:rPr lang="ru-RU" sz="5400" dirty="0" smtClean="0">
                <a:solidFill>
                  <a:schemeClr val="bg1"/>
                </a:solidFill>
              </a:rPr>
              <a:t>теплые летние ветры.</a:t>
            </a:r>
          </a:p>
          <a:p>
            <a:r>
              <a:rPr lang="ru-RU" sz="5400" b="1" dirty="0" smtClean="0">
                <a:solidFill>
                  <a:schemeClr val="bg1"/>
                </a:solidFill>
              </a:rPr>
              <a:t>Надменно – </a:t>
            </a:r>
            <a:r>
              <a:rPr lang="ru-RU" sz="5400" dirty="0" smtClean="0">
                <a:solidFill>
                  <a:schemeClr val="bg1"/>
                </a:solidFill>
              </a:rPr>
              <a:t>высокомерно, заносчиво.</a:t>
            </a:r>
          </a:p>
          <a:p>
            <a:r>
              <a:rPr lang="ru-RU" sz="5400" b="1" dirty="0" smtClean="0">
                <a:solidFill>
                  <a:srgbClr val="006600"/>
                </a:solidFill>
              </a:rPr>
              <a:t>Залепетали</a:t>
            </a:r>
            <a:r>
              <a:rPr lang="ru-RU" sz="5400" b="1" dirty="0" smtClean="0"/>
              <a:t> </a:t>
            </a:r>
            <a:r>
              <a:rPr lang="ru-RU" sz="5400" dirty="0" smtClean="0"/>
              <a:t>– </a:t>
            </a:r>
            <a:r>
              <a:rPr lang="ru-RU" sz="5400" dirty="0" smtClean="0">
                <a:solidFill>
                  <a:schemeClr val="bg1"/>
                </a:solidFill>
              </a:rPr>
              <a:t>говорить невнятно, неотчетливо.</a:t>
            </a:r>
          </a:p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</a:rPr>
              <a:t>Ужель</a:t>
            </a:r>
            <a:r>
              <a:rPr lang="ru-RU" sz="5400" b="1" dirty="0" smtClean="0"/>
              <a:t> </a:t>
            </a:r>
            <a:r>
              <a:rPr lang="ru-RU" sz="5400" dirty="0" smtClean="0"/>
              <a:t>– </a:t>
            </a:r>
            <a:r>
              <a:rPr lang="ru-RU" sz="5400" dirty="0" smtClean="0">
                <a:solidFill>
                  <a:schemeClr val="bg1"/>
                </a:solidFill>
              </a:rPr>
              <a:t>то же, что и неужели.</a:t>
            </a:r>
          </a:p>
          <a:p>
            <a:r>
              <a:rPr lang="ru-RU" sz="5400" b="1" dirty="0" smtClean="0">
                <a:solidFill>
                  <a:srgbClr val="8E0000"/>
                </a:solidFill>
              </a:rPr>
              <a:t>Коем</a:t>
            </a:r>
            <a:r>
              <a:rPr lang="ru-RU" sz="5400" dirty="0" smtClean="0"/>
              <a:t> – </a:t>
            </a:r>
            <a:r>
              <a:rPr lang="ru-RU" sz="5400" dirty="0" smtClean="0">
                <a:solidFill>
                  <a:schemeClr val="bg1"/>
                </a:solidFill>
              </a:rPr>
              <a:t>который.</a:t>
            </a:r>
            <a:endParaRPr lang="ru-RU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1424" y="836712"/>
            <a:ext cx="648072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</a:rPr>
              <a:t>Кто герои басни?</a:t>
            </a:r>
          </a:p>
          <a:p>
            <a:pPr algn="ctr"/>
            <a:endParaRPr lang="ru-RU" sz="6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6600" i="1" dirty="0" smtClean="0">
                <a:solidFill>
                  <a:schemeClr val="bg1"/>
                </a:solidFill>
              </a:rPr>
              <a:t>Нарисуем дерево в тетради</a:t>
            </a:r>
            <a:endParaRPr lang="ru-RU" sz="6600" dirty="0">
              <a:solidFill>
                <a:schemeClr val="bg1"/>
              </a:solidFill>
            </a:endParaRPr>
          </a:p>
        </p:txBody>
      </p:sp>
      <p:pic>
        <p:nvPicPr>
          <p:cNvPr id="2051" name="Picture 3" descr="C:\Users\WORK-PC\Downloads\дерево-Photoroo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0056" y="733772"/>
            <a:ext cx="6124228" cy="612422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67408" y="672952"/>
            <a:ext cx="1108923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ea typeface="Times New Roman" pitchFamily="18" charset="0"/>
                <a:cs typeface="Lucida Sans Unicode" pitchFamily="34" charset="0"/>
              </a:rPr>
              <a:t>С кем шептались листы?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ea typeface="Times New Roman" pitchFamily="18" charset="0"/>
                <a:cs typeface="Lucida Sans Unicode" pitchFamily="34" charset="0"/>
              </a:rPr>
              <a:t> 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ea typeface="Times New Roman" pitchFamily="18" charset="0"/>
                <a:cs typeface="Lucida Sans Unicode" pitchFamily="34" charset="0"/>
              </a:rPr>
              <a:t>Чем они хвастаются, гордятся?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ea typeface="Times New Roman" pitchFamily="18" charset="0"/>
                <a:cs typeface="Lucida Sans Unicode" pitchFamily="34" charset="0"/>
              </a:rPr>
              <a:t> 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ea typeface="Times New Roman" pitchFamily="18" charset="0"/>
                <a:cs typeface="Lucida Sans Unicode" pitchFamily="34" charset="0"/>
              </a:rPr>
              <a:t>Какой характер у листьев? Какие они?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ea typeface="Times New Roman" pitchFamily="18" charset="0"/>
                <a:cs typeface="Lucida Sans Unicode" pitchFamily="34" charset="0"/>
              </a:rPr>
              <a:t> 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Чего не осознают листья?</a:t>
            </a:r>
            <a:r>
              <a:rPr lang="ru-RU" sz="4000" dirty="0" smtClean="0">
                <a:solidFill>
                  <a:schemeClr val="bg1"/>
                </a:solidFill>
              </a:rPr>
              <a:t> 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Какова роль корней?</a:t>
            </a:r>
            <a:r>
              <a:rPr lang="ru-RU" sz="4000" dirty="0" smtClean="0">
                <a:solidFill>
                  <a:schemeClr val="bg1"/>
                </a:solidFill>
              </a:rPr>
              <a:t> </a:t>
            </a:r>
          </a:p>
          <a:p>
            <a:r>
              <a:rPr lang="ru-RU" sz="4000" b="1" dirty="0" smtClean="0">
                <a:solidFill>
                  <a:schemeClr val="bg1"/>
                </a:solidFill>
              </a:rPr>
              <a:t>А какими чертами характера обладают корни</a:t>
            </a:r>
            <a:r>
              <a:rPr lang="ru-RU" sz="4000" dirty="0" smtClean="0">
                <a:solidFill>
                  <a:schemeClr val="bg1"/>
                </a:solidFill>
              </a:rPr>
              <a:t>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AutoShape 3" descr="Листок ПНГ на Прозрачном Фоне • Скачать PNG Лист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AutoShape 5" descr="Листок ПНГ на Прозрачном Фоне • Скачать PNG Лист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C:\Users\WORK-PC\Desktop\free-png.ru-28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476672"/>
            <a:ext cx="2303687" cy="1741587"/>
          </a:xfrm>
          <a:prstGeom prst="rect">
            <a:avLst/>
          </a:prstGeom>
          <a:noFill/>
        </p:spPr>
      </p:pic>
      <p:pic>
        <p:nvPicPr>
          <p:cNvPr id="6" name="Picture 6" descr="C:\Users\WORK-PC\Desktop\free-png.ru-28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449183">
            <a:off x="406769" y="5224409"/>
            <a:ext cx="2303687" cy="17415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67408" y="476672"/>
            <a:ext cx="108732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высказывание </a:t>
            </a:r>
          </a:p>
          <a:p>
            <a:pPr algn="ctr">
              <a:spcAft>
                <a:spcPts val="0"/>
              </a:spcAft>
            </a:pP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Крылова: </a:t>
            </a:r>
          </a:p>
          <a:p>
            <a:pPr algn="ctr">
              <a:spcAft>
                <a:spcPts val="0"/>
              </a:spcAft>
            </a:pP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«Люблю, где случай есть, пороки пощипать»</a:t>
            </a:r>
            <a:endParaRPr lang="ru-RU" sz="60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3352" y="4005064"/>
            <a:ext cx="11737304" cy="9814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вы понимаете, что такое </a:t>
            </a:r>
            <a:r>
              <a:rPr lang="ru-RU" sz="5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порок</a:t>
            </a:r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817919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11424" y="548680"/>
            <a:ext cx="10801200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</a:rPr>
              <a:t>Антитеза</a:t>
            </a:r>
            <a:r>
              <a:rPr lang="ru-RU" sz="6000" dirty="0" smtClean="0">
                <a:solidFill>
                  <a:schemeClr val="bg1"/>
                </a:solidFill>
              </a:rPr>
              <a:t> – это противопоставление образов, эпизодов, картин.</a:t>
            </a:r>
          </a:p>
          <a:p>
            <a:r>
              <a:rPr lang="ru-RU" sz="6000" dirty="0" smtClean="0">
                <a:solidFill>
                  <a:schemeClr val="bg1"/>
                </a:solidFill>
              </a:rPr>
              <a:t>Ленивые, самовлюбленные листы противопоставлены трудолюбивым корням.</a:t>
            </a:r>
          </a:p>
          <a:p>
            <a:pPr algn="ctr"/>
            <a:r>
              <a:rPr lang="ru-RU" sz="6600" dirty="0" smtClean="0">
                <a:solidFill>
                  <a:schemeClr val="bg1"/>
                </a:solidFill>
              </a:rPr>
              <a:t> </a:t>
            </a:r>
            <a:endParaRPr lang="ru-RU" sz="6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900A15A-7398-F448-8602-DA2BE8C7B6C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6293" t="1320" r="3803"/>
          <a:stretch>
            <a:fillRect/>
          </a:stretch>
        </p:blipFill>
        <p:spPr>
          <a:xfrm>
            <a:off x="4511824" y="404664"/>
            <a:ext cx="7200800" cy="5947335"/>
          </a:xfrm>
          <a:prstGeom prst="rect">
            <a:avLst/>
          </a:prstGeom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79376" y="705758"/>
            <a:ext cx="4176464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Почему</a:t>
            </a:r>
            <a:r>
              <a:rPr kumimoji="0" lang="ru-RU" sz="54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 художник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dirty="0" smtClean="0">
                <a:solidFill>
                  <a:schemeClr val="bg1"/>
                </a:solidFill>
                <a:cs typeface="Arial" pitchFamily="34" charset="0"/>
              </a:rPr>
              <a:t>н</a:t>
            </a:r>
            <a:r>
              <a:rPr kumimoji="0" lang="ru-RU" sz="54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е нарисовал листы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cs typeface="Arial" pitchFamily="34" charset="0"/>
              </a:rPr>
              <a:t>и корни?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63352" y="188640"/>
            <a:ext cx="4392488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chemeClr val="bg1"/>
                </a:solidFill>
              </a:rPr>
              <a:t>Скрытый смысл басни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solidFill>
                  <a:schemeClr val="bg1"/>
                </a:solidFill>
              </a:rPr>
              <a:t>Под листами подразумевается 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 smtClean="0">
                <a:solidFill>
                  <a:schemeClr val="bg1"/>
                </a:solidFill>
              </a:rPr>
              <a:t>дворянство</a:t>
            </a:r>
            <a:r>
              <a:rPr lang="ru-RU" sz="4000" dirty="0" smtClean="0">
                <a:solidFill>
                  <a:schemeClr val="bg1"/>
                </a:solidFill>
              </a:rPr>
              <a:t> – высшее общество, которое живет богато за счет </a:t>
            </a:r>
            <a:r>
              <a:rPr lang="ru-RU" sz="4000" b="1" i="1" dirty="0" smtClean="0">
                <a:solidFill>
                  <a:schemeClr val="bg1"/>
                </a:solidFill>
              </a:rPr>
              <a:t>крестьян</a:t>
            </a:r>
            <a:r>
              <a:rPr lang="ru-RU" sz="4000" dirty="0" smtClean="0">
                <a:solidFill>
                  <a:schemeClr val="bg1"/>
                </a:solidFill>
              </a:rPr>
              <a:t> – корней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900A15A-7398-F448-8602-DA2BE8C7B6C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rcRect l="6293" t="1320" r="3803"/>
          <a:stretch>
            <a:fillRect/>
          </a:stretch>
        </p:blipFill>
        <p:spPr>
          <a:xfrm>
            <a:off x="4583832" y="404664"/>
            <a:ext cx="7200800" cy="5947335"/>
          </a:xfrm>
          <a:prstGeom prst="rect">
            <a:avLst/>
          </a:prstGeom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199456" y="971436"/>
            <a:ext cx="9865095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ea typeface="Times New Roman" pitchFamily="18" charset="0"/>
                <a:cs typeface="Lucida Sans Unicode" pitchFamily="34" charset="0"/>
              </a:rPr>
              <a:t>За что корни осуждают листы?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ea typeface="Times New Roman" pitchFamily="18" charset="0"/>
                <a:cs typeface="Lucida Sans Unicode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ea typeface="Times New Roman" pitchFamily="18" charset="0"/>
                <a:cs typeface="Lucida Sans Unicode" pitchFamily="34" charset="0"/>
              </a:rPr>
              <a:t>Что высмеивает И.А.Крылов в этой басне?</a:t>
            </a:r>
          </a:p>
          <a:p>
            <a:r>
              <a:rPr lang="ru-RU" sz="4800" b="1" i="1" dirty="0" smtClean="0"/>
              <a:t> </a:t>
            </a:r>
            <a:endParaRPr lang="ru-RU" sz="4800" dirty="0" smtClean="0"/>
          </a:p>
          <a:p>
            <a:endParaRPr lang="ru-RU" sz="3600" dirty="0" smtClean="0"/>
          </a:p>
          <a:p>
            <a:r>
              <a:rPr lang="ru-RU" sz="3600" dirty="0" smtClean="0"/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Lucida Sans Unicode" pitchFamily="34" charset="0"/>
                <a:ea typeface="Times New Roman" pitchFamily="18" charset="0"/>
                <a:cs typeface="Lucida Sans Unicode" pitchFamily="34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9416" y="620688"/>
            <a:ext cx="1087320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bg1"/>
                </a:solidFill>
              </a:rPr>
              <a:t>Проблематика басни – пренебрежение листьев к корням. 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2 варианта трактовки:</a:t>
            </a:r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b="1" dirty="0" smtClean="0">
                <a:solidFill>
                  <a:schemeClr val="bg1"/>
                </a:solidFill>
              </a:rPr>
              <a:t>1) Дерево – российское государство 19 века.</a:t>
            </a:r>
            <a:endParaRPr lang="ru-RU" sz="3200" dirty="0" smtClean="0">
              <a:solidFill>
                <a:schemeClr val="bg1"/>
              </a:solidFill>
            </a:endParaRPr>
          </a:p>
          <a:p>
            <a:r>
              <a:rPr lang="ru-RU" sz="3200" dirty="0" smtClean="0">
                <a:solidFill>
                  <a:schemeClr val="bg1"/>
                </a:solidFill>
              </a:rPr>
              <a:t>Корни – это обычный народ, на котором держится всё государство: не будет народа, не будет и власти. Автор подчеркивает, что власть не вечна, она может поменяться, а народ останется верным государству.</a:t>
            </a:r>
          </a:p>
          <a:p>
            <a:r>
              <a:rPr lang="ru-RU" sz="3200" b="1" dirty="0" smtClean="0">
                <a:solidFill>
                  <a:schemeClr val="bg1"/>
                </a:solidFill>
              </a:rPr>
              <a:t>2)</a:t>
            </a:r>
            <a:r>
              <a:rPr lang="ru-RU" sz="3200" dirty="0" smtClean="0">
                <a:solidFill>
                  <a:schemeClr val="bg1"/>
                </a:solidFill>
              </a:rPr>
              <a:t> Человек никогда не должен забывать свои корни, свое место рождения, людей, которые подарили ему жизнь. </a:t>
            </a:r>
            <a:r>
              <a:rPr lang="ru-RU" sz="3200" b="1" dirty="0" smtClean="0">
                <a:solidFill>
                  <a:schemeClr val="bg1"/>
                </a:solidFill>
              </a:rPr>
              <a:t>Если человек не помнит прошлого, не будет и будущего.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3392" y="404664"/>
            <a:ext cx="11161240" cy="6513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Домашнее задание:</a:t>
            </a:r>
          </a:p>
          <a:p>
            <a:pPr marL="914400" indent="-914400">
              <a:lnSpc>
                <a:spcPct val="107000"/>
              </a:lnSpc>
              <a:buAutoNum type="arabicPeriod"/>
            </a:pPr>
            <a:r>
              <a:rPr lang="ru-RU" sz="4800" b="1" dirty="0" smtClean="0">
                <a:solidFill>
                  <a:schemeClr val="bg1"/>
                </a:solidFill>
              </a:rPr>
              <a:t>Для всех </a:t>
            </a:r>
            <a:r>
              <a:rPr lang="ru-RU" sz="4800" dirty="0" smtClean="0">
                <a:solidFill>
                  <a:schemeClr val="bg1"/>
                </a:solidFill>
              </a:rPr>
              <a:t>– прочитать басни «Квартет», «Свинья под дубом».</a:t>
            </a:r>
          </a:p>
          <a:p>
            <a:pPr marL="914400" indent="-914400">
              <a:lnSpc>
                <a:spcPct val="107000"/>
              </a:lnSpc>
              <a:buFontTx/>
              <a:buAutoNum type="arabicPeriod"/>
            </a:pPr>
            <a:r>
              <a:rPr lang="ru-RU" sz="4800" b="1" dirty="0" smtClean="0">
                <a:solidFill>
                  <a:schemeClr val="bg1"/>
                </a:solidFill>
              </a:rPr>
              <a:t>По желанию </a:t>
            </a:r>
            <a:r>
              <a:rPr lang="ru-RU" sz="4800" dirty="0" smtClean="0">
                <a:solidFill>
                  <a:schemeClr val="bg1"/>
                </a:solidFill>
              </a:rPr>
              <a:t>(на доп. оценку) – написать сочинение-рассуждение «Если человек не помнит прошлого, не будет и будущего».</a:t>
            </a:r>
          </a:p>
          <a:p>
            <a:pPr marL="914400" indent="-914400" algn="ctr">
              <a:lnSpc>
                <a:spcPct val="107000"/>
              </a:lnSpc>
              <a:buAutoNum type="arabicPeriod"/>
            </a:pP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xmlns="" val="396577994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серый волк PNG , серый, волк, животное PNG картинки и пнг ..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1584" y="0"/>
            <a:ext cx="3384376" cy="3384376"/>
          </a:xfrm>
          <a:prstGeom prst="rect">
            <a:avLst/>
          </a:prstGeom>
          <a:noFill/>
        </p:spPr>
      </p:pic>
      <p:pic>
        <p:nvPicPr>
          <p:cNvPr id="1030" name="Picture 6" descr="Пнг Собака мультяшная 11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7928" y="260648"/>
            <a:ext cx="2952328" cy="2952328"/>
          </a:xfrm>
          <a:prstGeom prst="rect">
            <a:avLst/>
          </a:prstGeom>
          <a:noFill/>
        </p:spPr>
      </p:pic>
      <p:sp>
        <p:nvSpPr>
          <p:cNvPr id="1032" name="AutoShape 8" descr="Листок ПНГ на Прозрачном Фоне • Скачать PNG Лист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Листок ПНГ на Прозрачном Фоне • Скачать PNG Лист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Листок ПНГ на Прозрачном Фоне • Скачать PNG Листо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7" name="Picture 13" descr="C:\Users\WORK-PC\Desktop\free-png.ru-281 (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672" y="3645024"/>
            <a:ext cx="3029060" cy="2289969"/>
          </a:xfrm>
          <a:prstGeom prst="rect">
            <a:avLst/>
          </a:prstGeom>
          <a:noFill/>
        </p:spPr>
      </p:pic>
      <p:pic>
        <p:nvPicPr>
          <p:cNvPr id="1039" name="Picture 15" descr="Пнг Корень 11 фото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31904" y="1762565"/>
            <a:ext cx="6455024" cy="5095435"/>
          </a:xfrm>
          <a:prstGeom prst="rect">
            <a:avLst/>
          </a:prstGeom>
          <a:noFill/>
        </p:spPr>
      </p:pic>
      <p:pic>
        <p:nvPicPr>
          <p:cNvPr id="10" name="Picture 13" descr="C:\Users\WORK-PC\Desktop\free-png.ru-281 (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39874">
            <a:off x="4235927" y="3753291"/>
            <a:ext cx="3029060" cy="228996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95400" y="260648"/>
            <a:ext cx="1087320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высказывание </a:t>
            </a:r>
          </a:p>
          <a:p>
            <a:pPr algn="ctr">
              <a:spcAft>
                <a:spcPts val="0"/>
              </a:spcAft>
            </a:pPr>
            <a:r>
              <a:rPr lang="ru-RU" sz="48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Крылова: </a:t>
            </a:r>
          </a:p>
          <a:p>
            <a:pPr algn="ctr">
              <a:spcAft>
                <a:spcPts val="0"/>
              </a:spcAft>
            </a:pP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«Люблю, где случай есть, пороки пощипать»</a:t>
            </a:r>
            <a:endParaRPr lang="ru-RU" sz="60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3352" y="3676968"/>
            <a:ext cx="11737304" cy="9814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вы понимаете, что такое </a:t>
            </a:r>
            <a:r>
              <a:rPr lang="ru-RU" sz="54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порок</a:t>
            </a:r>
            <a:r>
              <a:rPr lang="ru-RU" sz="5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86115" y="4797152"/>
            <a:ext cx="5548570" cy="161973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4800" b="1" dirty="0">
                <a:solidFill>
                  <a:srgbClr val="8E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Порок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-недостаток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4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4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позорящее </a:t>
            </a:r>
            <a:r>
              <a:rPr lang="ru-RU" sz="4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свойство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8988223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7368" y="260648"/>
            <a:ext cx="11449272" cy="63709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6600" b="1" dirty="0">
                <a:solidFill>
                  <a:srgbClr val="8E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5400" b="1" dirty="0">
                <a:solidFill>
                  <a:srgbClr val="8E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Обличение человеческих </a:t>
            </a:r>
          </a:p>
          <a:p>
            <a:pPr algn="ctr">
              <a:spcAft>
                <a:spcPts val="0"/>
              </a:spcAft>
            </a:pPr>
            <a:r>
              <a:rPr lang="ru-RU" sz="5400" b="1" dirty="0">
                <a:solidFill>
                  <a:srgbClr val="8E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пороков в </a:t>
            </a:r>
            <a:r>
              <a:rPr lang="ru-RU" sz="5400" b="1" dirty="0" smtClean="0">
                <a:solidFill>
                  <a:srgbClr val="8E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баснях </a:t>
            </a:r>
            <a:endParaRPr lang="ru-RU" sz="5400" b="1" dirty="0">
              <a:solidFill>
                <a:srgbClr val="8E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5400" b="1" dirty="0">
                <a:solidFill>
                  <a:srgbClr val="8E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«Волк на псарне</a:t>
            </a:r>
            <a:r>
              <a:rPr lang="ru-RU" sz="5400" b="1" dirty="0" smtClean="0">
                <a:solidFill>
                  <a:srgbClr val="8E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</a:p>
          <a:p>
            <a:pPr algn="ctr">
              <a:spcAft>
                <a:spcPts val="0"/>
              </a:spcAft>
            </a:pPr>
            <a:r>
              <a:rPr lang="ru-RU" sz="5400" b="1" dirty="0" smtClean="0">
                <a:solidFill>
                  <a:srgbClr val="8E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«Листы и корни»</a:t>
            </a:r>
            <a:endParaRPr lang="ru-RU" sz="5400" b="1" dirty="0">
              <a:solidFill>
                <a:srgbClr val="8E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6600" b="1" dirty="0">
              <a:solidFill>
                <a:srgbClr val="8E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6600" b="1" dirty="0">
              <a:solidFill>
                <a:srgbClr val="8E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ru-RU" sz="4800" b="1" dirty="0">
              <a:solidFill>
                <a:srgbClr val="8E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7268" y="3501008"/>
            <a:ext cx="2411059" cy="31816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175396956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75520" y="620688"/>
            <a:ext cx="914501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Н.В. Гоголь сказал: «Всякая басня Крылова имеет сверх того историческое происхождение. Несмотря на свою неторопливость и, по-видимому, равнодушие к событиям современным, поэт, однако же, следил всякое </a:t>
            </a:r>
          </a:p>
          <a:p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событие, внутри государства: </a:t>
            </a:r>
          </a:p>
          <a:p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всё подавал свой голос…».</a:t>
            </a:r>
            <a:endParaRPr lang="ru-RU" sz="4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64352" y="3716748"/>
            <a:ext cx="2260426" cy="28277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390906102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23392" y="692696"/>
            <a:ext cx="109452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rgbClr val="8E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краткий комментарий перед басней «Волк на псарне» и ответьте на вопросы:</a:t>
            </a:r>
          </a:p>
          <a:p>
            <a:pPr>
              <a:spcAft>
                <a:spcPts val="0"/>
              </a:spcAft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1.Откликом на какое историческое событие </a:t>
            </a:r>
          </a:p>
          <a:p>
            <a:pPr>
              <a:spcAft>
                <a:spcPts val="0"/>
              </a:spcAft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была басня «Волк на псарне»?</a:t>
            </a:r>
            <a:endParaRPr lang="ru-RU" sz="4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2.С кем пришлось сражаться русскому народу? </a:t>
            </a:r>
            <a:endParaRPr lang="ru-RU" sz="4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3.Под чьим командованием совершали свои походы французы? </a:t>
            </a:r>
          </a:p>
          <a:p>
            <a:pPr>
              <a:spcAft>
                <a:spcPts val="0"/>
              </a:spcAft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4.Кто командовал русскими войсками?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6570631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99456" y="404664"/>
            <a:ext cx="102971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Словарная работа:</a:t>
            </a:r>
            <a:endParaRPr lang="ru-RU" sz="4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b="1" dirty="0">
                <a:solidFill>
                  <a:srgbClr val="8E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Овчарня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помещение для овец.</a:t>
            </a:r>
            <a:endParaRPr lang="ru-RU" sz="4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Псарня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помещение для охотничьих собак.</a:t>
            </a:r>
            <a:endParaRPr lang="ru-RU" sz="4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b="1" dirty="0">
                <a:solidFill>
                  <a:srgbClr val="456A1C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Сват, кум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дальний родственник.</a:t>
            </a:r>
            <a:endParaRPr lang="ru-RU" sz="4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Ловчий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старший слуга, занимающийся дворцовой охотой.</a:t>
            </a:r>
            <a:endParaRPr lang="ru-RU" sz="4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Дубьё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дубина.</a:t>
            </a:r>
            <a:endParaRPr lang="ru-RU" sz="4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b="1" dirty="0">
                <a:solidFill>
                  <a:srgbClr val="0066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Хлев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крытое помещение для животных.</a:t>
            </a:r>
            <a:endParaRPr lang="ru-RU" sz="400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Гончие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порода охотничьих собак.</a:t>
            </a:r>
            <a:endParaRPr lang="ru-RU" sz="40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6570631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91431" y="620688"/>
            <a:ext cx="109452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rgbClr val="8E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Басня Крылова </a:t>
            </a:r>
          </a:p>
          <a:p>
            <a:pPr algn="ctr"/>
            <a:r>
              <a:rPr lang="ru-RU" sz="5400" b="1" dirty="0">
                <a:solidFill>
                  <a:srgbClr val="8E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«Волк на псарне»</a:t>
            </a:r>
            <a:endParaRPr lang="ru-RU" sz="5400" dirty="0">
              <a:solidFill>
                <a:srgbClr val="8E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33762" y="2636912"/>
            <a:ext cx="5260553" cy="3670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720379347"/>
      </p:ext>
    </p:extLst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4">
      <a:dk1>
        <a:sysClr val="windowText" lastClr="000000"/>
      </a:dk1>
      <a:lt1>
        <a:sysClr val="window" lastClr="FFFFFF"/>
      </a:lt1>
      <a:dk2>
        <a:srgbClr val="3691AA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2753</TotalTime>
  <Words>672</Words>
  <Application>Microsoft Office PowerPoint</Application>
  <PresentationFormat>Произвольный</PresentationFormat>
  <Paragraphs>113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Times New Roman</vt:lpstr>
      <vt:lpstr>Calibri</vt:lpstr>
      <vt:lpstr>Constantia</vt:lpstr>
      <vt:lpstr>Lucida Sans Unicode</vt:lpstr>
      <vt:lpstr>Wingdings 2</vt:lpstr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WORK-PC</cp:lastModifiedBy>
  <cp:revision>135</cp:revision>
  <dcterms:created xsi:type="dcterms:W3CDTF">2013-08-23T08:38:35Z</dcterms:created>
  <dcterms:modified xsi:type="dcterms:W3CDTF">2025-10-12T06:07:40Z</dcterms:modified>
</cp:coreProperties>
</file>