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2" r:id="rId3"/>
    <p:sldId id="258" r:id="rId4"/>
    <p:sldId id="275" r:id="rId5"/>
    <p:sldId id="274" r:id="rId6"/>
    <p:sldId id="276" r:id="rId7"/>
    <p:sldId id="277" r:id="rId8"/>
    <p:sldId id="268" r:id="rId9"/>
    <p:sldId id="265" r:id="rId10"/>
    <p:sldId id="266" r:id="rId11"/>
    <p:sldId id="261" r:id="rId12"/>
    <p:sldId id="259" r:id="rId13"/>
    <p:sldId id="262" r:id="rId14"/>
    <p:sldId id="257" r:id="rId15"/>
    <p:sldId id="263" r:id="rId16"/>
    <p:sldId id="264" r:id="rId17"/>
    <p:sldId id="267" r:id="rId18"/>
    <p:sldId id="278" r:id="rId19"/>
    <p:sldId id="279" r:id="rId20"/>
    <p:sldId id="269" r:id="rId21"/>
    <p:sldId id="270" r:id="rId22"/>
    <p:sldId id="271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video-59518583_456239647" TargetMode="External"/><Relationship Id="rId3" Type="http://schemas.openxmlformats.org/officeDocument/2006/relationships/hyperlink" Target="https://vk.com/away.php?to=https://egov-buryatia.ru/minobr/press_center/news/detail.php?ID=160226&amp;clear_cache=Y&amp;cc_key=" TargetMode="External"/><Relationship Id="rId7" Type="http://schemas.openxmlformats.org/officeDocument/2006/relationships/hyperlink" Target="https://vk.com/wall-164551412_1980" TargetMode="External"/><Relationship Id="rId2" Type="http://schemas.openxmlformats.org/officeDocument/2006/relationships/hyperlink" Target="https://vk.com/away.php?to=https://www.esstu.ru/faculties/viewNews.htm?newsId=10684&amp;cc_key=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away.php?to=https://%E7%F3%F0%F5%E0%E9.%F0%F4/obshhestvo/v-buryatii-vpervyie-proshyol-studencheskij-teatralnyij-festival-&amp;cc_key=" TargetMode="External"/><Relationship Id="rId5" Type="http://schemas.openxmlformats.org/officeDocument/2006/relationships/hyperlink" Target="https://vk.com/away.php?to=https://ulanude.bezformata.com/listnews/posvyatili-tvorchestvu-aleksandra-vampilova/115998296/&amp;cc_key=" TargetMode="External"/><Relationship Id="rId10" Type="http://schemas.openxmlformats.org/officeDocument/2006/relationships/hyperlink" Target="https://vk.com/wall283631601_10371" TargetMode="External"/><Relationship Id="rId4" Type="http://schemas.openxmlformats.org/officeDocument/2006/relationships/hyperlink" Target="https://vk.com/away.php?to=https://bgtrk.ru//news/society/231914/&amp;cc_key=" TargetMode="External"/><Relationship Id="rId9" Type="http://schemas.openxmlformats.org/officeDocument/2006/relationships/hyperlink" Target="https://vk.com/wall-186031251_1332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wall-208184385_530" TargetMode="External"/><Relationship Id="rId2" Type="http://schemas.openxmlformats.org/officeDocument/2006/relationships/hyperlink" Target="https://vk.com/wall-208184385_56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wall-208184385_567" TargetMode="External"/><Relationship Id="rId5" Type="http://schemas.openxmlformats.org/officeDocument/2006/relationships/hyperlink" Target="https://vk.com/wall-208184385_558" TargetMode="External"/><Relationship Id="rId4" Type="http://schemas.openxmlformats.org/officeDocument/2006/relationships/hyperlink" Target="https://vk.com/wall-208184385_559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708920"/>
            <a:ext cx="7272808" cy="39604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Методическая разработка вампиловского театрального фестиваля «Я с вами, люди!», посвящённого Международному дню театра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Выполнила: </a:t>
            </a:r>
          </a:p>
          <a:p>
            <a:r>
              <a:rPr lang="ru-RU" dirty="0" smtClean="0"/>
              <a:t>Преподаватель кафедры «Русский язык»</a:t>
            </a:r>
          </a:p>
          <a:p>
            <a:r>
              <a:rPr lang="ru-RU" dirty="0" smtClean="0"/>
              <a:t>Хингеева Марина Михайловна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031776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ФГБОУ ВО «ВСГУТУ»</a:t>
            </a:r>
            <a:br>
              <a:rPr lang="ru-RU" sz="4000" dirty="0" smtClean="0"/>
            </a:br>
            <a:r>
              <a:rPr lang="ru-RU" sz="4000" dirty="0" smtClean="0"/>
              <a:t>Технологический колледж </a:t>
            </a:r>
            <a:endParaRPr lang="ru-RU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sun9-20.userapi.com/impg/XQC-X8lv8ylfNe8Foi55BGYRzVE5Y8UVeAwIwQ/DTmeptRY1U0.jpg?size=1280x853&amp;quality=95&amp;sign=12bee5d0b2a8c5c8d79240f26b2dd5be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44" y="0"/>
            <a:ext cx="9095656" cy="6309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506901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6485059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10821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sun9-21.userapi.com/impg/G61fD41wVxELVkqEBTo4vnP4lbIS1Pw30lD9wQ/43TUIDkRuC4.jpg?size=1280x852&amp;quality=95&amp;sign=c424e0e50f4bba648dee5daad721718f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4247" cy="6525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sun9-58.userapi.com/impg/Ow6zeZXC7gHcs7DoOj3d-7mUwNoVkV_WzvqvZA/fhAiupcDAmA.jpg?size=1280x853&amp;quality=95&amp;sign=25d54acd013c6e814c673ca45af650bb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5461" cy="6021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sun9-34.userapi.com/impg/k2w5ScMGO5lEMmlUgF0YK7VSlLwQi8Xjho5Jvw/TueuX7r29EU.jpg?size=721x1080&amp;quality=95&amp;sign=c0f4c7151c1eb12bb9c9ea1b42f99a81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7" y="-85272"/>
            <a:ext cx="5040560" cy="69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sun9-18.userapi.com/impg/oF6nMpMse80Bk5dBjwbc3Grj9mnwC7L8yxW-vQ/5_GzkKMq5mU.jpg?size=1280x960&amp;quality=95&amp;sign=b7a0455cdc7d437d1fbf50e724a5220f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316416" cy="6237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Результаты участия в вампиловском фестивале «Я с вами, люди!...»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052736"/>
            <a:ext cx="8503920" cy="554461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Конкурс театрализации драматургии А.В.Вампилова: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Гран-при </a:t>
            </a:r>
            <a:r>
              <a:rPr lang="ru-RU" dirty="0" smtClean="0"/>
              <a:t>– К-72/2 группа. А.В. Вампилов «История с метранпажем».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1 место  </a:t>
            </a:r>
            <a:r>
              <a:rPr lang="ru-RU" dirty="0" smtClean="0"/>
              <a:t>- К-62/1 группа. А.В.Вампилов «Старший сын» ( эпизод «Явление сына»).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 место </a:t>
            </a:r>
            <a:r>
              <a:rPr lang="ru-RU" dirty="0" smtClean="0"/>
              <a:t>– К-42/3,4 группа. А.В.Вампилов «Утиная охота» (сцена «</a:t>
            </a:r>
            <a:r>
              <a:rPr lang="ru-RU" dirty="0" err="1" smtClean="0"/>
              <a:t>Зилов</a:t>
            </a:r>
            <a:r>
              <a:rPr lang="ru-RU" dirty="0" smtClean="0"/>
              <a:t> и Галина».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3 место  </a:t>
            </a:r>
            <a:r>
              <a:rPr lang="ru-RU" dirty="0" smtClean="0"/>
              <a:t>- К-92/1,2 группа. А.В.Вампилов «Старший сын» (эпизод «Опоздали на электричку»).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Лучшая женская роль </a:t>
            </a:r>
            <a:r>
              <a:rPr lang="ru-RU" dirty="0" smtClean="0"/>
              <a:t>– Иванова Софья, К-42/3 </a:t>
            </a:r>
            <a:r>
              <a:rPr lang="ru-RU" dirty="0" err="1" smtClean="0"/>
              <a:t>гр</a:t>
            </a:r>
            <a:r>
              <a:rPr lang="ru-RU" dirty="0" smtClean="0"/>
              <a:t> в роли Галины («Утиная охота»).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Лучшая мужская роль </a:t>
            </a:r>
            <a:r>
              <a:rPr lang="ru-RU" dirty="0" smtClean="0"/>
              <a:t>– Федоров Денис, К-72/2 </a:t>
            </a:r>
            <a:r>
              <a:rPr lang="ru-RU" dirty="0" err="1" smtClean="0"/>
              <a:t>гр</a:t>
            </a:r>
            <a:r>
              <a:rPr lang="ru-RU" dirty="0" smtClean="0"/>
              <a:t> (в роли  Калошина, «История с метранпажем»), </a:t>
            </a:r>
            <a:r>
              <a:rPr lang="ru-RU" dirty="0" err="1" smtClean="0"/>
              <a:t>Торгашин</a:t>
            </a:r>
            <a:r>
              <a:rPr lang="ru-RU" dirty="0" smtClean="0"/>
              <a:t> Виталий , К-62/1 гр. ( в роли Васеньки , «Старший сын»).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412776"/>
            <a:ext cx="8503920" cy="468627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Лучший вокальный номер  </a:t>
            </a:r>
            <a:r>
              <a:rPr lang="ru-RU" dirty="0" smtClean="0"/>
              <a:t>- вокальная группа К-72/1 группы с песней «От зари до зари».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Лучший тематический трейлер </a:t>
            </a:r>
            <a:r>
              <a:rPr lang="ru-RU" dirty="0" smtClean="0"/>
              <a:t>фильма «Облепиховое лето», посвящённое жизнеописанию драматурга, -  «Вампилов и отец», работа </a:t>
            </a:r>
            <a:r>
              <a:rPr lang="ru-RU" dirty="0" err="1" smtClean="0"/>
              <a:t>Бадеева</a:t>
            </a:r>
            <a:r>
              <a:rPr lang="ru-RU" dirty="0" smtClean="0"/>
              <a:t> </a:t>
            </a:r>
            <a:r>
              <a:rPr lang="ru-RU" dirty="0" err="1" smtClean="0"/>
              <a:t>Мунко</a:t>
            </a:r>
            <a:r>
              <a:rPr lang="ru-RU" dirty="0" smtClean="0"/>
              <a:t>, студента К-62/2 группы.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sun9-77.userapi.com/impg/EU5LZidSAXA6Lq4LyIcmb79o98oVAtaGzblxtA/coUluLrcP0I.jpg?size=1280x852&amp;quality=95&amp;sign=460e5273478296cd24f716a164572e37&amp;type=album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0"/>
            <a:ext cx="8937885" cy="5949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212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Информационное освещение </a:t>
            </a:r>
            <a:r>
              <a:rPr lang="ru-RU" sz="2400" b="1" dirty="0" err="1" smtClean="0">
                <a:solidFill>
                  <a:srgbClr val="FF0000"/>
                </a:solidFill>
              </a:rPr>
              <a:t>вампиловского</a:t>
            </a:r>
            <a:r>
              <a:rPr lang="ru-RU" sz="2400" b="1" dirty="0" smtClean="0">
                <a:solidFill>
                  <a:srgbClr val="FF0000"/>
                </a:solidFill>
              </a:rPr>
              <a:t> театрального фестиваля «Я с вами, люди!»: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752" y="1556792"/>
            <a:ext cx="8503920" cy="511256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1. </a:t>
            </a:r>
            <a:r>
              <a:rPr lang="ru-RU" u="sng" dirty="0" smtClean="0">
                <a:hlinkClick r:id="rId2"/>
              </a:rPr>
              <a:t>https://www.esstu.ru/faculties/viewNews.htm?newsId=10684</a:t>
            </a:r>
            <a:r>
              <a:rPr lang="ru-RU" dirty="0" smtClean="0"/>
              <a:t>    </a:t>
            </a:r>
          </a:p>
          <a:p>
            <a:pPr>
              <a:buNone/>
            </a:pPr>
            <a:r>
              <a:rPr lang="ru-RU" dirty="0" smtClean="0"/>
              <a:t>ВСГУТУ</a:t>
            </a:r>
            <a:br>
              <a:rPr lang="ru-RU" dirty="0" smtClean="0"/>
            </a:br>
            <a:r>
              <a:rPr lang="ru-RU" dirty="0" smtClean="0"/>
              <a:t>2. </a:t>
            </a:r>
            <a:r>
              <a:rPr lang="ru-RU" u="sng" dirty="0" smtClean="0">
                <a:hlinkClick r:id="rId3"/>
              </a:rPr>
              <a:t>https://egov </a:t>
            </a:r>
            <a:r>
              <a:rPr lang="ru-RU" u="sng" dirty="0" err="1" smtClean="0">
                <a:hlinkClick r:id="rId3"/>
              </a:rPr>
              <a:t>buryatia.ru</a:t>
            </a:r>
            <a:r>
              <a:rPr lang="ru-RU" u="sng" dirty="0" smtClean="0">
                <a:hlinkClick r:id="rId3"/>
              </a:rPr>
              <a:t>/</a:t>
            </a:r>
            <a:r>
              <a:rPr lang="ru-RU" u="sng" dirty="0" err="1" smtClean="0">
                <a:hlinkClick r:id="rId3"/>
              </a:rPr>
              <a:t>minobr</a:t>
            </a:r>
            <a:r>
              <a:rPr lang="ru-RU" u="sng" dirty="0" smtClean="0">
                <a:hlinkClick r:id="rId3"/>
              </a:rPr>
              <a:t>/</a:t>
            </a:r>
            <a:r>
              <a:rPr lang="ru-RU" u="sng" dirty="0" err="1" smtClean="0">
                <a:hlinkClick r:id="rId3"/>
              </a:rPr>
              <a:t>press_center</a:t>
            </a:r>
            <a:r>
              <a:rPr lang="ru-RU" u="sng" dirty="0" smtClean="0">
                <a:hlinkClick r:id="rId3"/>
              </a:rPr>
              <a:t>/</a:t>
            </a:r>
            <a:r>
              <a:rPr lang="ru-RU" u="sng" dirty="0" err="1" smtClean="0">
                <a:hlinkClick r:id="rId3"/>
              </a:rPr>
              <a:t>news</a:t>
            </a:r>
            <a:r>
              <a:rPr lang="ru-RU" u="sng" dirty="0" smtClean="0">
                <a:hlinkClick r:id="rId3"/>
              </a:rPr>
              <a:t>/detail.php?ID=160226&amp;clear_cache=Y</a:t>
            </a:r>
            <a:r>
              <a:rPr lang="ru-RU" dirty="0" smtClean="0"/>
              <a:t>  </a:t>
            </a:r>
            <a:r>
              <a:rPr lang="ru-RU" dirty="0" err="1" smtClean="0"/>
              <a:t>Минобрнауки</a:t>
            </a:r>
            <a:r>
              <a:rPr lang="ru-RU" dirty="0" smtClean="0"/>
              <a:t> РБ</a:t>
            </a:r>
            <a:br>
              <a:rPr lang="ru-RU" dirty="0" smtClean="0"/>
            </a:br>
            <a:r>
              <a:rPr lang="ru-RU" dirty="0" smtClean="0"/>
              <a:t>3. </a:t>
            </a:r>
            <a:r>
              <a:rPr lang="ru-RU" u="sng" dirty="0" smtClean="0">
                <a:hlinkClick r:id="rId4"/>
              </a:rPr>
              <a:t>https://bgtrk.ru//news/society/231914/</a:t>
            </a:r>
            <a:r>
              <a:rPr lang="ru-RU" dirty="0" smtClean="0"/>
              <a:t>   сайт ТВ БГТРК</a:t>
            </a:r>
            <a:br>
              <a:rPr lang="ru-RU" dirty="0" smtClean="0"/>
            </a:br>
            <a:r>
              <a:rPr lang="ru-RU" dirty="0" smtClean="0"/>
              <a:t>4. </a:t>
            </a:r>
            <a:r>
              <a:rPr lang="ru-RU" u="sng" dirty="0" smtClean="0">
                <a:hlinkClick r:id="rId5"/>
              </a:rPr>
              <a:t>https://ulanude.bezformata.com/listnews/posvyatili-tvorchestvu-aleksandra-vampilova/115998296/</a:t>
            </a:r>
            <a:r>
              <a:rPr lang="ru-RU" dirty="0" smtClean="0"/>
              <a:t> газета «</a:t>
            </a:r>
            <a:r>
              <a:rPr lang="ru-RU" dirty="0" err="1" smtClean="0"/>
              <a:t>Бе</a:t>
            </a:r>
            <a:r>
              <a:rPr lang="en-US" dirty="0" smtClean="0"/>
              <a:t>z</a:t>
            </a:r>
            <a:r>
              <a:rPr lang="ru-RU" dirty="0" smtClean="0"/>
              <a:t> формата»</a:t>
            </a:r>
            <a:br>
              <a:rPr lang="ru-RU" dirty="0" smtClean="0"/>
            </a:br>
            <a:r>
              <a:rPr lang="ru-RU" dirty="0" smtClean="0"/>
              <a:t>5. </a:t>
            </a:r>
            <a:r>
              <a:rPr lang="ru-RU" u="sng" dirty="0" smtClean="0">
                <a:hlinkClick r:id="rId6"/>
              </a:rPr>
              <a:t>https://зурхай.рф/obshhestvo/v-buryatii-vpervyie-proshyol-studencheskij-teatralnyij-festival-</a:t>
            </a:r>
            <a:r>
              <a:rPr lang="ru-RU" dirty="0" smtClean="0"/>
              <a:t>«ya-s-vami,-lyudi!» </a:t>
            </a:r>
            <a:r>
              <a:rPr lang="ru-RU" dirty="0" err="1" smtClean="0"/>
              <a:t>Зурхай</a:t>
            </a:r>
            <a:r>
              <a:rPr lang="ru-RU" dirty="0" smtClean="0"/>
              <a:t> РФ. </a:t>
            </a:r>
          </a:p>
          <a:p>
            <a:r>
              <a:rPr lang="ru-RU" dirty="0" smtClean="0"/>
              <a:t>6. </a:t>
            </a:r>
            <a:r>
              <a:rPr lang="ru-RU" u="sng" dirty="0" smtClean="0">
                <a:hlinkClick r:id="rId7"/>
              </a:rPr>
              <a:t>https://vk.com/wall-164551412_1980</a:t>
            </a:r>
            <a:r>
              <a:rPr lang="ru-RU" dirty="0" smtClean="0"/>
              <a:t> Культурный дом Александра Вампилова, г. Иркутск. </a:t>
            </a:r>
          </a:p>
          <a:p>
            <a:r>
              <a:rPr lang="ru-RU" dirty="0" smtClean="0"/>
              <a:t>7. </a:t>
            </a:r>
            <a:r>
              <a:rPr lang="ru-RU" u="sng" dirty="0" smtClean="0">
                <a:hlinkClick r:id="rId8"/>
              </a:rPr>
              <a:t>https://vk.com/video-59518583_456239647</a:t>
            </a:r>
            <a:r>
              <a:rPr lang="ru-RU" dirty="0" smtClean="0"/>
              <a:t> Видеорепортаж. Утро Вести. телеканал «Россия 1». </a:t>
            </a:r>
          </a:p>
          <a:p>
            <a:r>
              <a:rPr lang="ru-RU" dirty="0" smtClean="0"/>
              <a:t>8. </a:t>
            </a:r>
            <a:r>
              <a:rPr lang="en-US" dirty="0" smtClean="0">
                <a:hlinkClick r:id="rId9"/>
              </a:rPr>
              <a:t>https://vk.com/wall-186031251_1332</a:t>
            </a:r>
            <a:r>
              <a:rPr lang="ru-RU" dirty="0" smtClean="0"/>
              <a:t> видеорепортаж </a:t>
            </a:r>
            <a:r>
              <a:rPr lang="ru-RU" dirty="0" err="1" smtClean="0"/>
              <a:t>пресском</a:t>
            </a:r>
            <a:r>
              <a:rPr lang="ru-RU" dirty="0" smtClean="0"/>
              <a:t> ВСГУТУ.</a:t>
            </a:r>
          </a:p>
          <a:p>
            <a:r>
              <a:rPr lang="ru-RU" dirty="0" smtClean="0"/>
              <a:t>9. отзыв члена жюри режиссера </a:t>
            </a:r>
            <a:r>
              <a:rPr lang="ru-RU" dirty="0" err="1" smtClean="0"/>
              <a:t>Олёрской</a:t>
            </a:r>
            <a:r>
              <a:rPr lang="ru-RU" dirty="0" smtClean="0"/>
              <a:t> Е.Д.</a:t>
            </a:r>
            <a:r>
              <a:rPr lang="en-US" dirty="0" smtClean="0"/>
              <a:t> </a:t>
            </a:r>
            <a:r>
              <a:rPr lang="en-US" dirty="0" smtClean="0">
                <a:hlinkClick r:id="rId10"/>
              </a:rPr>
              <a:t>https://vk.com/wall283631601_10371</a:t>
            </a:r>
            <a:r>
              <a:rPr lang="ru-RU" dirty="0" smtClean="0"/>
              <a:t>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5618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Региональный театральный фестиваль «Свет Байкала»  в рамках 100-летия Министерства образования и науки Республики Бурятия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14231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 Театральная группа К-62/1 группы. Сцена  «Явление сына» из пьесы А.В.Вампилова «Старший сын». </a:t>
            </a:r>
            <a:r>
              <a:rPr lang="en-US" dirty="0" smtClean="0">
                <a:hlinkClick r:id="rId2"/>
              </a:rPr>
              <a:t>https://vk.com/wall-208184385_560</a:t>
            </a:r>
            <a:r>
              <a:rPr lang="ru-RU" dirty="0" smtClean="0"/>
              <a:t> ссылка на видео инсценировки</a:t>
            </a:r>
          </a:p>
          <a:p>
            <a:r>
              <a:rPr lang="ru-RU" dirty="0" smtClean="0"/>
              <a:t>2. Театральная группа К-72/1 группы. А.В.Вампилов «Дом окнами в поле». </a:t>
            </a:r>
            <a:r>
              <a:rPr lang="en-US" dirty="0" smtClean="0">
                <a:hlinkClick r:id="rId3"/>
              </a:rPr>
              <a:t>https://vk.com/wall-208184385_530</a:t>
            </a:r>
            <a:r>
              <a:rPr lang="ru-RU" dirty="0" smtClean="0"/>
              <a:t> </a:t>
            </a:r>
          </a:p>
          <a:p>
            <a:r>
              <a:rPr lang="ru-RU" dirty="0" smtClean="0"/>
              <a:t>3. театральная группа К-72/2 группы. А.В.Вампилов «История с метранпажем». </a:t>
            </a:r>
          </a:p>
          <a:p>
            <a:r>
              <a:rPr lang="ru-RU" dirty="0" smtClean="0">
                <a:hlinkClick r:id="rId4"/>
              </a:rPr>
              <a:t>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ч1. </a:t>
            </a:r>
            <a:r>
              <a:rPr lang="en-US" dirty="0" smtClean="0">
                <a:hlinkClick r:id="rId4"/>
              </a:rPr>
              <a:t>https://vk.com/wall-208184385_559</a:t>
            </a:r>
            <a:r>
              <a:rPr lang="ru-RU" dirty="0" smtClean="0"/>
              <a:t>   ч.2.</a:t>
            </a:r>
            <a:r>
              <a:rPr lang="en-US" dirty="0" smtClean="0"/>
              <a:t> </a:t>
            </a:r>
            <a:r>
              <a:rPr lang="en-US" dirty="0" smtClean="0">
                <a:hlinkClick r:id="rId5"/>
              </a:rPr>
              <a:t>https://vk.com/wall-208184385_558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Итоги фестиваля:  </a:t>
            </a:r>
            <a:r>
              <a:rPr lang="en-US" dirty="0" smtClean="0">
                <a:hlinkClick r:id="rId6"/>
              </a:rPr>
              <a:t>https://vk.com/wall-208184385_567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228600"/>
            <a:ext cx="5920336" cy="7589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Региональный театральный фестиваль «Свет Байкала»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292173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980728"/>
            <a:ext cx="307260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3640" y="2278972"/>
            <a:ext cx="3240360" cy="4579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704088"/>
            <a:ext cx="4474840" cy="36610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Участие студентов ТК в акции «</a:t>
            </a:r>
            <a:r>
              <a:rPr lang="ru-RU" dirty="0" err="1" smtClean="0">
                <a:solidFill>
                  <a:srgbClr val="FF0000"/>
                </a:solidFill>
              </a:rPr>
              <a:t>Библиосумерки</a:t>
            </a:r>
            <a:r>
              <a:rPr lang="ru-RU" dirty="0" smtClean="0">
                <a:solidFill>
                  <a:srgbClr val="FF0000"/>
                </a:solidFill>
              </a:rPr>
              <a:t>» с тремя постановками из произведений А.Вампилова.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3456384" cy="686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>Положение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о проведении </a:t>
            </a:r>
            <a:r>
              <a:rPr lang="ru-RU" sz="1800" b="1" dirty="0" err="1" smtClean="0"/>
              <a:t>вампиловского</a:t>
            </a:r>
            <a:r>
              <a:rPr lang="ru-RU" sz="1800" b="1" dirty="0" smtClean="0"/>
              <a:t> театрального фестиваля «Я с вами, люди!», посвящённого Международному дню театра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445224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b="1" dirty="0" smtClean="0"/>
              <a:t>Общие положения.</a:t>
            </a:r>
            <a:endParaRPr lang="ru-RU" dirty="0" smtClean="0"/>
          </a:p>
          <a:p>
            <a:r>
              <a:rPr lang="ru-RU" dirty="0" smtClean="0"/>
              <a:t>1.1. Настоящее Положение утверждает порядок организации и проведения</a:t>
            </a:r>
            <a:r>
              <a:rPr lang="ru-RU" b="1" dirty="0" smtClean="0"/>
              <a:t>  </a:t>
            </a:r>
            <a:r>
              <a:rPr lang="ru-RU" dirty="0" err="1" smtClean="0"/>
              <a:t>вампиловского</a:t>
            </a:r>
            <a:r>
              <a:rPr lang="ru-RU" b="1" dirty="0" smtClean="0"/>
              <a:t> </a:t>
            </a:r>
            <a:r>
              <a:rPr lang="ru-RU" dirty="0" smtClean="0"/>
              <a:t>театрального фестиваля-конкурса «Я с вами, люди!», посвящённого Международному дню театра  (далее- Фестиваль)</a:t>
            </a:r>
          </a:p>
          <a:p>
            <a:r>
              <a:rPr lang="ru-RU" dirty="0" smtClean="0"/>
              <a:t>1.2. Организатором Фестиваля являются преподаватель кафедры «Русский язык» Хингеева М.М. и отдел художественной литературы Научной библиотеки ВСГУТУ.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2. Цели Фестиваля.</a:t>
            </a:r>
            <a:endParaRPr lang="ru-RU" dirty="0" smtClean="0"/>
          </a:p>
          <a:p>
            <a:r>
              <a:rPr lang="ru-RU" dirty="0" smtClean="0"/>
              <a:t>2.1. Приобщение молодёжи к чтению классической литературы, воспитание культуры чтения, популяризация творчества А.Вампилова.</a:t>
            </a:r>
          </a:p>
          <a:p>
            <a:r>
              <a:rPr lang="ru-RU" dirty="0" smtClean="0"/>
              <a:t>2.2. Развитие нравственного и художественно-эстетического воспитания подрастающего поколения средствами театрального искусства;</a:t>
            </a:r>
          </a:p>
          <a:p>
            <a:r>
              <a:rPr lang="ru-RU" dirty="0" smtClean="0"/>
              <a:t>2.3.Совершенствование читательской, информационно-коммуникативной  компетентностей обучающихся;</a:t>
            </a:r>
          </a:p>
          <a:p>
            <a:r>
              <a:rPr lang="ru-RU" dirty="0" smtClean="0"/>
              <a:t>2.4. Содействие раскрытию творческого потенциала участников, привлечение познавательного интереса к отечественной драматургии; </a:t>
            </a:r>
          </a:p>
          <a:p>
            <a:r>
              <a:rPr lang="ru-RU" dirty="0" smtClean="0"/>
              <a:t>2.5. Консолидация студенчества, развитие навыков командной работы;</a:t>
            </a:r>
          </a:p>
          <a:p>
            <a:r>
              <a:rPr lang="ru-RU" dirty="0" smtClean="0"/>
              <a:t>2.6. Обеспечение профессиональной направленности мероприятия.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Критерии оценивания конкурсных работ Фестиваля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196752"/>
            <a:ext cx="8503920" cy="566124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5.1. Конкурсная работа от студенческой группы представляет собой театрализацию эпизода из драматургии А.В.Вампилова. </a:t>
            </a:r>
          </a:p>
          <a:p>
            <a:r>
              <a:rPr lang="ru-RU" b="1" dirty="0" smtClean="0"/>
              <a:t>Критерии оценивания: </a:t>
            </a:r>
            <a:endParaRPr lang="ru-RU" dirty="0" smtClean="0"/>
          </a:p>
          <a:p>
            <a:pPr lvl="0"/>
            <a:r>
              <a:rPr lang="ru-RU" dirty="0" smtClean="0"/>
              <a:t>Соответствие содержания постановки заданной теме.</a:t>
            </a:r>
          </a:p>
          <a:p>
            <a:pPr lvl="0"/>
            <a:r>
              <a:rPr lang="ru-RU" dirty="0" smtClean="0"/>
              <a:t>Актуальность и современность подачи.</a:t>
            </a:r>
          </a:p>
          <a:p>
            <a:pPr lvl="0"/>
            <a:r>
              <a:rPr lang="ru-RU" dirty="0" smtClean="0"/>
              <a:t>Уровень актёрского мастерства (артистизм, сыгранность, выразительность,</a:t>
            </a:r>
          </a:p>
          <a:p>
            <a:r>
              <a:rPr lang="ru-RU" dirty="0" smtClean="0"/>
              <a:t>эмоциональность).</a:t>
            </a:r>
          </a:p>
          <a:p>
            <a:pPr lvl="0"/>
            <a:r>
              <a:rPr lang="ru-RU" dirty="0" smtClean="0"/>
              <a:t>Оформление постановки (музыкальное сопровождение, костюмы, декорации). </a:t>
            </a:r>
          </a:p>
          <a:p>
            <a:pPr lvl="0"/>
            <a:r>
              <a:rPr lang="ru-RU" dirty="0" smtClean="0"/>
              <a:t>Понимание и раскрытие идеи автора.</a:t>
            </a:r>
          </a:p>
          <a:p>
            <a:r>
              <a:rPr lang="ru-RU" b="1" dirty="0" smtClean="0"/>
              <a:t>5.2. Вокальный конкурс в рамках фестиваля .</a:t>
            </a:r>
          </a:p>
          <a:p>
            <a:r>
              <a:rPr lang="ru-RU" b="1" dirty="0" smtClean="0"/>
              <a:t>Критерии оценивания: </a:t>
            </a:r>
            <a:endParaRPr lang="ru-RU" dirty="0" smtClean="0"/>
          </a:p>
          <a:p>
            <a:pPr lvl="0"/>
            <a:r>
              <a:rPr lang="ru-RU" dirty="0" smtClean="0"/>
              <a:t>художественный уровень и исполнительское мастерство;</a:t>
            </a:r>
          </a:p>
          <a:p>
            <a:pPr lvl="0"/>
            <a:r>
              <a:rPr lang="ru-RU" dirty="0" smtClean="0"/>
              <a:t>соответствие репертуара содержанию конкурса;</a:t>
            </a:r>
          </a:p>
          <a:p>
            <a:pPr lvl="0"/>
            <a:r>
              <a:rPr lang="ru-RU" dirty="0" smtClean="0"/>
              <a:t>артистичность, эмоциональность исполнения</a:t>
            </a:r>
          </a:p>
          <a:p>
            <a:r>
              <a:rPr lang="ru-RU" b="1" dirty="0" smtClean="0"/>
              <a:t>5.3. Номинация «Лучший тематический трейлер фильма Облепиховое лето»</a:t>
            </a:r>
          </a:p>
          <a:p>
            <a:r>
              <a:rPr lang="ru-RU" b="1" dirty="0" smtClean="0"/>
              <a:t>Критерии оценивания: </a:t>
            </a:r>
            <a:endParaRPr lang="ru-RU" dirty="0" smtClean="0"/>
          </a:p>
          <a:p>
            <a:pPr lvl="0"/>
            <a:r>
              <a:rPr lang="ru-RU" dirty="0" smtClean="0"/>
              <a:t>художественный уровень и исполнительское мастерство;</a:t>
            </a:r>
          </a:p>
          <a:p>
            <a:pPr lvl="0"/>
            <a:r>
              <a:rPr lang="ru-RU" dirty="0" smtClean="0"/>
              <a:t>соответствие репертуара содержанию конкурса;</a:t>
            </a:r>
          </a:p>
          <a:p>
            <a:pPr lvl="0"/>
            <a:r>
              <a:rPr lang="ru-RU" dirty="0" smtClean="0"/>
              <a:t>полнота раскрытия темы.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404664"/>
            <a:ext cx="8712968" cy="6453336"/>
          </a:xfrm>
        </p:spPr>
        <p:txBody>
          <a:bodyPr>
            <a:normAutofit fontScale="55000" lnSpcReduction="20000"/>
          </a:bodyPr>
          <a:lstStyle/>
          <a:p>
            <a:r>
              <a:rPr lang="ru-RU" sz="2900" b="1" u="sng" dirty="0" smtClean="0"/>
              <a:t>Используемые педагогические технологии:</a:t>
            </a:r>
            <a:endParaRPr lang="ru-RU" sz="2900" dirty="0" smtClean="0"/>
          </a:p>
          <a:p>
            <a:pPr lvl="0"/>
            <a:r>
              <a:rPr lang="ru-RU" sz="2900" dirty="0" smtClean="0"/>
              <a:t>Технология сотрудничества в рамках личностно-ориентированного подхода при подготовке студентов по стандартам ФГОС.</a:t>
            </a:r>
          </a:p>
          <a:p>
            <a:pPr lvl="0"/>
            <a:r>
              <a:rPr lang="ru-RU" sz="2900" dirty="0" smtClean="0"/>
              <a:t>Совместная деятельность библиотеки и преподавателя при работе со студентами, направленная на развитие индивидуальной ответственности и взаимодействие между участниками группы.</a:t>
            </a:r>
          </a:p>
          <a:p>
            <a:pPr lvl="0"/>
            <a:r>
              <a:rPr lang="ru-RU" sz="2900" dirty="0" smtClean="0"/>
              <a:t>Внутригрупповая дифференциация, проводимая посредством отбора по интересам обучающихся  и степени готовности к участию  в подготовке  и проведении мероприятия. </a:t>
            </a:r>
          </a:p>
          <a:p>
            <a:pPr lvl="0"/>
            <a:r>
              <a:rPr lang="ru-RU" sz="2900" dirty="0" smtClean="0"/>
              <a:t>Театральная технология, применяемая во внеурочной деятельности как средство развития творческих способностей студентов.</a:t>
            </a:r>
          </a:p>
          <a:p>
            <a:pPr lvl="0"/>
            <a:r>
              <a:rPr lang="ru-RU" sz="2900" b="1" dirty="0" smtClean="0"/>
              <a:t>Форма мероприятия </a:t>
            </a:r>
            <a:r>
              <a:rPr lang="ru-RU" sz="2900" dirty="0" smtClean="0"/>
              <a:t>– литературный фестиваль  с применением технологии проектного обучения</a:t>
            </a:r>
          </a:p>
          <a:p>
            <a:r>
              <a:rPr lang="ru-RU" sz="2900" dirty="0" smtClean="0"/>
              <a:t> </a:t>
            </a:r>
            <a:r>
              <a:rPr lang="ru-RU" sz="2900" b="1" dirty="0" smtClean="0"/>
              <a:t>Охват обучающихся по предмету  «Литература»  </a:t>
            </a:r>
            <a:r>
              <a:rPr lang="ru-RU" sz="2900" dirty="0" smtClean="0"/>
              <a:t>–62 студента в театральном конкурсе, 25 студентов  - участники первой части биографической, в  конкурсе вокалистов  - 7 человек, в конкурсе тематических  трейлеров фильма «Облепиховое лето» - 4 человека. Общее количество участников мероприятия – 98 человек . Количество зрителей – 200 человек. Охват обучающихся на курсе у преподавателя – 100% студентов.</a:t>
            </a:r>
          </a:p>
          <a:p>
            <a:r>
              <a:rPr lang="ru-RU" sz="2900" b="1" u="sng" dirty="0" smtClean="0"/>
              <a:t>Освоение общих компетенций при проведении мероприятия:</a:t>
            </a:r>
            <a:endParaRPr lang="ru-RU" sz="2900" dirty="0" smtClean="0"/>
          </a:p>
          <a:p>
            <a:pPr lvl="0"/>
            <a:r>
              <a:rPr lang="ru-RU" sz="2900" dirty="0" smtClean="0"/>
              <a:t>ОК 5. Владеть информационной культурой, анализировать и оценивать информацию с использованием информационно-коммуникационных технологий.</a:t>
            </a:r>
          </a:p>
          <a:p>
            <a:pPr lvl="0"/>
            <a:r>
              <a:rPr lang="ru-RU" sz="2900" dirty="0" smtClean="0"/>
              <a:t>ОК 6. Работать в коллективе и команде, эффективно общаться с коллегами, руководством, потребителями.</a:t>
            </a:r>
          </a:p>
          <a:p>
            <a:pPr lvl="0"/>
            <a:r>
              <a:rPr lang="ru-RU" sz="2900" dirty="0" smtClean="0"/>
              <a:t>ОК 7. Брать на себя ответственность за работу членов.</a:t>
            </a:r>
          </a:p>
          <a:p>
            <a:pPr lvl="0"/>
            <a:r>
              <a:rPr lang="ru-RU" sz="2900" dirty="0" smtClean="0"/>
              <a:t>ОК 8. Самостоятельно определять задачи профессионального и личностного развития, заниматься самообразованием, осознанно планировать повышение квалификации.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4" name="Picture 4" descr="https://sun9-52.userapi.com/impg/ZP4YDtXRfh0rttWlt1df1clEFWPJBJTVMjA_AA/-csYIDvkjik.jpg?size=1280x852&amp;quality=95&amp;sign=22ebffc338b94fbe4d268fd905766b6a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276872"/>
            <a:ext cx="6588224" cy="4581128"/>
          </a:xfrm>
          <a:prstGeom prst="rect">
            <a:avLst/>
          </a:prstGeom>
          <a:noFill/>
        </p:spPr>
      </p:pic>
      <p:pic>
        <p:nvPicPr>
          <p:cNvPr id="30722" name="Picture 2" descr="https://sun9-58.userapi.com/impg/hp2raQFyBQB6cDMFifDKRGJEEYYulJqjwiwGGA/WMVi9JiZkAw.jpg?size=1280x852&amp;quality=95&amp;sign=84c94d2e3eb8b0f6c61948105c9f4287&amp;type=album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35187" cy="3284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228600"/>
            <a:ext cx="3256040" cy="1688232"/>
          </a:xfrm>
        </p:spPr>
        <p:txBody>
          <a:bodyPr/>
          <a:lstStyle/>
          <a:p>
            <a:r>
              <a:rPr lang="ru-RU" dirty="0" smtClean="0"/>
              <a:t>Награждение театральных групп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https://sun9-30.userapi.com/impg/qomX7pw5ChkuwCGFSzjC066zi7Wh-mefTiZ43A/nkN1U7KDCaY.jpg?size=1280x852&amp;quality=95&amp;sign=155605cfd8e268416076f73a682b6b48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3367" y="2996953"/>
            <a:ext cx="5800633" cy="3861047"/>
          </a:xfrm>
          <a:prstGeom prst="rect">
            <a:avLst/>
          </a:prstGeom>
          <a:noFill/>
        </p:spPr>
      </p:pic>
      <p:pic>
        <p:nvPicPr>
          <p:cNvPr id="4" name="Picture 6" descr="https://sun9-79.userapi.com/impg/U6YJ4GnfbY_hZ4rOBlZ8RkbnQgnWChWN8eAV2w/qYvL-EVuG60.jpg?size=1280x852&amp;quality=95&amp;sign=b1d78dfd9bc5230feb477baf65e615ed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692453" cy="3789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188640"/>
            <a:ext cx="4906888" cy="208823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Онлайн-голосование  944 чел. «Лучшая театральная  постановка17-00- 18-30.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голосовали студенты и их родители.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79912" cy="6837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8761" y="2348880"/>
            <a:ext cx="5535239" cy="3270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sun9-42.userapi.com/impg/JF2hlZ5OThKaX9QQ0G-_dUUZaEbtj8qPvTFXqA/8JWvsnLhhE8.jpg?size=1280x882&amp;quality=95&amp;sign=4e77686740125291002e83b659993aff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6382" cy="6309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372</TotalTime>
  <Words>557</Words>
  <Application>Microsoft Office PowerPoint</Application>
  <PresentationFormat>Экран (4:3)</PresentationFormat>
  <Paragraphs>82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Официальная</vt:lpstr>
      <vt:lpstr>ФГБОУ ВО «ВСГУТУ» Технологический колледж </vt:lpstr>
      <vt:lpstr>Слайд 2</vt:lpstr>
      <vt:lpstr>Положение о проведении вампиловского театрального фестиваля «Я с вами, люди!», посвящённого Международному дню театра</vt:lpstr>
      <vt:lpstr>Критерии оценивания конкурсных работ Фестиваля</vt:lpstr>
      <vt:lpstr>Слайд 5</vt:lpstr>
      <vt:lpstr>Слайд 6</vt:lpstr>
      <vt:lpstr>Награждение театральных групп</vt:lpstr>
      <vt:lpstr>Онлайн-голосование  944 чел. «Лучшая театральная  постановка17-00- 18-30. голосовали студенты и их родители.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Результаты участия в вампиловском фестивале «Я с вами, люди!...»</vt:lpstr>
      <vt:lpstr>Слайд 19</vt:lpstr>
      <vt:lpstr>Информационное освещение вампиловского театрального фестиваля «Я с вами, люди!»:</vt:lpstr>
      <vt:lpstr>Региональный театральный фестиваль «Свет Байкала»  в рамках 100-летия Министерства образования и науки Республики Бурятия</vt:lpstr>
      <vt:lpstr>Региональный театральный фестиваль «Свет Байкала»</vt:lpstr>
      <vt:lpstr>Участие студентов ТК в акции «Библиосумерки» с тремя постановками из произведений А.Вампилова.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ФГБОУ ВО «ВСГУТУ» Технологический колледж </dc:title>
  <dc:creator>user</dc:creator>
  <cp:lastModifiedBy>user</cp:lastModifiedBy>
  <cp:revision>38</cp:revision>
  <dcterms:created xsi:type="dcterms:W3CDTF">2023-07-10T06:12:32Z</dcterms:created>
  <dcterms:modified xsi:type="dcterms:W3CDTF">2023-07-10T12:44:45Z</dcterms:modified>
</cp:coreProperties>
</file>