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</p:sldMasterIdLst>
  <p:sldIdLst>
    <p:sldId id="256" r:id="rId2"/>
    <p:sldId id="257" r:id="rId3"/>
    <p:sldId id="258" r:id="rId4"/>
    <p:sldId id="262" r:id="rId5"/>
    <p:sldId id="261" r:id="rId6"/>
    <p:sldId id="259" r:id="rId7"/>
    <p:sldId id="260" r:id="rId8"/>
    <p:sldId id="264" r:id="rId9"/>
    <p:sldId id="263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3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30655-F214-4401-97BD-4A80BA35AB72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7EBBE-27CD-4A53-B32C-3C0CF9806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701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30655-F214-4401-97BD-4A80BA35AB72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7EBBE-27CD-4A53-B32C-3C0CF9806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919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30655-F214-4401-97BD-4A80BA35AB72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7EBBE-27CD-4A53-B32C-3C0CF9806B3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21867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30655-F214-4401-97BD-4A80BA35AB72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7EBBE-27CD-4A53-B32C-3C0CF9806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8123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30655-F214-4401-97BD-4A80BA35AB72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7EBBE-27CD-4A53-B32C-3C0CF9806B3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181486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30655-F214-4401-97BD-4A80BA35AB72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7EBBE-27CD-4A53-B32C-3C0CF9806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644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30655-F214-4401-97BD-4A80BA35AB72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7EBBE-27CD-4A53-B32C-3C0CF9806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605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30655-F214-4401-97BD-4A80BA35AB72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7EBBE-27CD-4A53-B32C-3C0CF9806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860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30655-F214-4401-97BD-4A80BA35AB72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7EBBE-27CD-4A53-B32C-3C0CF9806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860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30655-F214-4401-97BD-4A80BA35AB72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7EBBE-27CD-4A53-B32C-3C0CF9806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111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30655-F214-4401-97BD-4A80BA35AB72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7EBBE-27CD-4A53-B32C-3C0CF9806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28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30655-F214-4401-97BD-4A80BA35AB72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7EBBE-27CD-4A53-B32C-3C0CF9806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443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30655-F214-4401-97BD-4A80BA35AB72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7EBBE-27CD-4A53-B32C-3C0CF9806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966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30655-F214-4401-97BD-4A80BA35AB72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7EBBE-27CD-4A53-B32C-3C0CF9806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438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30655-F214-4401-97BD-4A80BA35AB72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7EBBE-27CD-4A53-B32C-3C0CF9806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162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30655-F214-4401-97BD-4A80BA35AB72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7EBBE-27CD-4A53-B32C-3C0CF9806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136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30655-F214-4401-97BD-4A80BA35AB72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FA7EBBE-27CD-4A53-B32C-3C0CF9806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172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fi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f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f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6545" y="73891"/>
            <a:ext cx="10270837" cy="3976945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для педагогов на тему: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Нейрогимнастика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стимулирующий компонент качественного чтения».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06246" y="5053556"/>
            <a:ext cx="7628604" cy="1009042"/>
          </a:xfrm>
        </p:spPr>
        <p:txBody>
          <a:bodyPr>
            <a:normAutofit lnSpcReduction="10000"/>
          </a:bodyPr>
          <a:lstStyle/>
          <a:p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учитель-начальных классов :</a:t>
            </a:r>
          </a:p>
          <a:p>
            <a:r>
              <a:rPr lang="ru-RU" sz="2800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М.Т.Абдусатторова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85254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49382"/>
            <a:ext cx="8596668" cy="692727"/>
          </a:xfrm>
        </p:spPr>
        <p:txBody>
          <a:bodyPr>
            <a:norm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ГРУППА:</a:t>
            </a:r>
          </a:p>
        </p:txBody>
      </p:sp>
      <p:sp>
        <p:nvSpPr>
          <p:cNvPr id="18" name="Объект 17">
            <a:extLst>
              <a:ext uri="{FF2B5EF4-FFF2-40B4-BE49-F238E27FC236}">
                <a16:creationId xmlns:a16="http://schemas.microsoft.com/office/drawing/2014/main" id="{CEA74631-04C4-BFA6-995A-B11BE5BA9E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942110"/>
            <a:ext cx="8596668" cy="2486890"/>
          </a:xfrm>
        </p:spPr>
        <p:txBody>
          <a:bodyPr>
            <a:normAutofit/>
          </a:bodyPr>
          <a:lstStyle/>
          <a:p>
            <a:r>
              <a:rPr lang="ru-RU" b="1" i="0" dirty="0">
                <a:solidFill>
                  <a:srgbClr val="333333"/>
                </a:solidFill>
                <a:effectLst/>
                <a:latin typeface="Helvetica" panose="020B0604020202020204" pitchFamily="34" charset="0"/>
              </a:rPr>
              <a:t>«Колечко»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" panose="020B0604020202020204" pitchFamily="34" charset="0"/>
              </a:rPr>
              <a:t> На правой руке соедините в кольцо большой палец и указательный палец, затем большой палец — средний палец, большой палец — безымянный палец, большой палец — мизинец. На правой руке соедините большой палец — мизинец, затем большой палец — безымянный палец, большой палец — средний палец, большой палец — указательный палец. Пальцы соединяем синхронно, с небольшим нажимом. Постепенно ускоряем ритм и меняем положение рук в пространстве.</a:t>
            </a:r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8731DCC-7F33-4CD7-F6C9-A8C069CB0E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3" y="3428999"/>
            <a:ext cx="4299651" cy="140604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3C61C52C-132A-2DC8-289A-CEFA444459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386" y="3428999"/>
            <a:ext cx="3967847" cy="248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765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14035"/>
            <a:ext cx="8596668" cy="711201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895927"/>
            <a:ext cx="9436484" cy="55695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     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F3F003-42AF-E915-FCFD-9B1555C6CE38}"/>
              </a:ext>
            </a:extLst>
          </p:cNvPr>
          <p:cNvSpPr txBox="1"/>
          <p:nvPr/>
        </p:nvSpPr>
        <p:spPr>
          <a:xfrm>
            <a:off x="677334" y="895927"/>
            <a:ext cx="859666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333333"/>
                </a:solidFill>
                <a:effectLst/>
                <a:latin typeface="Helvetica" panose="020B0604020202020204" pitchFamily="34" charset="0"/>
              </a:rPr>
              <a:t>«Кулак-ребро-ладонь».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" panose="020B0604020202020204" pitchFamily="34" charset="0"/>
              </a:rPr>
              <a:t> Три положения руки последовательно сменяют друг друга. Ребёнок повторяет 8-10 раз. Выполнение руками сначала поочерёдно, затем совместно.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BC1C21-CEFE-BAB3-10F5-16A1475BDF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503" y="2187161"/>
            <a:ext cx="4597929" cy="346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754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41745"/>
            <a:ext cx="8596668" cy="868219"/>
          </a:xfrm>
        </p:spPr>
        <p:txBody>
          <a:bodyPr>
            <a:normAutofit/>
          </a:bodyPr>
          <a:lstStyle/>
          <a:p>
            <a:r>
              <a:rPr lang="en-US" b="1" dirty="0"/>
              <a:t>III </a:t>
            </a:r>
            <a:r>
              <a:rPr lang="ru-RU" b="1" dirty="0"/>
              <a:t>ГРУППА: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97383" y="526473"/>
            <a:ext cx="5976620" cy="59897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     </a:t>
            </a:r>
            <a:r>
              <a:rPr lang="ru-RU" sz="2400" b="1" i="0" dirty="0">
                <a:solidFill>
                  <a:srgbClr val="333333"/>
                </a:solidFill>
                <a:effectLst/>
                <a:latin typeface="Helvetica" panose="020B0604020202020204" pitchFamily="34" charset="0"/>
              </a:rPr>
              <a:t>«Ухо-нос».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Helvetica" panose="020B0604020202020204" pitchFamily="34" charset="0"/>
              </a:rPr>
              <a:t> Левой рукой возьмитесь за кончики носа, а правой рукой — за левое ухо. Одновременно отпустите ухо и нос, хлопните в ладоши, поменяйте положение рук с точностью до наоборот.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7AAC42-25F0-D787-0334-4EA3AD9E0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832" y="2580361"/>
            <a:ext cx="4891700" cy="393589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49C17E-EB68-80DC-698B-F85865D606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57" y="1371995"/>
            <a:ext cx="2899936" cy="1947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0376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50982"/>
            <a:ext cx="8596668" cy="720436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0341" y="2177251"/>
            <a:ext cx="5863661" cy="3284098"/>
          </a:xfrm>
        </p:spPr>
        <p:txBody>
          <a:bodyPr>
            <a:normAutofit/>
          </a:bodyPr>
          <a:lstStyle/>
          <a:p>
            <a:r>
              <a:rPr lang="ru-RU" b="1" i="0" dirty="0">
                <a:solidFill>
                  <a:srgbClr val="333333"/>
                </a:solidFill>
                <a:effectLst/>
                <a:latin typeface="Helvetica" panose="020B0604020202020204" pitchFamily="34" charset="0"/>
              </a:rPr>
              <a:t>«Капитан».</a:t>
            </a:r>
            <a:r>
              <a:rPr lang="ru-RU" b="0" i="0" dirty="0">
                <a:solidFill>
                  <a:srgbClr val="333333"/>
                </a:solidFill>
                <a:effectLst/>
                <a:latin typeface="Helvetica" panose="020B0604020202020204" pitchFamily="34" charset="0"/>
              </a:rPr>
              <a:t> Одна рука приложена козырьком к бровям, а вторая рука показывает знак "Класс". Меняем руки местами. Через несколько занятий, это упражнение можно усложнить, добавив хлопок между сменой рук.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E528F93-D664-4689-E52E-91D64DBAF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085690"/>
            <a:ext cx="2517972" cy="5106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485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609600"/>
            <a:ext cx="9196339" cy="5902035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Подводя итог, следует отметить, что регулярное выполнение комплексов оказывает положительное влияние на коррекцию обучения, развитие интеллекта и улучшает состояние физического, психического, эмоционального здоровья и социальной адаптации детей, снижает утомляемость, повышает способность к произвольному контролю, что в свою очередь  способствует коррекции недостатков развития дошкольников с ОВЗ.</a:t>
            </a:r>
          </a:p>
          <a:p>
            <a:pPr marL="6350" marR="262255" indent="-6350">
              <a:lnSpc>
                <a:spcPct val="118000"/>
              </a:lnSpc>
              <a:spcAft>
                <a:spcPts val="25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Большинство из нас выполняют рутинные ежедневные физические действия «удобной» рукой. Попробуйте сами и предложите вашему ребенку чистить зубы, причесываться, доставать предметы, рисовать и даже писать другой рукой. Исследования показывают, что выполнение обычного действия «необычной» рукой активизирует новые участки мозга и помогает развивать новые контакты между клетками мозга. Так что пробуйте, экспериментируйте. </a:t>
            </a:r>
            <a:r>
              <a:rPr lang="ru-RU" sz="20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Это не только полезно, но и весело! 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336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86327"/>
            <a:ext cx="8596668" cy="1237673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/>
              <a:t>Понятие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24001"/>
            <a:ext cx="8596668" cy="4517362"/>
          </a:xfrm>
        </p:spPr>
        <p:txBody>
          <a:bodyPr>
            <a:noAutofit/>
          </a:bodyPr>
          <a:lstStyle/>
          <a:p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Нейрогимнастика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комплекс многофункциональных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упражнений,направленных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разностороннюю тренировку мозга.</a:t>
            </a:r>
          </a:p>
          <a:p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Нейрогимнастика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универсальная система упражнений ,она эффективна и для детей и для взрослых в любом возрасте. Но особенно актуально применение упражнений у детей с проблемами в развитии.</a:t>
            </a:r>
          </a:p>
        </p:txBody>
      </p:sp>
    </p:spTree>
    <p:extLst>
      <p:ext uri="{BB962C8B-B14F-4D97-AF65-F5344CB8AC3E}">
        <p14:creationId xmlns:p14="http://schemas.microsoft.com/office/powerpoint/2010/main" val="1524281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868218"/>
            <a:ext cx="10304703" cy="5190838"/>
          </a:xfrm>
        </p:spPr>
        <p:txBody>
          <a:bodyPr>
            <a:normAutofit/>
          </a:bodyPr>
          <a:lstStyle/>
          <a:p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Нейрогимнастика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популярное название двигательной нейропсихологической коррекции (или сенсомоторной коррекции). Это немедикаментозный вид помощи детям, имеющим различные неврологические заболевания и синдромы, такие как: ЗПР, СДВГ, РАС, алалия, дизартрия и другие. А также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нейрогимнастика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полезна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нейротипичным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детям для общего психофизического развития, она направлена на коррекцию различных нарушений ребёнка с целью восстановления у него нормального функционирования мозга.</a:t>
            </a:r>
          </a:p>
        </p:txBody>
      </p:sp>
    </p:spTree>
    <p:extLst>
      <p:ext uri="{BB962C8B-B14F-4D97-AF65-F5344CB8AC3E}">
        <p14:creationId xmlns:p14="http://schemas.microsoft.com/office/powerpoint/2010/main" val="1276933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7" y="120074"/>
            <a:ext cx="5754255" cy="9144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ОСНОВОПОЛОЖНИКИ ГИМНАСТИКИ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81891" y="1034474"/>
            <a:ext cx="5661891" cy="5338618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Основоположником гимнастики для мозга считается Пол Э.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Деннисон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начале 1980-х годов д-р Пол Э.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Деннисон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его жена и соавтор, Гейл Э.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Деннисон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создали образовательную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кинезиологию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-K) – расширенное обучение через движение.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Деннисоны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тогда жили к Калифорнии, и Пол работал в Центре группового обучения для неуспевающих «Долина» , где он в течение 20 лет помогал детям и взрослым. Наблюдая за детьми, Пол пришел к выводу, что дети «учатся не только головой». Он разработал простые и эффективные упражнения, которые обеспечивают синхронизацию двух полушарий и облегчают (ускоряют) процесс обучения. Эти 26 упражнений Пол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Деннисон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назвал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Brain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Gym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® (Гимнастика Мозга).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C455F98-C467-9F4B-9099-3D1ABD25DD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06585" y="1163780"/>
            <a:ext cx="4844905" cy="3925455"/>
          </a:xfrm>
        </p:spPr>
      </p:pic>
    </p:spTree>
    <p:extLst>
      <p:ext uri="{BB962C8B-B14F-4D97-AF65-F5344CB8AC3E}">
        <p14:creationId xmlns:p14="http://schemas.microsoft.com/office/powerpoint/2010/main" val="2895396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/>
              <a:t>Цель </a:t>
            </a:r>
            <a:r>
              <a:rPr lang="ru-RU" sz="5400" b="1" dirty="0" err="1"/>
              <a:t>нейрогимнастики</a:t>
            </a:r>
            <a:r>
              <a:rPr lang="ru-RU" sz="5400" b="1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53309"/>
            <a:ext cx="9732048" cy="4388053"/>
          </a:xfrm>
        </p:spPr>
        <p:txBody>
          <a:bodyPr>
            <a:normAutofit/>
          </a:bodyPr>
          <a:lstStyle/>
          <a:p>
            <a:r>
              <a:rPr lang="ru-RU" sz="4000" dirty="0"/>
              <a:t> синхронизировать </a:t>
            </a:r>
          </a:p>
          <a:p>
            <a:pPr marL="0" indent="0">
              <a:buNone/>
            </a:pPr>
            <a:r>
              <a:rPr lang="ru-RU" sz="4000" dirty="0"/>
              <a:t>   работу двух </a:t>
            </a:r>
          </a:p>
          <a:p>
            <a:pPr marL="0" indent="0">
              <a:buNone/>
            </a:pPr>
            <a:r>
              <a:rPr lang="ru-RU" sz="4000" dirty="0"/>
              <a:t>   полушарий мозга</a:t>
            </a:r>
          </a:p>
        </p:txBody>
      </p:sp>
      <p:pic>
        <p:nvPicPr>
          <p:cNvPr id="4" name="Объект 5">
            <a:extLst>
              <a:ext uri="{FF2B5EF4-FFF2-40B4-BE49-F238E27FC236}">
                <a16:creationId xmlns:a16="http://schemas.microsoft.com/office/drawing/2014/main" id="{B75C8100-9781-A549-BF8C-745DB1CF0F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6836" y="1774058"/>
            <a:ext cx="4636655" cy="378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885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нейрогимнастики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376219"/>
            <a:ext cx="10285528" cy="504305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800" dirty="0"/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межполушарной специализации.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межполушарного взаимодействия.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комиссур (межполушарных связей).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Синхронизация работы полушарий.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мелкой моторики.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способностей.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памяти, внимания.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речи.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мышления.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viverdeblog.com/wp-content/uploads/2017/01/thumb-como-cerebro-aprende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6" t="18223" r="22778" b="6851"/>
          <a:stretch/>
        </p:blipFill>
        <p:spPr bwMode="auto">
          <a:xfrm>
            <a:off x="8110330" y="1500808"/>
            <a:ext cx="3627783" cy="416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1085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609600"/>
            <a:ext cx="9907840" cy="1320800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ПОЛЕЗНА НЕЙРОГИМНАСТИКА</a:t>
            </a:r>
          </a:p>
        </p:txBody>
      </p:sp>
      <p:pic>
        <p:nvPicPr>
          <p:cNvPr id="1026" name="Picture 2" descr="https://presentacii.ru/documents_2/0192839e76c4fac113dc29974c981b62/img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9" t="21668" r="1728" b="8937"/>
          <a:stretch/>
        </p:blipFill>
        <p:spPr bwMode="auto">
          <a:xfrm>
            <a:off x="677335" y="1470991"/>
            <a:ext cx="9063013" cy="478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76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623" y="349275"/>
            <a:ext cx="6588170" cy="138013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Полушария головного мозга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7333" y="1729409"/>
            <a:ext cx="6051457" cy="4909929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Основные различия в работе полушарий головного мозга человека впервые обнаружил американский ученый, лауреат Нобелевской премии Р.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Сперри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В своих работах он показал, что правое и левое полушария мозга разделяют между собой обязанности: левое полушарие решает логические задачи, а правое – творческие.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5">
            <a:extLst>
              <a:ext uri="{FF2B5EF4-FFF2-40B4-BE49-F238E27FC236}">
                <a16:creationId xmlns:a16="http://schemas.microsoft.com/office/drawing/2014/main" id="{CC17CBCE-A684-8846-8CEE-FA17E32256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28790" y="506896"/>
            <a:ext cx="5244349" cy="5321249"/>
          </a:xfrm>
        </p:spPr>
      </p:pic>
    </p:spTree>
    <p:extLst>
      <p:ext uri="{BB962C8B-B14F-4D97-AF65-F5344CB8AC3E}">
        <p14:creationId xmlns:p14="http://schemas.microsoft.com/office/powerpoint/2010/main" val="604380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65" y="368650"/>
            <a:ext cx="11269970" cy="6370080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УПРАЖНЕНИЙ: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/>
            </a:br>
            <a:r>
              <a:rPr lang="ru-RU" b="1" dirty="0"/>
              <a:t>I</a:t>
            </a:r>
            <a:r>
              <a:rPr lang="ru-RU" b="1" i="1" dirty="0"/>
              <a:t>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группа упражнение «Привет-пока»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Вторая группа «Кулак, ребро, ладонь».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III. Третья группа упражнение «Ухо-нос».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IV. Четвертая группа упражнений «Капитан»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55160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янец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432</TotalTime>
  <Words>740</Words>
  <Application>Microsoft Office PowerPoint</Application>
  <PresentationFormat>Широкоэкранный</PresentationFormat>
  <Paragraphs>39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Helvetica</vt:lpstr>
      <vt:lpstr>Times New Roman</vt:lpstr>
      <vt:lpstr>Trebuchet MS</vt:lpstr>
      <vt:lpstr>Wingdings</vt:lpstr>
      <vt:lpstr>Wingdings 3</vt:lpstr>
      <vt:lpstr>Аспект</vt:lpstr>
      <vt:lpstr>Мастер-класс для педагогов на тему: «Нейрогимнастика - как стимулирующий компонент качественного чтения».</vt:lpstr>
      <vt:lpstr>Понятие</vt:lpstr>
      <vt:lpstr>Презентация PowerPoint</vt:lpstr>
      <vt:lpstr>ОСНОВОПОЛОЖНИКИ ГИМНАСТИКИ</vt:lpstr>
      <vt:lpstr>Цель нейрогимнастики:</vt:lpstr>
      <vt:lpstr>Задачи нейрогимнастики:</vt:lpstr>
      <vt:lpstr>ЧЕМ ПОЛЕЗНА НЕЙРОГИМНАСТИКА</vt:lpstr>
      <vt:lpstr>Полушария головного мозга</vt:lpstr>
      <vt:lpstr>КЛАССИФИКАЦИЯ УПРАЖНЕНИЙ:  I. Первая группа упражнение «Привет-пока». II. Вторая группа «Кулак, ребро, ладонь». III. Третья группа упражнение «Ухо-нос». IV. Четвертая группа упражнений «Капитан»</vt:lpstr>
      <vt:lpstr>I ГРУППА:</vt:lpstr>
      <vt:lpstr>II ГРУППА:</vt:lpstr>
      <vt:lpstr>III ГРУППА:</vt:lpstr>
      <vt:lpstr>IV ГРУППА: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для педагогов на тему: «Нейрогимнастика - как средство развития речи».</dc:title>
  <dc:creator>admin</dc:creator>
  <cp:lastModifiedBy>hp</cp:lastModifiedBy>
  <cp:revision>22</cp:revision>
  <dcterms:created xsi:type="dcterms:W3CDTF">2020-11-20T06:59:56Z</dcterms:created>
  <dcterms:modified xsi:type="dcterms:W3CDTF">2023-03-02T13:07:36Z</dcterms:modified>
</cp:coreProperties>
</file>