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7" r:id="rId3"/>
    <p:sldId id="259" r:id="rId4"/>
    <p:sldId id="266" r:id="rId5"/>
    <p:sldId id="268" r:id="rId6"/>
    <p:sldId id="269" r:id="rId7"/>
    <p:sldId id="260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5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квалификации педагогов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высшее</a:t>
                    </a:r>
                    <a:endParaRPr lang="ru-RU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0C3-4481-BC60-DB0BC410323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Высшая К.К.</a:t>
                    </a:r>
                    <a:endParaRPr lang="ru-RU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C0C3-4481-BC60-DB0BC410323F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владеют</a:t>
                    </a:r>
                    <a:endParaRPr lang="ru-RU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C0C3-4481-BC60-DB0BC41032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Квалификационная категория</c:v>
                </c:pt>
                <c:pt idx="2">
                  <c:v>Владение современными технологиями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C3-4481-BC60-DB0BC410323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средне-</a:t>
                    </a:r>
                    <a:r>
                      <a:rPr lang="ru-RU" dirty="0" err="1" smtClean="0"/>
                      <a:t>проф</a:t>
                    </a:r>
                    <a:endParaRPr lang="ru-RU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C0C3-4481-BC60-DB0BC410323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C2CED4D9-4C40-4DF9-B536-2A6CAFA78C0A}" type="VALUE">
                      <a:rPr lang="ru-RU" smtClean="0"/>
                      <a:pPr/>
                      <a:t>[ЗНАЧЕНИЕ]</a:t>
                    </a:fld>
                    <a:r>
                      <a:rPr lang="ru-RU" baseline="0" smtClean="0"/>
                      <a:t> К.К.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0C3-4481-BC60-DB0BC410323F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не владеют</a:t>
                    </a:r>
                    <a:endParaRPr lang="ru-RU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C0C3-4481-BC60-DB0BC41032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Квалификационная категория</c:v>
                </c:pt>
                <c:pt idx="2">
                  <c:v>Владение современными технологиями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1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C3-4481-BC60-DB0BC410323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Квалификационная категория</c:v>
                </c:pt>
                <c:pt idx="2">
                  <c:v>Владение современными технологиями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C0C3-4481-BC60-DB0BC410323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23243800"/>
        <c:axId val="423245112"/>
      </c:barChart>
      <c:catAx>
        <c:axId val="423243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3245112"/>
        <c:crosses val="autoZero"/>
        <c:auto val="1"/>
        <c:lblAlgn val="ctr"/>
        <c:lblOffset val="100"/>
        <c:noMultiLvlLbl val="0"/>
      </c:catAx>
      <c:valAx>
        <c:axId val="423245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3243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педагогов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8906229582508919"/>
          <c:y val="4.54476895809452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3497821941553792E-2"/>
          <c:y val="0.14709833040591844"/>
          <c:w val="0.63245867933452138"/>
          <c:h val="0.813145364078968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5D9B-40E5-A2A4-19E99AEB4B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5D9B-40E5-A2A4-19E99AEB4B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5D9B-40E5-A2A4-19E99AEB4B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5D9B-40E5-A2A4-19E99AEB4B1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5D9B-40E5-A2A4-19E99AEB4B1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5D9B-40E5-A2A4-19E99AEB4B10}"/>
              </c:ext>
            </c:extLst>
          </c:dPt>
          <c:dLbls>
            <c:dLbl>
              <c:idx val="0"/>
              <c:layout>
                <c:manualLayout>
                  <c:x val="-0.11734028180914943"/>
                  <c:y val="0.1033586274181992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9 педагогов</a:t>
                    </a:r>
                    <a:endParaRPr lang="ru-RU" dirty="0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509349982249428"/>
                      <c:h val="6.808133938300514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D9B-40E5-A2A4-19E99AEB4B10}"/>
                </c:ext>
              </c:extLst>
            </c:dLbl>
            <c:dLbl>
              <c:idx val="1"/>
              <c:layout>
                <c:manualLayout>
                  <c:x val="-0.17060096434101801"/>
                  <c:y val="5.102930746424660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</a:t>
                    </a:r>
                    <a:r>
                      <a:rPr lang="ru-RU" baseline="0" dirty="0" smtClean="0"/>
                      <a:t> педагогов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D9B-40E5-A2A4-19E99AEB4B10}"/>
                </c:ext>
              </c:extLst>
            </c:dLbl>
            <c:dLbl>
              <c:idx val="2"/>
              <c:layout>
                <c:manualLayout>
                  <c:x val="-0.18356037133441672"/>
                  <c:y val="-7.507626908706722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</a:t>
                    </a:r>
                    <a:r>
                      <a:rPr lang="ru-RU" baseline="0" dirty="0" smtClean="0"/>
                      <a:t> педагогов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D9B-40E5-A2A4-19E99AEB4B10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педагогов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D9B-40E5-A2A4-19E99AEB4B10}"/>
                </c:ext>
              </c:extLst>
            </c:dLbl>
            <c:dLbl>
              <c:idx val="4"/>
              <c:layout>
                <c:manualLayout>
                  <c:x val="0.13345660446594731"/>
                  <c:y val="0.1313223406305061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 педагога – 19 %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D9B-40E5-A2A4-19E99AEB4B10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4"/>
                <c:pt idx="0">
                  <c:v>педагоги, испытывающие трудности в организации воспитательно-образовательного процесса</c:v>
                </c:pt>
                <c:pt idx="1">
                  <c:v>педагоги, испытывающие трудности с подбором и применением технологий обучения для групп разновозрастной направленности</c:v>
                </c:pt>
                <c:pt idx="2">
                  <c:v>педагоги, хотели бы иметь возможность получать консультацию от узких специалистов</c:v>
                </c:pt>
                <c:pt idx="3">
                  <c:v>педагоги, испытывают трудности в привлечении родителей к воспитательно-образовательному процессу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</c:v>
                </c:pt>
                <c:pt idx="1">
                  <c:v>14</c:v>
                </c:pt>
                <c:pt idx="2">
                  <c:v>14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D9B-40E5-A2A4-19E99AEB4B10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63786445040884132"/>
          <c:y val="0.11650760350014855"/>
          <c:w val="0.33789771736871144"/>
          <c:h val="0.8646506966033259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FE2816-A172-48C8-85A5-CB80317F85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9779" y="586853"/>
            <a:ext cx="8584441" cy="2049652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A384BA-CDC3-40EB-AB9F-48BAE63AA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779" y="2799165"/>
            <a:ext cx="8584441" cy="858436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AB4119-EDF2-48B0-80DA-05A79F69B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629AB0-A7F8-4E52-A50F-140D7CA5F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ADE253-697F-4BD4-80C3-1B7EA61A2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78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199BD1-639F-4479-89D1-9D296FA9A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FEB231-C634-4364-887B-93267DDC72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BEFE3-74C8-4755-9221-372A8B3D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E81DAE-4F17-481E-BC18-A078D7612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692AFB-D563-4846-8CFA-D9AFBF6A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93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B6AE50B-6B48-4AD4-B4DE-E70B389302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56212F7-C2D1-496D-811C-3F28DC203C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11D261-1B98-4A99-8C1E-9127E859F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C25D25-0DC6-4069-B1B9-A5403E027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3615F0-7EB6-4C6D-9CC0-D295E76B9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855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F1A79-1134-40BE-8371-C5A32922F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5213EB-3C03-48C5-8EF0-2811A0ED1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879E8E-FE46-4F25-9588-6A101DA06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97C6AD-AE70-4931-B932-67DB7DA10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815EAD-1426-476F-B868-81DEA8EE3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87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8C8DDA-00CE-4CC5-AA93-04EEC1370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25" y="1378423"/>
            <a:ext cx="8802805" cy="140912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4C9BB1-7E22-43AD-88A8-0D4D34488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124" y="2980532"/>
            <a:ext cx="8802805" cy="595181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DEA8B4-829E-4ECD-90F8-5ED89A727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B48393-E055-4076-95B5-569973D45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0029F1-E954-4E80-8837-D7B0CA69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56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73E418-4B55-4AE5-A73A-239B715AB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BCB36A-8E27-45D1-AEEC-C3F65AFB88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D27A5F-FEFE-44F4-BBCC-C36798FC0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E94798-1584-4CBC-B0A0-19425B245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C2ED98-F228-4068-AFB8-C952DC70D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948BB1-704A-41B5-B5A5-663235ED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11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7C18DF-289D-4E73-B349-5D30B201A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E87E73-51A6-4610-87E4-A9FF42995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295C1B-4D23-466F-AF85-122E2A8CE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7D8148E-3A6D-49DF-8A3B-55AA319D29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BE5DC4-2E2C-4839-8B47-D0534314F6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36169C9-4B8E-4B0D-AA03-D46B08473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EE91CCD-D8F5-4116-B18A-EEFA6B3E6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A74C7C2-99E1-4D9B-BBB9-8DCBAFB05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4D5C0-C6D7-4FFC-8F7E-F1204105E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5D91D84-62B5-4EB2-A66A-8D18CF7A5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82004AE-54A0-4BD1-8DB4-B7DF87FF9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D90D85-2B15-408C-BCAD-20C72D2BF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06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C1A38EC-6F28-4110-8CA5-C17C7E73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2F8EAD7-35DB-4D56-AA8D-DACEA4A7B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35D2D8-00DD-4DDF-9D70-2C9E71C35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68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73ADE8-B499-4C10-B4FC-A3959BD8D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CD387E-81AE-4825-BAD4-E22DE0706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198CE6B-AF79-435D-B6F1-5A0BC14E1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C61896-0219-40B0-B782-438A6C177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A5ED6C-AA83-4ADE-865A-401D8E5B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9B5D36-7F23-4DBF-A4DC-4173742FB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163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9FF0D-686D-4DCB-828C-4404C3FE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10E4780-B42B-481A-9778-950BD729E3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CA3643-2F79-4DCD-9C8A-A192B47BEF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868789-819F-471F-B9DA-74953FC9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73BAD2-4036-45AA-8D91-D9B30A28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3431A1-AAD2-49E2-81CD-54F612E9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98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62FE1A-A705-40FD-BA5A-2C1D940B7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BFB815-3777-4111-AEF8-4F23FE779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E02496-F537-487A-93F3-FB0FBD2BB3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pPr/>
              <a:t>24.01.2025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520163-D995-46A7-AD7D-92A01BBAD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CC0ABF-3968-43A5-AF74-F55359EB5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8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1994" y="1944009"/>
            <a:ext cx="5828177" cy="168746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Управленческий проект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«Координация педагогического процесса в условиях объединения нескольких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филиалов»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779" y="421725"/>
            <a:ext cx="8584441" cy="1353848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Степновский детский сад «Колосок».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Красноярский край, Назаровский район, п. Степной, ул.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Садовая, зд.12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тел. (391 55) 9-33-79, е-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du.kolosok@mail.ru</a:t>
            </a:r>
          </a:p>
          <a:p>
            <a:pPr algn="r"/>
            <a:endParaRPr lang="ru-RU" dirty="0"/>
          </a:p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34107" y="4390007"/>
            <a:ext cx="3465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Заведующий: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Илющенко Елена Александровна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5632" y="1775573"/>
            <a:ext cx="2834232" cy="2614434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3862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7350" y="385672"/>
            <a:ext cx="3298362" cy="372593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 развития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контроль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80240" y="1187936"/>
            <a:ext cx="2567857" cy="855663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систему контроля в филиалах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57237" y="2473270"/>
            <a:ext cx="6413862" cy="1735890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 – правовой базы фронтального выездного контроля (положение, распоряжения, план-задание по всем сферам функционирования, журналы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lvl="0" indent="-2857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выезд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филиал, осуществление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контроля;</a:t>
            </a:r>
          </a:p>
          <a:p>
            <a:pPr marL="285750" lvl="0" indent="-2857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 с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рекомендациями;</a:t>
            </a:r>
          </a:p>
          <a:p>
            <a:pPr marL="285750" lvl="0" indent="-2857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по устранению или модернизации условий </a:t>
            </a:r>
          </a:p>
          <a:p>
            <a:pPr marL="285750" lvl="0" indent="-285750">
              <a:buFontTx/>
              <a:buChar char="-"/>
            </a:pP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57237" y="4828974"/>
            <a:ext cx="6413862" cy="1285334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Совершенствована системы оценки качества: разработан пакет документов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образовательной деятельности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филиалов соответствуют установленным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 </a:t>
            </a:r>
          </a:p>
        </p:txBody>
      </p:sp>
      <p:cxnSp>
        <p:nvCxnSpPr>
          <p:cNvPr id="4" name="Прямая соединительная линия 3"/>
          <p:cNvCxnSpPr>
            <a:stCxn id="2" idx="2"/>
          </p:cNvCxnSpPr>
          <p:nvPr/>
        </p:nvCxnSpPr>
        <p:spPr>
          <a:xfrm>
            <a:off x="4786531" y="758265"/>
            <a:ext cx="7538" cy="32595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16" idx="2"/>
            <a:endCxn id="18" idx="0"/>
          </p:cNvCxnSpPr>
          <p:nvPr/>
        </p:nvCxnSpPr>
        <p:spPr>
          <a:xfrm flipH="1">
            <a:off x="4864168" y="2043599"/>
            <a:ext cx="1" cy="42967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18" idx="2"/>
            <a:endCxn id="21" idx="0"/>
          </p:cNvCxnSpPr>
          <p:nvPr/>
        </p:nvCxnSpPr>
        <p:spPr>
          <a:xfrm>
            <a:off x="4864168" y="4209160"/>
            <a:ext cx="0" cy="6198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28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29" y="179249"/>
            <a:ext cx="9013371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Критерии реализации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выстроенной моделью методической службы ДОУ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учреждение, каждый педагог будут включены в активную методическую деятельность.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будет выстроено в режиме системных мероприятий через разнообразные формы: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- 100 % педагогов участвуют в долгосрочных образовательных проектах;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- 80 % педагогов внедряют в образовательный процесс современные технологии;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каждый филиал имеет свою успешную практику;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педагогов представляют свой опыт работы на конкурсах, форумах, объединениях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Мобильная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выезды в филиалы для оказания диагностической и консультативной помощи участникам образовательного процесса, организуют мастер-классы, площадки для детей и родителей: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- 70 % родителей детей раннего возраста входят в консультационный пункт;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- 50 % родителей посещают общие родительские собрания, совместно с детьми инновационные площадки организуемые основным ДОУ;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- 90 % родителей являются активными участниками мероприятий, организуемых филиалом (мастер-классов, работа в творческих мастерских, участие в акциях);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детей старшего дошкольного возраста проходят обследования узкими специалистами ДОУ, с получением рекомендации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Административная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выезды в филиалы для контроля и оказания посильной помощи во всех сферах деятельности филиала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пользуются имеющимися у них ресурсами, взаимодействуют с социальными партнерами, план взаимодействия реализован на 100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Значительно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повысится качество образования в филиалах, уровень развития воспитанников возрастет, в диапазоне от 20 до 40 % по различным образовательным областям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3233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452" y="790699"/>
            <a:ext cx="53688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реализации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достижения выполнения задач и достижения запланированных результатов;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степени возможности участия в мероприятиях всех участников образовательных отношений;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степени удовлетворенности всех участников образовательных отношений;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степени распространения инновационного педагогического опыта;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результатам проведенных мероприятий, обозначенных в планах.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834" y="1221773"/>
            <a:ext cx="3570166" cy="49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47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005360"/>
              </p:ext>
            </p:extLst>
          </p:nvPr>
        </p:nvGraphicFramePr>
        <p:xfrm>
          <a:off x="991099" y="3441404"/>
          <a:ext cx="7044236" cy="255501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652439">
                  <a:extLst>
                    <a:ext uri="{9D8B030D-6E8A-4147-A177-3AD203B41FA5}">
                      <a16:colId xmlns:a16="http://schemas.microsoft.com/office/drawing/2014/main" val="1229811239"/>
                    </a:ext>
                  </a:extLst>
                </a:gridCol>
                <a:gridCol w="3619306">
                  <a:extLst>
                    <a:ext uri="{9D8B030D-6E8A-4147-A177-3AD203B41FA5}">
                      <a16:colId xmlns:a16="http://schemas.microsoft.com/office/drawing/2014/main" val="159880634"/>
                    </a:ext>
                  </a:extLst>
                </a:gridCol>
                <a:gridCol w="2772491">
                  <a:extLst>
                    <a:ext uri="{9D8B030D-6E8A-4147-A177-3AD203B41FA5}">
                      <a16:colId xmlns:a16="http://schemas.microsoft.com/office/drawing/2014/main" val="1939479673"/>
                    </a:ext>
                  </a:extLst>
                </a:gridCol>
              </a:tblGrid>
              <a:tr h="5830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 / статьи затрат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 финансирования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6935825"/>
                  </a:ext>
                </a:extLst>
              </a:tr>
              <a:tr h="2915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Стимулирование педагогов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Стимулирующий фонд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7192578"/>
                  </a:ext>
                </a:extLst>
              </a:tr>
              <a:tr h="58309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устойчивого интернет соединения в филиалах и ДОУ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7814512"/>
                  </a:ext>
                </a:extLst>
              </a:tr>
              <a:tr h="8746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 для осуществления выездов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с администрацией поселка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228566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9452" y="315409"/>
            <a:ext cx="800753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Ресурсное обеспечение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Основной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ресурс, который будет необходим в ходе реализации проекта в соответствии с намеченными мероприятиями – это высококвалифицированные, творческие педагогические кадры: воспитатели и специалисты. </a:t>
            </a: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</p:txBody>
      </p:sp>
    </p:spTree>
    <p:extLst>
      <p:ext uri="{BB962C8B-B14F-4D97-AF65-F5344CB8AC3E}">
        <p14:creationId xmlns:p14="http://schemas.microsoft.com/office/powerpoint/2010/main" val="2419311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28174"/>
              </p:ext>
            </p:extLst>
          </p:nvPr>
        </p:nvGraphicFramePr>
        <p:xfrm>
          <a:off x="809898" y="1372765"/>
          <a:ext cx="7589518" cy="276549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75135">
                  <a:extLst>
                    <a:ext uri="{9D8B030D-6E8A-4147-A177-3AD203B41FA5}">
                      <a16:colId xmlns:a16="http://schemas.microsoft.com/office/drawing/2014/main" val="2548204080"/>
                    </a:ext>
                  </a:extLst>
                </a:gridCol>
                <a:gridCol w="4024327">
                  <a:extLst>
                    <a:ext uri="{9D8B030D-6E8A-4147-A177-3AD203B41FA5}">
                      <a16:colId xmlns:a16="http://schemas.microsoft.com/office/drawing/2014/main" val="2448873178"/>
                    </a:ext>
                  </a:extLst>
                </a:gridCol>
                <a:gridCol w="2990056">
                  <a:extLst>
                    <a:ext uri="{9D8B030D-6E8A-4147-A177-3AD203B41FA5}">
                      <a16:colId xmlns:a16="http://schemas.microsoft.com/office/drawing/2014/main" val="34657658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>
                          <a:effectLst/>
                        </a:rPr>
                        <a:t>	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Риски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Пути минимизации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346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Кадровый потенциал, утечка кадров из сельской местности, отсутствие узких специалистов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Переподготовка педагогов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27180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готовности части педагогического коллектива к инновационной 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Стимулирование педагогов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91407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Нежелание или неготовность родителей участвовать в образовательном процессе ДОУ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мероприятий демонстрирующих результативность от их участия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440549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076994" y="663081"/>
            <a:ext cx="5603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риски проекта и пути их минимизации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960" y="4264445"/>
            <a:ext cx="3239589" cy="243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273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4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1703" y="423309"/>
            <a:ext cx="82034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Реорганизация – 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это слияние, присоединение; </a:t>
            </a:r>
            <a:b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</a:b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/>
            </a:r>
            <a:b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</a:b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Осуществляется для обеспечения доступности дошкольным образованием, оптимизации структуры и качества работы образовательных учреждений и </a:t>
            </a:r>
            <a:r>
              <a:rPr lang="ru-RU" sz="20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улучшения 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материально-финансовых условий.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1703" y="2651078"/>
            <a:ext cx="7968343" cy="1302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со ст. 22 Федерального закона от 29.12.2012 № 273-ФЗ (ред. от 28.12.2024) «Об образовании в Российской Федерации»; </a:t>
            </a:r>
          </a:p>
          <a:p>
            <a:pPr marL="285750" lvl="0" indent="-285750" algn="just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руководствуясь ст. 57, ст. 58 Гражданского кодекса Российской Федерации 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592444" y="4360341"/>
            <a:ext cx="5906859" cy="1731414"/>
            <a:chOff x="1996170" y="4753018"/>
            <a:chExt cx="5906859" cy="1731414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/>
            <a:srcRect t="22272" b="14303"/>
            <a:stretch/>
          </p:blipFill>
          <p:spPr>
            <a:xfrm>
              <a:off x="3814439" y="4757050"/>
              <a:ext cx="4088590" cy="1727382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3"/>
            <a:srcRect r="55486"/>
            <a:stretch/>
          </p:blipFill>
          <p:spPr>
            <a:xfrm>
              <a:off x="1996170" y="4753018"/>
              <a:ext cx="1818269" cy="1731414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/>
            <a:srcRect l="45686"/>
            <a:stretch/>
          </p:blipFill>
          <p:spPr>
            <a:xfrm>
              <a:off x="3814439" y="4753018"/>
              <a:ext cx="986759" cy="17314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229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52" y="731518"/>
            <a:ext cx="8032024" cy="5499465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5091"/>
              </p:ext>
            </p:extLst>
          </p:nvPr>
        </p:nvGraphicFramePr>
        <p:xfrm>
          <a:off x="2850425" y="548638"/>
          <a:ext cx="6096000" cy="1376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58335500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427502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объединения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объединение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72926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- 6 групп;</a:t>
                      </a:r>
                    </a:p>
                    <a:p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- 38 сотрудников.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групп;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 сотрудников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41663"/>
                  </a:ext>
                </a:extLst>
              </a:tr>
              <a:tr h="320040">
                <a:tc gridSpan="2">
                  <a:txBody>
                    <a:bodyPr/>
                    <a:lstStyle/>
                    <a:p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Расстояние от основного учреждения от 2 до 16 км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962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08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527" y="1296936"/>
            <a:ext cx="8616027" cy="2800345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 3.1.3.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«Администрирование деятельности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ДОО» профессионального стандарта руководителя ДОО (приказ от 19 апреля 2021 г. N 250н) говорит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одним из трудовых действий руководителя учреждения является обеспечение надлежащего качества реализации основной образовательной программы, координация и контроль деятельности структурных подразделений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013" y="3809898"/>
            <a:ext cx="3054361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11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553570118"/>
              </p:ext>
            </p:extLst>
          </p:nvPr>
        </p:nvGraphicFramePr>
        <p:xfrm>
          <a:off x="296094" y="195218"/>
          <a:ext cx="8647610" cy="2730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925793974"/>
              </p:ext>
            </p:extLst>
          </p:nvPr>
        </p:nvGraphicFramePr>
        <p:xfrm>
          <a:off x="296094" y="2926079"/>
          <a:ext cx="8647610" cy="3487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298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0751" y="1360737"/>
            <a:ext cx="8471363" cy="240136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качественно управлять шестью объединёнными садами на удалённой дистанции друг от друга, которые бы не только функционировали, а и развивались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</a:rPr>
              <a:t>Цель проекта </a:t>
            </a:r>
            <a:r>
              <a:rPr lang="ru-RU" sz="2000" dirty="0">
                <a:latin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</a:rPr>
              <a:t>создание </a:t>
            </a:r>
            <a:r>
              <a:rPr lang="ru-RU" sz="2000" dirty="0">
                <a:latin typeface="Times New Roman" panose="02020603050405020304" pitchFamily="18" charset="0"/>
              </a:rPr>
              <a:t>организационно – управленческих условий для повышения качества образования в филиалах ДОУ.</a:t>
            </a:r>
            <a:endParaRPr lang="ru-RU" sz="2000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20196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472" y="1465766"/>
            <a:ext cx="2520961" cy="6319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Низкий уровень профессиональных компетенции и мастерства 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4260" y="5264330"/>
            <a:ext cx="2527944" cy="6144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Трудности в привлечении родителей к </a:t>
            </a:r>
            <a:r>
              <a:rPr lang="ru-RU" sz="1400" dirty="0" err="1" smtClean="0"/>
              <a:t>воспитательно</a:t>
            </a:r>
            <a:r>
              <a:rPr lang="ru-RU" sz="1400" dirty="0" smtClean="0"/>
              <a:t>-образовательному процессу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5431" y="4499204"/>
            <a:ext cx="2492541" cy="5054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Отсутствие регулярного, системного контроля</a:t>
            </a:r>
            <a:endParaRPr lang="ru-RU" sz="1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66806" y="1585276"/>
            <a:ext cx="3796786" cy="661721"/>
          </a:xfrm>
          <a:prstGeom prst="roundRect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Создать единую модель методической службы в условиях взаимодействия нескольких  структурных подразделений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64881" y="2450628"/>
            <a:ext cx="3800636" cy="8722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Совершенствовать профессиональные компетенции воспитателей путем включения их в инновационную, методическую и управленческую деятельность</a:t>
            </a:r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14476" y="976031"/>
            <a:ext cx="3801405" cy="444966"/>
          </a:xfrm>
          <a:prstGeom prst="roundRect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Разработать  НПБ</a:t>
            </a:r>
            <a:endParaRPr lang="ru-RU" sz="1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59164" y="5319508"/>
            <a:ext cx="3873528" cy="62046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Оказать поддержку семьям воспитанников через внедрение новых форм взаимодействия</a:t>
            </a:r>
            <a:endParaRPr lang="ru-RU" sz="1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61843" y="6116683"/>
            <a:ext cx="3857642" cy="529268"/>
          </a:xfrm>
          <a:prstGeom prst="roundRect">
            <a:avLst/>
          </a:prstGeom>
          <a:ln w="38100">
            <a:solidFill>
              <a:srgbClr val="F4541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Установить содержательные связи с учреждениями социума</a:t>
            </a:r>
            <a:endParaRPr lang="ru-RU" sz="1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59164" y="4560626"/>
            <a:ext cx="3863000" cy="511462"/>
          </a:xfrm>
          <a:prstGeom prst="roundRect">
            <a:avLst/>
          </a:prstGeom>
          <a:ln w="38100">
            <a:solidFill>
              <a:srgbClr val="F4541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Совершенствовать систему контроля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2105" y="2524019"/>
            <a:ext cx="2503010" cy="6472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Отсутствие системы методического сопровождения педагогов</a:t>
            </a:r>
            <a:endParaRPr lang="ru-RU" sz="14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7357423" y="829764"/>
            <a:ext cx="1594604" cy="5925169"/>
            <a:chOff x="2284568" y="906573"/>
            <a:chExt cx="1594604" cy="5925169"/>
          </a:xfrm>
        </p:grpSpPr>
        <p:sp>
          <p:nvSpPr>
            <p:cNvPr id="17" name="Двойная стрелка вверх/вниз 16"/>
            <p:cNvSpPr/>
            <p:nvPr/>
          </p:nvSpPr>
          <p:spPr>
            <a:xfrm>
              <a:off x="2295362" y="906573"/>
              <a:ext cx="1479331" cy="5925169"/>
            </a:xfrm>
            <a:prstGeom prst="up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0297" y="1721146"/>
              <a:ext cx="1503145" cy="1064174"/>
            </a:xfrm>
            <a:prstGeom prst="rect">
              <a:avLst/>
            </a:prstGeom>
            <a:effectLst>
              <a:glow rad="101600">
                <a:schemeClr val="accent2">
                  <a:satMod val="175000"/>
                  <a:alpha val="40000"/>
                </a:schemeClr>
              </a:glow>
              <a:softEdge rad="127000"/>
            </a:effectLst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3194" y="4737641"/>
              <a:ext cx="1317352" cy="1317352"/>
            </a:xfrm>
            <a:prstGeom prst="rect">
              <a:avLst/>
            </a:prstGeom>
            <a:effectLst>
              <a:glow rad="101600">
                <a:schemeClr val="accent2">
                  <a:satMod val="175000"/>
                  <a:alpha val="40000"/>
                </a:schemeClr>
              </a:glow>
              <a:softEdge rad="127000"/>
            </a:effectLst>
          </p:spPr>
        </p:pic>
        <p:pic>
          <p:nvPicPr>
            <p:cNvPr id="1032" name="Picture 8" descr="Picture background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99" r="19305" b="9525"/>
            <a:stretch/>
          </p:blipFill>
          <p:spPr bwMode="auto">
            <a:xfrm>
              <a:off x="2284568" y="2924429"/>
              <a:ext cx="1594604" cy="1696102"/>
            </a:xfrm>
            <a:prstGeom prst="rect">
              <a:avLst/>
            </a:prstGeom>
            <a:noFill/>
            <a:effectLst>
              <a:glow rad="101600">
                <a:schemeClr val="accent2">
                  <a:satMod val="175000"/>
                  <a:alpha val="40000"/>
                </a:schemeClr>
              </a:glow>
              <a:softEdge rad="1270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Прямоугольник 23"/>
          <p:cNvSpPr/>
          <p:nvPr/>
        </p:nvSpPr>
        <p:spPr>
          <a:xfrm>
            <a:off x="144259" y="6032369"/>
            <a:ext cx="2534379" cy="5713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Отсутствие внешних связей, социальных партнеров</a:t>
            </a:r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25788" y="387962"/>
            <a:ext cx="1750423" cy="44413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Проблемы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370217" y="387962"/>
            <a:ext cx="3200400" cy="444137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372130" y="385627"/>
            <a:ext cx="1444396" cy="444137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Ресурсы </a:t>
            </a:r>
            <a:endParaRPr lang="ru-RU" dirty="0"/>
          </a:p>
        </p:txBody>
      </p:sp>
      <p:sp>
        <p:nvSpPr>
          <p:cNvPr id="26" name="Двойная стрелка вверх/вниз 25"/>
          <p:cNvSpPr/>
          <p:nvPr/>
        </p:nvSpPr>
        <p:spPr>
          <a:xfrm flipH="1" flipV="1">
            <a:off x="1253369" y="2104998"/>
            <a:ext cx="274322" cy="410942"/>
          </a:xfrm>
          <a:prstGeom prst="upDown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681086" y="1754597"/>
            <a:ext cx="371512" cy="323078"/>
          </a:xfrm>
          <a:prstGeom prst="right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2706443" y="4632209"/>
            <a:ext cx="352721" cy="323078"/>
          </a:xfrm>
          <a:prstGeom prst="right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2672204" y="5441044"/>
            <a:ext cx="371512" cy="323078"/>
          </a:xfrm>
          <a:prstGeom prst="right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>
            <a:off x="2663392" y="6200476"/>
            <a:ext cx="371512" cy="362132"/>
          </a:xfrm>
          <a:prstGeom prst="right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2687972" y="2671120"/>
            <a:ext cx="371512" cy="323078"/>
          </a:xfrm>
          <a:prstGeom prst="right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лево 27"/>
          <p:cNvSpPr/>
          <p:nvPr/>
        </p:nvSpPr>
        <p:spPr>
          <a:xfrm>
            <a:off x="6963167" y="2127023"/>
            <a:ext cx="391730" cy="287995"/>
          </a:xfrm>
          <a:prstGeom prst="left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лево 37"/>
          <p:cNvSpPr/>
          <p:nvPr/>
        </p:nvSpPr>
        <p:spPr>
          <a:xfrm>
            <a:off x="6993348" y="2541860"/>
            <a:ext cx="347177" cy="2652345"/>
          </a:xfrm>
          <a:prstGeom prst="left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лево 38"/>
          <p:cNvSpPr/>
          <p:nvPr/>
        </p:nvSpPr>
        <p:spPr>
          <a:xfrm rot="18951174">
            <a:off x="7047872" y="5506312"/>
            <a:ext cx="391730" cy="276408"/>
          </a:xfrm>
          <a:prstGeom prst="leftArrow">
            <a:avLst/>
          </a:prstGeom>
          <a:solidFill>
            <a:srgbClr val="F45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72105" y="3435533"/>
            <a:ext cx="2513803" cy="8252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Отсутствие возможности получать квалифицированную помощь от узких специалистов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8639" y="3664110"/>
            <a:ext cx="390178" cy="437627"/>
          </a:xfrm>
          <a:prstGeom prst="rect">
            <a:avLst/>
          </a:prstGeom>
        </p:spPr>
      </p:pic>
      <p:sp>
        <p:nvSpPr>
          <p:cNvPr id="32" name="Скругленный прямоугольник 31"/>
          <p:cNvSpPr/>
          <p:nvPr/>
        </p:nvSpPr>
        <p:spPr>
          <a:xfrm>
            <a:off x="3068862" y="3559130"/>
            <a:ext cx="3863000" cy="754075"/>
          </a:xfrm>
          <a:prstGeom prst="roundRect">
            <a:avLst/>
          </a:prstGeom>
          <a:ln w="38100">
            <a:solidFill>
              <a:srgbClr val="F4541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Выстроить эффективное взаимодействие воспитателей филиалов со специалистами основного учреждения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0799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3461" y="300445"/>
            <a:ext cx="2782390" cy="509451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 развития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педагоги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1700" y="1121216"/>
            <a:ext cx="1920243" cy="879571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новую модель методической службы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47801" y="1103793"/>
            <a:ext cx="1913709" cy="879571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профессиональную компетентность педагогов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22872" y="1103793"/>
            <a:ext cx="1907177" cy="879571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педагогов в инновационную деятельность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2066" y="2334979"/>
            <a:ext cx="2599509" cy="2103120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/>
            <a:r>
              <a:rPr lang="ru-RU" sz="14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модели, с включением новых форм объединения (куратор, М.О);</a:t>
            </a:r>
          </a:p>
          <a:p>
            <a:pPr lvl="0"/>
            <a:r>
              <a:rPr lang="ru-RU" sz="14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НПБ, системы мотивирования;</a:t>
            </a:r>
          </a:p>
          <a:p>
            <a:pPr lvl="0"/>
            <a:r>
              <a:rPr lang="ru-RU" sz="14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 работы направлений 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службы;</a:t>
            </a:r>
            <a:endParaRPr lang="ru-RU" sz="14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недрение модели в педагогический процесс</a:t>
            </a:r>
            <a:endParaRPr lang="ru-RU" sz="14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47801" y="2334979"/>
            <a:ext cx="1920243" cy="2103120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дефицитов;</a:t>
            </a:r>
          </a:p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ИОМ;</a:t>
            </a:r>
          </a:p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внедрение дистанционных форм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методическую деятельность с педагогами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22872" y="2334979"/>
            <a:ext cx="1920243" cy="2103120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инновационную деятельность:</a:t>
            </a:r>
          </a:p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частие в проектной деятельности;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и внедрение успешных практик.</a:t>
            </a:r>
          </a:p>
          <a:p>
            <a:pPr lvl="0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65812" y="4789714"/>
            <a:ext cx="3860078" cy="1532709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в проф.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заполнены дефициты педагогов;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внедряются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технологии;</a:t>
            </a:r>
          </a:p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созданы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успешные практики;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участвуют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конкурсах,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форумах.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Косвенные: повысится уровень развития  воспитанников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1700" y="4789715"/>
            <a:ext cx="1920242" cy="1532708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модель методической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службы;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педагоги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участники различных объединений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2481942" y="809896"/>
            <a:ext cx="731519" cy="29389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569924" y="2000787"/>
            <a:ext cx="0" cy="29389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34489" y="4466958"/>
            <a:ext cx="627021" cy="29389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" idx="2"/>
            <a:endCxn id="7" idx="0"/>
          </p:cNvCxnSpPr>
          <p:nvPr/>
        </p:nvCxnSpPr>
        <p:spPr>
          <a:xfrm flipH="1">
            <a:off x="1521821" y="2000787"/>
            <a:ext cx="1" cy="33419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7" idx="2"/>
            <a:endCxn id="12" idx="0"/>
          </p:cNvCxnSpPr>
          <p:nvPr/>
        </p:nvCxnSpPr>
        <p:spPr>
          <a:xfrm>
            <a:off x="1521821" y="4438099"/>
            <a:ext cx="0" cy="35161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5" idx="2"/>
            <a:endCxn id="8" idx="0"/>
          </p:cNvCxnSpPr>
          <p:nvPr/>
        </p:nvCxnSpPr>
        <p:spPr>
          <a:xfrm>
            <a:off x="4604656" y="1983364"/>
            <a:ext cx="3267" cy="35161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9" idx="2"/>
          </p:cNvCxnSpPr>
          <p:nvPr/>
        </p:nvCxnSpPr>
        <p:spPr>
          <a:xfrm flipH="1">
            <a:off x="7080069" y="4438099"/>
            <a:ext cx="502925" cy="35161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5" idx="3"/>
            <a:endCxn id="6" idx="1"/>
          </p:cNvCxnSpPr>
          <p:nvPr/>
        </p:nvCxnSpPr>
        <p:spPr>
          <a:xfrm>
            <a:off x="5561510" y="1543579"/>
            <a:ext cx="10613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2" idx="2"/>
          </p:cNvCxnSpPr>
          <p:nvPr/>
        </p:nvCxnSpPr>
        <p:spPr>
          <a:xfrm>
            <a:off x="4604656" y="809896"/>
            <a:ext cx="0" cy="29389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995851" y="809896"/>
            <a:ext cx="627021" cy="29389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992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7703" y="385672"/>
            <a:ext cx="3588009" cy="372593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 развития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взаимодействие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6327" y="1166261"/>
            <a:ext cx="2605777" cy="1053300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мобильную группу сопровождения (педагог-психолог, учитель- логопед, инструктор ФИЗО, медсестра)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028074" y="1166261"/>
            <a:ext cx="1423593" cy="768234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социум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054272" y="1217728"/>
            <a:ext cx="1619794" cy="855663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76327" y="2473271"/>
            <a:ext cx="2626676" cy="1913779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НПБ, системы мотивирования;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плана в соответствии с запросом;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осуществление выездов группы;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оказание консультативной помощи педагогам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364448" y="2261344"/>
            <a:ext cx="2999442" cy="234988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изучение потребностей;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-включение в консультационный пункт;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включение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 основного ДОУ;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плана;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онсультирование специалистами ДОУ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843462" y="2261343"/>
            <a:ext cx="1792816" cy="170976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заключение договоров;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плана совместных мероприятий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мероприятий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843462" y="4387050"/>
            <a:ext cx="1792816" cy="2204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Выстроено взаимодействие (наличие договоров, использование ресурсов партнеров)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Косвенные: повысится уровень развития  воспитанников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364448" y="4828974"/>
            <a:ext cx="2999442" cy="1767768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проявляют активность к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-образовательному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процессу: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рост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и участия родителями в различных мероприятиях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удовлетворенность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 в качестве предоставляемой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6327" y="4635732"/>
            <a:ext cx="2626676" cy="1955983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Выстроено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воспитателей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филиалов со специалистами 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ДОУ: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организуется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сопровождение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консультирование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педагогов, родителей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филиалах; 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сформирован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пакет документов</a:t>
            </a:r>
          </a:p>
        </p:txBody>
      </p:sp>
      <p:cxnSp>
        <p:nvCxnSpPr>
          <p:cNvPr id="4" name="Прямая соединительная линия 3"/>
          <p:cNvCxnSpPr>
            <a:endCxn id="14" idx="0"/>
          </p:cNvCxnSpPr>
          <p:nvPr/>
        </p:nvCxnSpPr>
        <p:spPr>
          <a:xfrm flipH="1">
            <a:off x="1679216" y="758265"/>
            <a:ext cx="1168487" cy="40799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endCxn id="15" idx="0"/>
          </p:cNvCxnSpPr>
          <p:nvPr/>
        </p:nvCxnSpPr>
        <p:spPr>
          <a:xfrm>
            <a:off x="6435712" y="758265"/>
            <a:ext cx="1304159" cy="40799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endCxn id="16" idx="0"/>
          </p:cNvCxnSpPr>
          <p:nvPr/>
        </p:nvCxnSpPr>
        <p:spPr>
          <a:xfrm>
            <a:off x="4820194" y="758265"/>
            <a:ext cx="43975" cy="45946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14" idx="2"/>
          </p:cNvCxnSpPr>
          <p:nvPr/>
        </p:nvCxnSpPr>
        <p:spPr>
          <a:xfrm>
            <a:off x="1679216" y="2219561"/>
            <a:ext cx="0" cy="25371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17" idx="2"/>
            <a:endCxn id="22" idx="0"/>
          </p:cNvCxnSpPr>
          <p:nvPr/>
        </p:nvCxnSpPr>
        <p:spPr>
          <a:xfrm>
            <a:off x="1689665" y="4387050"/>
            <a:ext cx="0" cy="24868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6" idx="2"/>
            <a:endCxn id="18" idx="0"/>
          </p:cNvCxnSpPr>
          <p:nvPr/>
        </p:nvCxnSpPr>
        <p:spPr>
          <a:xfrm>
            <a:off x="4864169" y="2073391"/>
            <a:ext cx="0" cy="18795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8" idx="2"/>
            <a:endCxn id="21" idx="0"/>
          </p:cNvCxnSpPr>
          <p:nvPr/>
        </p:nvCxnSpPr>
        <p:spPr>
          <a:xfrm>
            <a:off x="4864169" y="4611229"/>
            <a:ext cx="0" cy="21774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5" idx="2"/>
            <a:endCxn id="19" idx="0"/>
          </p:cNvCxnSpPr>
          <p:nvPr/>
        </p:nvCxnSpPr>
        <p:spPr>
          <a:xfrm flipH="1">
            <a:off x="7739870" y="1934495"/>
            <a:ext cx="1" cy="3268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9" idx="2"/>
            <a:endCxn id="20" idx="0"/>
          </p:cNvCxnSpPr>
          <p:nvPr/>
        </p:nvCxnSpPr>
        <p:spPr>
          <a:xfrm>
            <a:off x="7739870" y="3971108"/>
            <a:ext cx="0" cy="41594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94782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9CA67426-43D7-4ECC-863C-AF16EBBB2DCE}" vid="{C93118E7-E83A-48B1-8426-6950EB11F5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1987</TotalTime>
  <Words>842</Words>
  <Application>Microsoft Office PowerPoint</Application>
  <PresentationFormat>Экран (4:3)</PresentationFormat>
  <Paragraphs>172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Intro </vt:lpstr>
      <vt:lpstr>Times New Roman</vt:lpstr>
      <vt:lpstr>Wingdings</vt:lpstr>
      <vt:lpstr>1</vt:lpstr>
      <vt:lpstr>Управленческий проект «Координация педагогического процесса в условиях объединения нескольких филиалов»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Марина</dc:creator>
  <cp:lastModifiedBy>Пользователь</cp:lastModifiedBy>
  <cp:revision>126</cp:revision>
  <dcterms:created xsi:type="dcterms:W3CDTF">2019-07-28T09:59:28Z</dcterms:created>
  <dcterms:modified xsi:type="dcterms:W3CDTF">2025-01-24T01:28:45Z</dcterms:modified>
</cp:coreProperties>
</file>