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3" d="100"/>
          <a:sy n="133" d="100"/>
        </p:scale>
        <p:origin x="-984" y="-7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2D2F63-7213-4B78-96D0-5537E9B092BA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6DD66-7DB3-4159-9633-05A7FFD90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75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6DD66-7DB3-4159-9633-05A7FFD909E0}" type="slidenum">
              <a:rPr lang="ru-RU" smtClean="0"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1" y="274320"/>
            <a:ext cx="8532055" cy="5164016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7" y="361802"/>
            <a:ext cx="8306809" cy="259080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516838"/>
            <a:ext cx="7772400" cy="15240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070860"/>
            <a:ext cx="7772400" cy="7620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152900"/>
            <a:ext cx="8183880" cy="8763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441960"/>
            <a:ext cx="8183880" cy="34899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44504"/>
            <a:ext cx="1981200" cy="43814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444502"/>
            <a:ext cx="5943600" cy="43815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152900"/>
            <a:ext cx="8183880" cy="8763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441960"/>
            <a:ext cx="8183880" cy="348996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1" y="274320"/>
            <a:ext cx="8532055" cy="5164016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7" y="361802"/>
            <a:ext cx="8306809" cy="3617774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107180"/>
            <a:ext cx="8183880" cy="563880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4687070"/>
            <a:ext cx="8183880" cy="350520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441960"/>
            <a:ext cx="3931920" cy="365760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441960"/>
            <a:ext cx="3931920" cy="365760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152900"/>
            <a:ext cx="8183880" cy="87630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482865"/>
            <a:ext cx="3931920" cy="660135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482865"/>
            <a:ext cx="3931920" cy="660135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206500"/>
            <a:ext cx="3931920" cy="290830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206500"/>
            <a:ext cx="3931920" cy="290830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1" y="274320"/>
            <a:ext cx="8532055" cy="5164016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444500"/>
            <a:ext cx="2971800" cy="7620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206502"/>
            <a:ext cx="2971800" cy="3505093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3" y="775120"/>
            <a:ext cx="4626159" cy="39370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1" y="274320"/>
            <a:ext cx="8532055" cy="5164016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1" y="361802"/>
            <a:ext cx="2324605" cy="36195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76713"/>
            <a:ext cx="8229600" cy="87630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444500"/>
            <a:ext cx="2240280" cy="3509567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363140"/>
            <a:ext cx="5925312" cy="36195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1" y="274320"/>
            <a:ext cx="8532055" cy="5164016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7" y="361802"/>
            <a:ext cx="8306809" cy="45720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154658"/>
            <a:ext cx="8183880" cy="87630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441960"/>
            <a:ext cx="8183880" cy="3489960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5093230"/>
            <a:ext cx="2286000" cy="30427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5093230"/>
            <a:ext cx="2286000" cy="304271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5093230"/>
            <a:ext cx="457200" cy="30427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26.xml"/><Relationship Id="rId3" Type="http://schemas.openxmlformats.org/officeDocument/2006/relationships/slide" Target="slide3.xml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25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4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3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hyperlink" Target="https://moodle.iro22.ru/mod/quiz/view.php?id=3584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409077"/>
              </p:ext>
            </p:extLst>
          </p:nvPr>
        </p:nvGraphicFramePr>
        <p:xfrm>
          <a:off x="323528" y="337220"/>
          <a:ext cx="8280920" cy="426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6184"/>
                <a:gridCol w="1656184"/>
                <a:gridCol w="1656184"/>
                <a:gridCol w="1656184"/>
                <a:gridCol w="1656184"/>
              </a:tblGrid>
              <a:tr h="780086"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2" action="ppaction://hlinksldjump"/>
                        </a:rPr>
                        <a:t>1</a:t>
                      </a:r>
                      <a:r>
                        <a:rPr lang="ru-RU" sz="5000" dirty="0" smtClean="0"/>
                        <a:t> 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3" action="ppaction://hlinksldjump"/>
                        </a:rPr>
                        <a:t>2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4" action="ppaction://hlinksldjump"/>
                        </a:rPr>
                        <a:t>3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5" action="ppaction://hlinksldjump"/>
                        </a:rPr>
                        <a:t>4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6" action="ppaction://hlinksldjump"/>
                        </a:rPr>
                        <a:t>5</a:t>
                      </a:r>
                      <a:endParaRPr lang="ru-RU" sz="5000" dirty="0"/>
                    </a:p>
                  </a:txBody>
                  <a:tcPr/>
                </a:tc>
              </a:tr>
              <a:tr h="780086"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7" action="ppaction://hlinksldjump"/>
                        </a:rPr>
                        <a:t>6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8" action="ppaction://hlinksldjump"/>
                        </a:rPr>
                        <a:t>7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9" action="ppaction://hlinksldjump"/>
                        </a:rPr>
                        <a:t>8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10" action="ppaction://hlinksldjump"/>
                        </a:rPr>
                        <a:t>9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11" action="ppaction://hlinksldjump"/>
                        </a:rPr>
                        <a:t>10</a:t>
                      </a:r>
                      <a:endParaRPr lang="ru-RU" sz="5000" dirty="0"/>
                    </a:p>
                  </a:txBody>
                  <a:tcPr/>
                </a:tc>
              </a:tr>
              <a:tr h="780086"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12" action="ppaction://hlinksldjump"/>
                        </a:rPr>
                        <a:t>11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13" action="ppaction://hlinksldjump"/>
                        </a:rPr>
                        <a:t>12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14" action="ppaction://hlinksldjump"/>
                        </a:rPr>
                        <a:t>13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15" action="ppaction://hlinksldjump"/>
                        </a:rPr>
                        <a:t>14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16" action="ppaction://hlinksldjump"/>
                        </a:rPr>
                        <a:t>15</a:t>
                      </a:r>
                      <a:endParaRPr lang="ru-RU" sz="5000" dirty="0"/>
                    </a:p>
                  </a:txBody>
                  <a:tcPr/>
                </a:tc>
              </a:tr>
              <a:tr h="780086"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17" action="ppaction://hlinksldjump"/>
                        </a:rPr>
                        <a:t>16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18" action="ppaction://hlinksldjump"/>
                        </a:rPr>
                        <a:t>17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19" action="ppaction://hlinksldjump"/>
                        </a:rPr>
                        <a:t>18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20" action="ppaction://hlinksldjump"/>
                        </a:rPr>
                        <a:t>19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21" action="ppaction://hlinksldjump"/>
                        </a:rPr>
                        <a:t>20</a:t>
                      </a:r>
                      <a:endParaRPr lang="ru-RU" sz="5000" dirty="0"/>
                    </a:p>
                  </a:txBody>
                  <a:tcPr/>
                </a:tc>
              </a:tr>
              <a:tr h="780086"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22" action="ppaction://hlinksldjump"/>
                        </a:rPr>
                        <a:t>21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23" action="ppaction://hlinksldjump"/>
                        </a:rPr>
                        <a:t>22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24" action="ppaction://hlinksldjump"/>
                        </a:rPr>
                        <a:t>23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25" action="ppaction://hlinksldjump"/>
                        </a:rPr>
                        <a:t>24</a:t>
                      </a:r>
                      <a:endParaRPr lang="ru-RU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0" dirty="0" smtClean="0">
                          <a:hlinkClick r:id="rId26" action="ppaction://hlinksldjump"/>
                        </a:rPr>
                        <a:t>25</a:t>
                      </a:r>
                      <a:endParaRPr lang="ru-RU" sz="5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9228"/>
            <a:ext cx="849694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9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Согласно </a:t>
            </a:r>
            <a:r>
              <a:rPr lang="ru-RU" b="1" dirty="0">
                <a:solidFill>
                  <a:srgbClr val="0000FF"/>
                </a:solidFill>
              </a:rPr>
              <a:t>универсальному алгоритму оказания первой помощи при отсутствии признаков сознания необходимо вначале:</a:t>
            </a:r>
            <a:endParaRPr lang="ru-RU" dirty="0">
              <a:solidFill>
                <a:srgbClr val="0000FF"/>
              </a:solidFill>
            </a:endParaRPr>
          </a:p>
          <a:p>
            <a:r>
              <a:rPr lang="ru-RU" sz="1200" i="1" dirty="0"/>
              <a:t>(выберите один правильный ответ</a:t>
            </a:r>
            <a:r>
              <a:rPr lang="ru-RU" sz="1200" i="1" dirty="0" smtClean="0"/>
              <a:t>)</a:t>
            </a:r>
          </a:p>
          <a:p>
            <a:endParaRPr lang="ru-RU" sz="12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Начать </a:t>
            </a:r>
            <a:r>
              <a:rPr lang="ru-RU" sz="1600" dirty="0"/>
              <a:t>выполнять непрямой массаж сердца, придать пострадавшему оптимальное положение </a:t>
            </a:r>
            <a:r>
              <a:rPr lang="ru-RU" sz="1600" dirty="0" smtClean="0"/>
              <a:t>тела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Восстановить </a:t>
            </a:r>
            <a:r>
              <a:rPr lang="ru-RU" sz="1600" dirty="0"/>
              <a:t>проходимость дыхательных путей у пострадавшего и произвести определение признаков дыхания с помощью слуха, зрения и </a:t>
            </a:r>
            <a:r>
              <a:rPr lang="ru-RU" sz="1600" dirty="0" smtClean="0"/>
              <a:t>осязания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Выполнить </a:t>
            </a:r>
            <a:r>
              <a:rPr lang="ru-RU" sz="1600" dirty="0"/>
              <a:t>в определенной последовательности подробный осмотр пострадавшего в целях выявления признаков травм, отравлений и других состояний, угрожающих его жизни и </a:t>
            </a:r>
            <a:r>
              <a:rPr lang="ru-RU" sz="1600" dirty="0" smtClean="0"/>
              <a:t>здоровью</a:t>
            </a:r>
          </a:p>
          <a:p>
            <a:endParaRPr lang="ru-RU" sz="1600" dirty="0" smtClean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Оказывать </a:t>
            </a:r>
            <a:r>
              <a:rPr lang="ru-RU" sz="1600" dirty="0"/>
              <a:t>ему психологическую поддержку</a:t>
            </a:r>
          </a:p>
          <a:p>
            <a:pPr algn="ctr"/>
            <a:endParaRPr lang="ru-RU" sz="10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97259"/>
            <a:ext cx="8352928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10</a:t>
            </a:r>
          </a:p>
          <a:p>
            <a:pPr algn="ctr"/>
            <a:endParaRPr lang="ru-RU" sz="900" dirty="0" smtClean="0"/>
          </a:p>
          <a:p>
            <a:r>
              <a:rPr lang="ru-RU" sz="1600" b="1" dirty="0">
                <a:solidFill>
                  <a:srgbClr val="0000FF"/>
                </a:solidFill>
              </a:rPr>
              <a:t>Для обеспечения безопасности при оказании первой помощи необходимо использовать защитные средства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200" i="1" dirty="0"/>
              <a:t>(выберите несколько правильных ответов</a:t>
            </a:r>
            <a:r>
              <a:rPr lang="ru-RU" sz="1200" i="1" dirty="0" smtClean="0"/>
              <a:t>)</a:t>
            </a:r>
          </a:p>
          <a:p>
            <a:endParaRPr lang="ru-RU" sz="12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Маска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Обувь </a:t>
            </a:r>
            <a:r>
              <a:rPr lang="ru-RU" sz="1600" dirty="0"/>
              <a:t>с закрытыми носками и </a:t>
            </a:r>
            <a:r>
              <a:rPr lang="ru-RU" sz="1600" dirty="0" smtClean="0"/>
              <a:t>голенищем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Очки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Одежда </a:t>
            </a:r>
            <a:r>
              <a:rPr lang="ru-RU" sz="1600" dirty="0"/>
              <a:t>с длинными </a:t>
            </a:r>
            <a:r>
              <a:rPr lang="ru-RU" sz="1600" dirty="0" smtClean="0"/>
              <a:t>руками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5</a:t>
            </a:r>
            <a:r>
              <a:rPr lang="ru-RU" sz="1600" dirty="0" smtClean="0"/>
              <a:t>. резиновые </a:t>
            </a:r>
            <a:r>
              <a:rPr lang="ru-RU" sz="1600" dirty="0"/>
              <a:t>перчатки</a:t>
            </a:r>
          </a:p>
          <a:p>
            <a:pPr algn="ctr"/>
            <a:endParaRPr lang="ru-RU" sz="44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81236"/>
            <a:ext cx="8703324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11</a:t>
            </a:r>
          </a:p>
          <a:p>
            <a:pPr algn="ctr"/>
            <a:endParaRPr lang="ru-RU" sz="1000" dirty="0" smtClean="0"/>
          </a:p>
          <a:p>
            <a:r>
              <a:rPr lang="ru-RU" sz="1600" b="1" dirty="0">
                <a:solidFill>
                  <a:srgbClr val="0000FF"/>
                </a:solidFill>
              </a:rPr>
              <a:t>При проведении искусственного дыхания необходимо выполнить следующую последовательность действий: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200" i="1" dirty="0"/>
              <a:t>(определите правильную последовательность</a:t>
            </a:r>
            <a:r>
              <a:rPr lang="ru-RU" sz="1200" i="1" dirty="0" smtClean="0"/>
              <a:t>)</a:t>
            </a:r>
          </a:p>
          <a:p>
            <a:endParaRPr lang="ru-RU" sz="1200" dirty="0"/>
          </a:p>
          <a:p>
            <a:r>
              <a:rPr lang="en-US" sz="1600" dirty="0" smtClean="0"/>
              <a:t>a</a:t>
            </a:r>
            <a:r>
              <a:rPr lang="ru-RU" sz="1600" dirty="0" smtClean="0"/>
              <a:t>. Сделать </a:t>
            </a:r>
            <a:r>
              <a:rPr lang="ru-RU" sz="1600" dirty="0"/>
              <a:t>глубокий </a:t>
            </a:r>
            <a:r>
              <a:rPr lang="ru-RU" sz="1600" dirty="0" smtClean="0"/>
              <a:t>вдох</a:t>
            </a:r>
            <a:endParaRPr lang="ru-RU" sz="1600" dirty="0"/>
          </a:p>
          <a:p>
            <a:r>
              <a:rPr lang="en-US" sz="1600" dirty="0" smtClean="0"/>
              <a:t>b</a:t>
            </a:r>
            <a:r>
              <a:rPr lang="ru-RU" sz="1600" dirty="0" smtClean="0"/>
              <a:t>. Открыть </a:t>
            </a:r>
            <a:r>
              <a:rPr lang="ru-RU" sz="1600" dirty="0"/>
              <a:t>дыхательные пути </a:t>
            </a:r>
            <a:r>
              <a:rPr lang="ru-RU" sz="1600" dirty="0" smtClean="0"/>
              <a:t>пострадавшего</a:t>
            </a:r>
            <a:endParaRPr lang="ru-RU" sz="1600" dirty="0"/>
          </a:p>
          <a:p>
            <a:r>
              <a:rPr lang="en-US" sz="1600" dirty="0" smtClean="0"/>
              <a:t>c</a:t>
            </a:r>
            <a:r>
              <a:rPr lang="ru-RU" sz="1600" dirty="0" smtClean="0"/>
              <a:t>. Выполнить </a:t>
            </a:r>
            <a:r>
              <a:rPr lang="ru-RU" sz="1600" dirty="0"/>
              <a:t>выдох в дыхательные пути пострадавшего в течение 1 </a:t>
            </a:r>
            <a:r>
              <a:rPr lang="ru-RU" sz="1600" dirty="0" smtClean="0"/>
              <a:t>с</a:t>
            </a:r>
            <a:endParaRPr lang="ru-RU" sz="1600" dirty="0"/>
          </a:p>
          <a:p>
            <a:r>
              <a:rPr lang="en-US" sz="1600" dirty="0" smtClean="0"/>
              <a:t>d</a:t>
            </a:r>
            <a:r>
              <a:rPr lang="ru-RU" sz="1600" dirty="0" smtClean="0"/>
              <a:t>. Зажать </a:t>
            </a:r>
            <a:r>
              <a:rPr lang="ru-RU" sz="1600" dirty="0"/>
              <a:t>его нос двумя </a:t>
            </a:r>
            <a:r>
              <a:rPr lang="ru-RU" sz="1600" dirty="0" smtClean="0"/>
              <a:t>пальцами</a:t>
            </a:r>
            <a:endParaRPr lang="ru-RU" sz="1600" dirty="0"/>
          </a:p>
          <a:p>
            <a:endParaRPr lang="en-US" sz="1600" dirty="0" smtClean="0"/>
          </a:p>
          <a:p>
            <a:r>
              <a:rPr lang="ru-RU" sz="1600" dirty="0" smtClean="0">
                <a:solidFill>
                  <a:srgbClr val="0000FF"/>
                </a:solidFill>
              </a:rPr>
              <a:t>1.</a:t>
            </a:r>
            <a:r>
              <a:rPr lang="en-US" sz="1600" dirty="0" smtClean="0"/>
              <a:t> </a:t>
            </a:r>
            <a:r>
              <a:rPr lang="ru-RU" sz="1600" dirty="0" err="1" smtClean="0"/>
              <a:t>dcab</a:t>
            </a:r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r>
              <a:rPr lang="ru-RU" sz="1600" dirty="0" err="1" smtClean="0"/>
              <a:t>abcd</a:t>
            </a:r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r>
              <a:rPr lang="ru-RU" sz="1600" dirty="0" err="1" smtClean="0"/>
              <a:t>badc</a:t>
            </a:r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r>
              <a:rPr lang="ru-RU" sz="1600" dirty="0" err="1" smtClean="0"/>
              <a:t>bdac</a:t>
            </a:r>
            <a:endParaRPr lang="ru-RU" sz="1600" dirty="0" smtClean="0"/>
          </a:p>
          <a:p>
            <a:pPr algn="ctr"/>
            <a:endParaRPr lang="ru-RU" sz="44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25252"/>
            <a:ext cx="820891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12</a:t>
            </a:r>
          </a:p>
          <a:p>
            <a:pPr algn="ctr"/>
            <a:endParaRPr lang="ru-RU" sz="1000" dirty="0" smtClean="0"/>
          </a:p>
          <a:p>
            <a:r>
              <a:rPr lang="ru-RU" sz="1600" b="1" dirty="0">
                <a:solidFill>
                  <a:srgbClr val="0000FF"/>
                </a:solidFill>
              </a:rPr>
              <a:t>Проведение сердечно-легочной реанимации продолжается: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200" i="1" dirty="0"/>
              <a:t>(выберите один правильный ответ</a:t>
            </a:r>
            <a:r>
              <a:rPr lang="ru-RU" sz="1200" i="1" dirty="0" smtClean="0"/>
              <a:t>)</a:t>
            </a:r>
            <a:endParaRPr lang="en-US" sz="1200" i="1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/>
          </a:p>
          <a:p>
            <a:r>
              <a:rPr lang="en-US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r>
              <a:rPr lang="ru-RU" sz="1600" dirty="0" smtClean="0"/>
              <a:t>До </a:t>
            </a:r>
            <a:r>
              <a:rPr lang="ru-RU" sz="1600" dirty="0"/>
              <a:t>прибытия скорой медицинской помощи или других </a:t>
            </a:r>
            <a:r>
              <a:rPr lang="ru-RU" sz="1600" dirty="0" smtClean="0"/>
              <a:t>служб</a:t>
            </a:r>
            <a:endParaRPr lang="en-US" sz="1600" dirty="0" smtClean="0"/>
          </a:p>
          <a:p>
            <a:endParaRPr lang="ru-RU" sz="1600" dirty="0"/>
          </a:p>
          <a:p>
            <a:r>
              <a:rPr lang="en-US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r>
              <a:rPr lang="ru-RU" sz="1600" dirty="0"/>
              <a:t>Д</a:t>
            </a:r>
            <a:r>
              <a:rPr lang="ru-RU" sz="1600" dirty="0" smtClean="0"/>
              <a:t>о </a:t>
            </a:r>
            <a:r>
              <a:rPr lang="ru-RU" sz="1600" dirty="0"/>
              <a:t>появления темноты или тяжелых погодных </a:t>
            </a:r>
            <a:r>
              <a:rPr lang="ru-RU" sz="1600" dirty="0" smtClean="0"/>
              <a:t>условий</a:t>
            </a:r>
            <a:endParaRPr lang="en-US" sz="1600" dirty="0" smtClean="0"/>
          </a:p>
          <a:p>
            <a:endParaRPr lang="ru-RU" sz="1600" dirty="0"/>
          </a:p>
          <a:p>
            <a:r>
              <a:rPr lang="en-US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r>
              <a:rPr lang="ru-RU" sz="1600" dirty="0"/>
              <a:t>Д</a:t>
            </a:r>
            <a:r>
              <a:rPr lang="ru-RU" sz="1600" dirty="0" smtClean="0"/>
              <a:t>о </a:t>
            </a:r>
            <a:r>
              <a:rPr lang="ru-RU" sz="1600" dirty="0"/>
              <a:t>просьбы родственников или знакомых о прекращении </a:t>
            </a:r>
            <a:r>
              <a:rPr lang="ru-RU" sz="1600" dirty="0" smtClean="0"/>
              <a:t>мероприятий</a:t>
            </a:r>
            <a:endParaRPr lang="en-US" sz="1600" dirty="0" smtClean="0"/>
          </a:p>
          <a:p>
            <a:endParaRPr lang="ru-RU" sz="1600" dirty="0"/>
          </a:p>
          <a:p>
            <a:r>
              <a:rPr lang="en-US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r>
              <a:rPr lang="ru-RU" sz="1600" dirty="0"/>
              <a:t>Д</a:t>
            </a:r>
            <a:r>
              <a:rPr lang="ru-RU" sz="1600" dirty="0" smtClean="0"/>
              <a:t>о </a:t>
            </a:r>
            <a:r>
              <a:rPr lang="ru-RU" sz="1600" dirty="0"/>
              <a:t>появления трупных пятен на теле потерпевшего</a:t>
            </a:r>
          </a:p>
          <a:p>
            <a:pPr algn="ctr"/>
            <a:endParaRPr lang="ru-RU" sz="1000" dirty="0" smtClean="0"/>
          </a:p>
          <a:p>
            <a:pPr algn="ctr"/>
            <a:endParaRPr lang="ru-RU" sz="1000" dirty="0"/>
          </a:p>
          <a:p>
            <a:pPr algn="ctr"/>
            <a:endParaRPr lang="ru-RU" sz="1000" dirty="0" smtClean="0"/>
          </a:p>
          <a:p>
            <a:pPr algn="ctr"/>
            <a:endParaRPr lang="ru-RU" sz="1000" dirty="0"/>
          </a:p>
          <a:p>
            <a:pPr algn="ctr"/>
            <a:endParaRPr lang="ru-RU" sz="1000" dirty="0"/>
          </a:p>
          <a:p>
            <a:pPr algn="ctr"/>
            <a:endParaRPr lang="ru-RU" sz="10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9228"/>
            <a:ext cx="8424936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13</a:t>
            </a:r>
          </a:p>
          <a:p>
            <a:pPr algn="ctr"/>
            <a:endParaRPr lang="ru-RU" sz="1000" dirty="0" smtClean="0"/>
          </a:p>
          <a:p>
            <a:r>
              <a:rPr lang="ru-RU" sz="1600" b="1" dirty="0">
                <a:solidFill>
                  <a:srgbClr val="0000FF"/>
                </a:solidFill>
              </a:rPr>
              <a:t>Первая помощь при ожогах заключается в следующих действиях: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200" i="1" dirty="0"/>
              <a:t>(выберите один правильный ответ</a:t>
            </a:r>
            <a:r>
              <a:rPr lang="ru-RU" sz="1200" i="1" dirty="0" smtClean="0"/>
              <a:t>)</a:t>
            </a:r>
          </a:p>
          <a:p>
            <a:endParaRPr lang="ru-RU" sz="12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Охладить </a:t>
            </a:r>
            <a:r>
              <a:rPr lang="ru-RU" sz="1600" dirty="0"/>
              <a:t>максимально весь организм любыми способами, нанести термоустойчивую мазь, дать холодное </a:t>
            </a:r>
            <a:r>
              <a:rPr lang="ru-RU" sz="1600" dirty="0" smtClean="0"/>
              <a:t>питье</a:t>
            </a:r>
          </a:p>
          <a:p>
            <a:endParaRPr lang="ru-RU" sz="1600" dirty="0"/>
          </a:p>
          <a:p>
            <a:r>
              <a:rPr lang="ru-RU" sz="1600" dirty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Прекратить </a:t>
            </a:r>
            <a:r>
              <a:rPr lang="ru-RU" sz="1600" dirty="0"/>
              <a:t>действия повреждающего агента, охладить обожженную часть тела под струей холодной воды, наложить нетугую повязку на место </a:t>
            </a:r>
            <a:r>
              <a:rPr lang="ru-RU" sz="1600" dirty="0" smtClean="0"/>
              <a:t>ожога</a:t>
            </a:r>
          </a:p>
          <a:p>
            <a:endParaRPr lang="ru-RU" sz="1600" dirty="0"/>
          </a:p>
          <a:p>
            <a:r>
              <a:rPr lang="ru-RU" sz="1600" dirty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Накрыть </a:t>
            </a:r>
            <a:r>
              <a:rPr lang="ru-RU" sz="1600" dirty="0"/>
              <a:t>тело теплым одеялом (одеждой), максимально быстро доставить в лечебное </a:t>
            </a:r>
            <a:r>
              <a:rPr lang="ru-RU" sz="1600" dirty="0" smtClean="0"/>
              <a:t>учреждение</a:t>
            </a:r>
          </a:p>
          <a:p>
            <a:endParaRPr lang="ru-RU" sz="1600" dirty="0"/>
          </a:p>
          <a:p>
            <a:r>
              <a:rPr lang="ru-RU" sz="1600" dirty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Промыть </a:t>
            </a:r>
            <a:r>
              <a:rPr lang="ru-RU" sz="1600" dirty="0"/>
              <a:t>дезинфицирующим раствором поврежденную поверхность, наложить давящую повязку, дать теплое питье</a:t>
            </a:r>
          </a:p>
          <a:p>
            <a:pPr algn="ctr"/>
            <a:endParaRPr lang="ru-RU" sz="44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5" y="337220"/>
            <a:ext cx="8352929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14</a:t>
            </a:r>
          </a:p>
          <a:p>
            <a:pPr algn="ctr"/>
            <a:endParaRPr lang="ru-RU" sz="1000" dirty="0" smtClean="0"/>
          </a:p>
          <a:p>
            <a:r>
              <a:rPr lang="ru-RU" sz="1600" b="1" dirty="0">
                <a:solidFill>
                  <a:srgbClr val="0000FF"/>
                </a:solidFill>
              </a:rPr>
              <a:t>Первая помощь при отравлении через рот: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600" i="1" dirty="0"/>
              <a:t> </a:t>
            </a:r>
            <a:r>
              <a:rPr lang="ru-RU" sz="1200" i="1" dirty="0"/>
              <a:t>(выберите один правильный ответ</a:t>
            </a:r>
            <a:r>
              <a:rPr lang="ru-RU" sz="1200" i="1" dirty="0" smtClean="0"/>
              <a:t>)</a:t>
            </a:r>
          </a:p>
          <a:p>
            <a:endParaRPr lang="ru-RU" sz="1200" i="1" dirty="0" smtClean="0"/>
          </a:p>
          <a:p>
            <a:endParaRPr lang="ru-RU" sz="12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Выпить </a:t>
            </a:r>
            <a:r>
              <a:rPr lang="ru-RU" sz="1600" dirty="0"/>
              <a:t>большое количество воды, вызвать рвоту, надавив двумя пальцами на корень </a:t>
            </a:r>
            <a:r>
              <a:rPr lang="ru-RU" sz="1600" dirty="0" smtClean="0"/>
              <a:t>языка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Обильное </a:t>
            </a:r>
            <a:r>
              <a:rPr lang="ru-RU" sz="1600" dirty="0"/>
              <a:t>соленое питье, принять </a:t>
            </a:r>
            <a:r>
              <a:rPr lang="ru-RU" sz="1600" dirty="0" smtClean="0"/>
              <a:t>слабительное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Выпить </a:t>
            </a:r>
            <a:r>
              <a:rPr lang="ru-RU" sz="1600" dirty="0"/>
              <a:t>небольшое количество молока, на область живота сделать теплый </a:t>
            </a:r>
            <a:r>
              <a:rPr lang="ru-RU" sz="1600" dirty="0" smtClean="0"/>
              <a:t>компресс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Сделать </a:t>
            </a:r>
            <a:r>
              <a:rPr lang="ru-RU" sz="1600" dirty="0"/>
              <a:t>очистительную клизму, выпить раствор перманганата калия</a:t>
            </a:r>
          </a:p>
          <a:p>
            <a:pPr algn="ctr"/>
            <a:endParaRPr lang="ru-RU" sz="44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7220"/>
            <a:ext cx="849694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15</a:t>
            </a:r>
          </a:p>
          <a:p>
            <a:pPr algn="ctr"/>
            <a:endParaRPr lang="ru-RU" sz="1000" dirty="0" smtClean="0"/>
          </a:p>
          <a:p>
            <a:r>
              <a:rPr lang="ru-RU" sz="1600" b="1" dirty="0">
                <a:solidFill>
                  <a:srgbClr val="0000FF"/>
                </a:solidFill>
              </a:rPr>
              <a:t>Особенности оказания первой помощи при отравлении через дыхательные пути: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200" i="1" dirty="0"/>
              <a:t>(выберите несколько правильных ответов</a:t>
            </a:r>
            <a:r>
              <a:rPr lang="ru-RU" sz="1200" i="1" dirty="0" smtClean="0"/>
              <a:t>)</a:t>
            </a:r>
          </a:p>
          <a:p>
            <a:endParaRPr lang="ru-RU" sz="1200" dirty="0"/>
          </a:p>
          <a:p>
            <a:pPr marL="342900" indent="-342900">
              <a:buAutoNum type="arabicPeriod"/>
            </a:pPr>
            <a:r>
              <a:rPr lang="ru-RU" sz="1600" dirty="0" smtClean="0"/>
              <a:t>При </a:t>
            </a:r>
            <a:r>
              <a:rPr lang="ru-RU" sz="1600" dirty="0"/>
              <a:t>отсутствии дыхания надо приступить к проведению искусственного </a:t>
            </a:r>
            <a:r>
              <a:rPr lang="ru-RU" sz="1600" dirty="0" smtClean="0"/>
              <a:t>дыхания</a:t>
            </a:r>
          </a:p>
          <a:p>
            <a:pPr marL="342900" indent="-342900">
              <a:buAutoNum type="arabicPeriod"/>
            </a:pPr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Использовать </a:t>
            </a:r>
            <a:r>
              <a:rPr lang="ru-RU" sz="1600" dirty="0"/>
              <a:t>маску с одноходовым </a:t>
            </a:r>
            <a:r>
              <a:rPr lang="ru-RU" sz="1600" dirty="0" smtClean="0"/>
              <a:t>клапаном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Придать </a:t>
            </a:r>
            <a:r>
              <a:rPr lang="ru-RU" sz="1600" dirty="0"/>
              <a:t>пострадавшему устойчивое боковое положение</a:t>
            </a:r>
          </a:p>
          <a:p>
            <a:endParaRPr lang="ru-RU" sz="1600" dirty="0" smtClean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Изолировать </a:t>
            </a:r>
            <a:r>
              <a:rPr lang="ru-RU" sz="1600" dirty="0"/>
              <a:t>пострадавшего от воздействия газа или паров</a:t>
            </a:r>
          </a:p>
          <a:p>
            <a:endParaRPr lang="ru-RU" sz="1600" dirty="0" smtClean="0"/>
          </a:p>
          <a:p>
            <a:r>
              <a:rPr lang="ru-RU" sz="1600" dirty="0" smtClean="0">
                <a:solidFill>
                  <a:srgbClr val="0000FF"/>
                </a:solidFill>
              </a:rPr>
              <a:t>5</a:t>
            </a:r>
            <a:r>
              <a:rPr lang="ru-RU" sz="1600" dirty="0" smtClean="0"/>
              <a:t>. При </a:t>
            </a:r>
            <a:r>
              <a:rPr lang="ru-RU" sz="1600" dirty="0"/>
              <a:t>отсутствии сознания и сердечной деятельности приступить к проведению сердечно-легочной реанимации</a:t>
            </a:r>
          </a:p>
          <a:p>
            <a:endParaRPr lang="ru-RU" sz="1600" dirty="0" smtClean="0"/>
          </a:p>
          <a:p>
            <a:r>
              <a:rPr lang="ru-RU" sz="1600" dirty="0" smtClean="0">
                <a:solidFill>
                  <a:srgbClr val="0000FF"/>
                </a:solidFill>
              </a:rPr>
              <a:t>6</a:t>
            </a:r>
            <a:r>
              <a:rPr lang="ru-RU" sz="1600" dirty="0" smtClean="0"/>
              <a:t>. Обязательно </a:t>
            </a:r>
            <a:r>
              <a:rPr lang="ru-RU" sz="1600" dirty="0"/>
              <a:t>вынести пострадавшего на свежий </a:t>
            </a:r>
            <a:r>
              <a:rPr lang="ru-RU" sz="1600" dirty="0" smtClean="0"/>
              <a:t>воздух</a:t>
            </a:r>
          </a:p>
          <a:p>
            <a:endParaRPr lang="ru-RU" sz="1600" dirty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841276"/>
            <a:ext cx="8136904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16</a:t>
            </a:r>
          </a:p>
          <a:p>
            <a:pPr algn="ctr"/>
            <a:endParaRPr lang="ru-RU" sz="1000" dirty="0" smtClean="0"/>
          </a:p>
          <a:p>
            <a:r>
              <a:rPr lang="ru-RU" sz="1600" b="1" dirty="0">
                <a:solidFill>
                  <a:srgbClr val="0000FF"/>
                </a:solidFill>
              </a:rPr>
              <a:t>Первая помощь при отморожениях: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200" i="1" dirty="0"/>
              <a:t>(выберите несколько правильных ответов</a:t>
            </a:r>
            <a:r>
              <a:rPr lang="ru-RU" sz="1200" i="1" dirty="0" smtClean="0"/>
              <a:t>)</a:t>
            </a:r>
          </a:p>
          <a:p>
            <a:endParaRPr lang="ru-RU" sz="12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Укутать </a:t>
            </a:r>
            <a:r>
              <a:rPr lang="ru-RU" sz="1600" dirty="0"/>
              <a:t>отмороженные участки тела в несколько </a:t>
            </a:r>
            <a:r>
              <a:rPr lang="ru-RU" sz="1600" dirty="0" smtClean="0"/>
              <a:t>слоев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Растереть </a:t>
            </a:r>
            <a:r>
              <a:rPr lang="ru-RU" sz="1600" dirty="0"/>
              <a:t>отмороженные участки снегом или холодной </a:t>
            </a:r>
            <a:r>
              <a:rPr lang="ru-RU" sz="1600" dirty="0" smtClean="0"/>
              <a:t>водой</a:t>
            </a:r>
          </a:p>
          <a:p>
            <a:endParaRPr lang="ru-RU" sz="1600" dirty="0" smtClean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Согревать </a:t>
            </a:r>
            <a:r>
              <a:rPr lang="ru-RU" sz="1600" dirty="0"/>
              <a:t>ес</a:t>
            </a:r>
            <a:r>
              <a:rPr lang="ru-RU" sz="1600" u="sng" dirty="0">
                <a:hlinkClick r:id="rId2" tooltip="Тест"/>
              </a:rPr>
              <a:t>тест</a:t>
            </a:r>
            <a:r>
              <a:rPr lang="ru-RU" sz="1600" dirty="0"/>
              <a:t>венным теплом </a:t>
            </a:r>
            <a:r>
              <a:rPr lang="ru-RU" sz="1600" dirty="0" smtClean="0"/>
              <a:t>помещения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Растереть </a:t>
            </a:r>
            <a:r>
              <a:rPr lang="ru-RU" sz="1600" dirty="0"/>
              <a:t>туловище </a:t>
            </a:r>
            <a:r>
              <a:rPr lang="ru-RU" sz="1600" dirty="0" smtClean="0"/>
              <a:t>пострадавшего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5</a:t>
            </a:r>
            <a:r>
              <a:rPr lang="ru-RU" sz="1600" dirty="0" smtClean="0"/>
              <a:t>. Дать </a:t>
            </a:r>
            <a:r>
              <a:rPr lang="ru-RU" sz="1600" dirty="0"/>
              <a:t>обильное горячее сладкое питьё</a:t>
            </a:r>
          </a:p>
          <a:p>
            <a:pPr algn="ctr"/>
            <a:endParaRPr lang="ru-RU" sz="4400" dirty="0" smtClean="0"/>
          </a:p>
          <a:p>
            <a:pPr algn="ctr"/>
            <a:r>
              <a:rPr lang="ru-RU" sz="1600" dirty="0" smtClean="0">
                <a:hlinkClick r:id="rId3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268" y="409228"/>
            <a:ext cx="864096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Вопрос 17</a:t>
            </a:r>
          </a:p>
          <a:p>
            <a:pPr algn="ctr"/>
            <a:endParaRPr lang="ru-RU" sz="2000" b="1" dirty="0" smtClean="0">
              <a:solidFill>
                <a:srgbClr val="FF0000"/>
              </a:solidFill>
              <a:latin typeface="+mj-lt"/>
            </a:endParaRPr>
          </a:p>
          <a:p>
            <a:pPr algn="ctr"/>
            <a:endParaRPr lang="ru-RU" sz="1000" dirty="0" smtClean="0"/>
          </a:p>
          <a:p>
            <a:r>
              <a:rPr lang="ru-RU" b="1" dirty="0">
                <a:solidFill>
                  <a:srgbClr val="0000FF"/>
                </a:solidFill>
                <a:latin typeface="+mj-lt"/>
              </a:rPr>
              <a:t>Для остановки венозного кровотечения:</a:t>
            </a:r>
            <a:endParaRPr lang="ru-RU" dirty="0">
              <a:solidFill>
                <a:srgbClr val="0000FF"/>
              </a:solidFill>
              <a:latin typeface="+mj-lt"/>
            </a:endParaRPr>
          </a:p>
          <a:p>
            <a:r>
              <a:rPr lang="ru-RU" sz="1200" i="1" dirty="0"/>
              <a:t>(выберите один правильный ответ</a:t>
            </a:r>
            <a:r>
              <a:rPr lang="ru-RU" sz="1200" i="1" dirty="0" smtClean="0"/>
              <a:t>)</a:t>
            </a:r>
          </a:p>
          <a:p>
            <a:endParaRPr lang="ru-RU" sz="1200" dirty="0" smtClean="0"/>
          </a:p>
          <a:p>
            <a:endParaRPr lang="ru-RU" sz="12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.Следует </a:t>
            </a:r>
            <a:r>
              <a:rPr lang="ru-RU" sz="1600" dirty="0"/>
              <a:t>наложить холодную повязку выше места </a:t>
            </a:r>
            <a:r>
              <a:rPr lang="ru-RU" sz="1600" dirty="0" smtClean="0"/>
              <a:t>повреждения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.Следует </a:t>
            </a:r>
            <a:r>
              <a:rPr lang="ru-RU" sz="1600" dirty="0"/>
              <a:t>использовать наложение </a:t>
            </a:r>
            <a:r>
              <a:rPr lang="ru-RU" sz="1600" dirty="0" smtClean="0"/>
              <a:t>жгута</a:t>
            </a:r>
          </a:p>
          <a:p>
            <a:endParaRPr lang="ru-RU" sz="1600" dirty="0" smtClean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.Следует </a:t>
            </a:r>
            <a:r>
              <a:rPr lang="ru-RU" sz="1600" dirty="0"/>
              <a:t>использовать пальцевое прижатие </a:t>
            </a:r>
            <a:r>
              <a:rPr lang="ru-RU" sz="1600" dirty="0" smtClean="0"/>
              <a:t>вены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4.</a:t>
            </a:r>
            <a:r>
              <a:rPr lang="ru-RU" sz="1600" dirty="0" smtClean="0"/>
              <a:t>Следует </a:t>
            </a:r>
            <a:r>
              <a:rPr lang="ru-RU" sz="1600" dirty="0"/>
              <a:t>использовать наложение давящей повязки</a:t>
            </a:r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9" y="265212"/>
            <a:ext cx="8496944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18</a:t>
            </a:r>
          </a:p>
          <a:p>
            <a:pPr algn="ctr"/>
            <a:endParaRPr lang="ru-RU" sz="1000" dirty="0" smtClean="0"/>
          </a:p>
          <a:p>
            <a:r>
              <a:rPr lang="ru-RU" sz="1600" b="1" dirty="0">
                <a:solidFill>
                  <a:srgbClr val="0000FF"/>
                </a:solidFill>
              </a:rPr>
              <a:t>Для снижения негативного воздействия жгута на конечности его следует накладывать в соответствии со следующими правилами: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200" i="1" dirty="0"/>
              <a:t>(выберите несколько правильных ответов</a:t>
            </a:r>
            <a:r>
              <a:rPr lang="ru-RU" sz="1200" i="1" dirty="0" smtClean="0"/>
              <a:t>)</a:t>
            </a:r>
          </a:p>
          <a:p>
            <a:endParaRPr lang="ru-RU" sz="12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Жгут </a:t>
            </a:r>
            <a:r>
              <a:rPr lang="ru-RU" sz="1600" dirty="0"/>
              <a:t>накладывают только поверх одежды или тканевой </a:t>
            </a:r>
            <a:r>
              <a:rPr lang="ru-RU" sz="1600" dirty="0" smtClean="0"/>
              <a:t>прокладки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Место </a:t>
            </a:r>
            <a:r>
              <a:rPr lang="ru-RU" sz="1600" dirty="0"/>
              <a:t>наложения жгута - между раной и </a:t>
            </a:r>
            <a:r>
              <a:rPr lang="ru-RU" sz="1600" dirty="0" smtClean="0"/>
              <a:t>сердцем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Наложение </a:t>
            </a:r>
            <a:r>
              <a:rPr lang="ru-RU" sz="1600" dirty="0"/>
              <a:t>жгута должно быть кратковременно, не более 5 </a:t>
            </a:r>
            <a:r>
              <a:rPr lang="ru-RU" sz="1600" dirty="0" smtClean="0"/>
              <a:t>минут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Жгут </a:t>
            </a:r>
            <a:r>
              <a:rPr lang="ru-RU" sz="1600" dirty="0"/>
              <a:t>накладывается максимально близко к сердцу, максимально далеко от </a:t>
            </a:r>
            <a:r>
              <a:rPr lang="ru-RU" sz="1600" dirty="0" smtClean="0"/>
              <a:t>раны</a:t>
            </a:r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71484"/>
            <a:ext cx="835292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1</a:t>
            </a:r>
          </a:p>
          <a:p>
            <a:pPr algn="ctr"/>
            <a:r>
              <a:rPr lang="ru-RU" sz="2000" dirty="0" smtClean="0">
                <a:solidFill>
                  <a:srgbClr val="0000FF"/>
                </a:solidFill>
                <a:latin typeface="+mj-lt"/>
              </a:rPr>
              <a:t>Как оказать помощь пострадавшему от действия электротока:</a:t>
            </a:r>
          </a:p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dirty="0" smtClean="0">
                <a:solidFill>
                  <a:srgbClr val="0000FF"/>
                </a:solidFill>
              </a:rPr>
              <a:t>1</a:t>
            </a:r>
            <a:r>
              <a:rPr lang="ru-RU" dirty="0"/>
              <a:t>. Необходимо постепенно подходить к пострадавшему, </a:t>
            </a:r>
          </a:p>
          <a:p>
            <a:pPr algn="ctr"/>
            <a:r>
              <a:rPr lang="ru-RU" dirty="0"/>
              <a:t>не поднимая ног от земли, а прикасаться к потерпевшему </a:t>
            </a:r>
          </a:p>
          <a:p>
            <a:pPr algn="ctr"/>
            <a:r>
              <a:rPr lang="ru-RU" dirty="0"/>
              <a:t>и отодвигать его нужно при помощи подручных предметов. </a:t>
            </a:r>
          </a:p>
          <a:p>
            <a:pPr algn="ctr"/>
            <a:r>
              <a:rPr lang="ru-RU" dirty="0"/>
              <a:t>Ни в коем случае нельзя прикасаться к нему руками</a:t>
            </a:r>
            <a:r>
              <a:rPr lang="ru-RU" dirty="0" smtClean="0"/>
              <a:t>!</a:t>
            </a:r>
            <a:r>
              <a:rPr lang="ru-RU" dirty="0"/>
              <a:t> Вызвать скорую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2</a:t>
            </a:r>
            <a:r>
              <a:rPr lang="ru-RU" dirty="0" smtClean="0"/>
              <a:t>. Вызвать скорую </a:t>
            </a:r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00FF"/>
                </a:solidFill>
              </a:rPr>
              <a:t>3. </a:t>
            </a:r>
            <a:r>
              <a:rPr lang="ru-RU" dirty="0" smtClean="0"/>
              <a:t>Срочно сделать искусственное дыхание и непрямой массаж сердца</a:t>
            </a:r>
            <a:br>
              <a:rPr lang="ru-RU" dirty="0" smtClean="0"/>
            </a:br>
            <a:endParaRPr lang="ru-RU" dirty="0"/>
          </a:p>
          <a:p>
            <a:pPr algn="ctr"/>
            <a:endParaRPr lang="ru-RU" sz="1200" dirty="0" smtClean="0">
              <a:solidFill>
                <a:srgbClr val="0000FF"/>
              </a:solidFill>
            </a:endParaRPr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</a:t>
            </a:r>
            <a:r>
              <a:rPr lang="ru-RU" sz="1600" dirty="0" smtClean="0">
                <a:hlinkClick r:id="rId2" action="ppaction://hlinksldjump"/>
              </a:rPr>
              <a:t>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9" y="265212"/>
            <a:ext cx="856895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19</a:t>
            </a:r>
          </a:p>
          <a:p>
            <a:pPr algn="ctr"/>
            <a:endParaRPr lang="ru-RU" sz="4400" dirty="0" smtClean="0"/>
          </a:p>
          <a:p>
            <a:r>
              <a:rPr lang="ru-RU" sz="1600" b="1" dirty="0">
                <a:solidFill>
                  <a:srgbClr val="0000FF"/>
                </a:solidFill>
              </a:rPr>
              <a:t>Максимальное время нахождения жгута на конечности не должно превышать 60 минут в теплое время года и 30 минут в </a:t>
            </a:r>
            <a:r>
              <a:rPr lang="ru-RU" sz="1600" b="1" dirty="0" smtClean="0">
                <a:solidFill>
                  <a:srgbClr val="0000FF"/>
                </a:solidFill>
              </a:rPr>
              <a:t>холодное</a:t>
            </a:r>
          </a:p>
          <a:p>
            <a:endParaRPr lang="ru-RU" sz="1600" dirty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  Нет</a:t>
            </a:r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  Да</a:t>
            </a:r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7220"/>
            <a:ext cx="828092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20</a:t>
            </a:r>
          </a:p>
          <a:p>
            <a:pPr algn="ctr"/>
            <a:endParaRPr lang="ru-RU" sz="1000" dirty="0" smtClean="0"/>
          </a:p>
          <a:p>
            <a:r>
              <a:rPr lang="ru-RU" b="1" dirty="0">
                <a:solidFill>
                  <a:srgbClr val="0000FF"/>
                </a:solidFill>
                <a:latin typeface="+mj-lt"/>
              </a:rPr>
              <a:t>Если максимальное время наложения жгута истекло, а медицинская помощь недоступна, следует сделать следующее:</a:t>
            </a:r>
            <a:endParaRPr lang="ru-RU" dirty="0">
              <a:solidFill>
                <a:srgbClr val="0000FF"/>
              </a:solidFill>
              <a:latin typeface="+mj-lt"/>
            </a:endParaRPr>
          </a:p>
          <a:p>
            <a:r>
              <a:rPr lang="ru-RU" sz="1200" i="1" dirty="0"/>
              <a:t>(выберите несколько правильных ответов</a:t>
            </a:r>
            <a:r>
              <a:rPr lang="ru-RU" sz="1200" i="1" dirty="0" smtClean="0"/>
              <a:t>)</a:t>
            </a:r>
          </a:p>
          <a:p>
            <a:endParaRPr lang="ru-RU" sz="1200" dirty="0"/>
          </a:p>
          <a:p>
            <a:r>
              <a:rPr lang="ru-RU" dirty="0" smtClean="0">
                <a:solidFill>
                  <a:srgbClr val="0000FF"/>
                </a:solidFill>
              </a:rPr>
              <a:t>1</a:t>
            </a:r>
            <a:r>
              <a:rPr lang="ru-RU" dirty="0" smtClean="0"/>
              <a:t>.Снять </a:t>
            </a:r>
            <a:r>
              <a:rPr lang="ru-RU" dirty="0"/>
              <a:t>жгут на 1 минуту, затем сделать давящую </a:t>
            </a:r>
            <a:r>
              <a:rPr lang="ru-RU" dirty="0" smtClean="0"/>
              <a:t>повязку</a:t>
            </a:r>
          </a:p>
          <a:p>
            <a:endParaRPr lang="ru-RU" dirty="0"/>
          </a:p>
          <a:p>
            <a:r>
              <a:rPr lang="ru-RU" dirty="0" smtClean="0">
                <a:solidFill>
                  <a:srgbClr val="0000FF"/>
                </a:solidFill>
              </a:rPr>
              <a:t>2</a:t>
            </a:r>
            <a:r>
              <a:rPr lang="ru-RU" dirty="0" smtClean="0"/>
              <a:t>.Наложить </a:t>
            </a:r>
            <a:r>
              <a:rPr lang="ru-RU" dirty="0"/>
              <a:t>поверх жгута </a:t>
            </a:r>
            <a:r>
              <a:rPr lang="ru-RU" dirty="0" smtClean="0"/>
              <a:t>холод</a:t>
            </a:r>
          </a:p>
          <a:p>
            <a:endParaRPr lang="ru-RU" dirty="0"/>
          </a:p>
          <a:p>
            <a:r>
              <a:rPr lang="ru-RU" dirty="0" smtClean="0">
                <a:solidFill>
                  <a:srgbClr val="0000FF"/>
                </a:solidFill>
              </a:rPr>
              <a:t>3</a:t>
            </a:r>
            <a:r>
              <a:rPr lang="ru-RU" dirty="0" smtClean="0"/>
              <a:t>.Снять </a:t>
            </a:r>
            <a:r>
              <a:rPr lang="ru-RU" dirty="0"/>
              <a:t>жгут на 15 минут, затем наложить жгут </a:t>
            </a:r>
            <a:r>
              <a:rPr lang="ru-RU" dirty="0" smtClean="0"/>
              <a:t>повторно</a:t>
            </a:r>
          </a:p>
          <a:p>
            <a:endParaRPr lang="ru-RU" dirty="0"/>
          </a:p>
          <a:p>
            <a:r>
              <a:rPr lang="ru-RU" dirty="0" smtClean="0">
                <a:solidFill>
                  <a:srgbClr val="0000FF"/>
                </a:solidFill>
              </a:rPr>
              <a:t>4</a:t>
            </a:r>
            <a:r>
              <a:rPr lang="ru-RU" dirty="0" smtClean="0"/>
              <a:t>.Сделать </a:t>
            </a:r>
            <a:r>
              <a:rPr lang="ru-RU" dirty="0"/>
              <a:t>массаж конечности выше места наложения </a:t>
            </a:r>
            <a:r>
              <a:rPr lang="ru-RU" dirty="0" smtClean="0"/>
              <a:t>жгута</a:t>
            </a:r>
          </a:p>
          <a:p>
            <a:endParaRPr lang="ru-RU" dirty="0"/>
          </a:p>
          <a:p>
            <a:pPr algn="ctr"/>
            <a:endParaRPr lang="ru-RU" sz="44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5212"/>
            <a:ext cx="8424936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21</a:t>
            </a:r>
          </a:p>
          <a:p>
            <a:pPr algn="ctr"/>
            <a:endParaRPr lang="ru-RU" sz="1000" dirty="0" smtClean="0"/>
          </a:p>
          <a:p>
            <a:r>
              <a:rPr lang="ru-RU" sz="1600" b="1" dirty="0">
                <a:solidFill>
                  <a:srgbClr val="0000FF"/>
                </a:solidFill>
              </a:rPr>
              <a:t>При оказании первой помощи при травмах конечностей необходимо: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200" i="1" dirty="0"/>
              <a:t>(выберите несколько правильных ответов</a:t>
            </a:r>
            <a:r>
              <a:rPr lang="ru-RU" sz="1200" i="1" dirty="0" smtClean="0"/>
              <a:t>)</a:t>
            </a:r>
          </a:p>
          <a:p>
            <a:endParaRPr lang="ru-RU" sz="1200" i="1" dirty="0" smtClean="0"/>
          </a:p>
          <a:p>
            <a:endParaRPr lang="ru-RU" sz="12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При </a:t>
            </a:r>
            <a:r>
              <a:rPr lang="ru-RU" sz="1600" dirty="0"/>
              <a:t>отсутствии шин поврежденную ногу прибинтовать к здоровой </a:t>
            </a:r>
            <a:r>
              <a:rPr lang="ru-RU" sz="1600" dirty="0" smtClean="0"/>
              <a:t>ноге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Поврежденную </a:t>
            </a:r>
            <a:r>
              <a:rPr lang="ru-RU" sz="1600" dirty="0"/>
              <a:t>руку зафиксировать, прибинтовав к </a:t>
            </a:r>
            <a:r>
              <a:rPr lang="ru-RU" sz="1600" dirty="0" smtClean="0"/>
              <a:t>туловищу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На </a:t>
            </a:r>
            <a:r>
              <a:rPr lang="ru-RU" sz="1600" dirty="0"/>
              <a:t>область предполагаемой травмы положить согревающий </a:t>
            </a:r>
            <a:r>
              <a:rPr lang="ru-RU" sz="1600" dirty="0" smtClean="0"/>
              <a:t>компресс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Перед </a:t>
            </a:r>
            <a:r>
              <a:rPr lang="ru-RU" sz="1600" dirty="0"/>
              <a:t>накладыванием шины или подручных средств исправить нарушенное положение </a:t>
            </a:r>
            <a:r>
              <a:rPr lang="ru-RU" sz="1600" dirty="0" smtClean="0"/>
              <a:t>конечности</a:t>
            </a:r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7220"/>
            <a:ext cx="8352928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22</a:t>
            </a:r>
          </a:p>
          <a:p>
            <a:pPr algn="ctr"/>
            <a:endParaRPr lang="ru-RU" sz="1000" dirty="0" smtClean="0"/>
          </a:p>
          <a:p>
            <a:r>
              <a:rPr lang="ru-RU" sz="1600" b="1" dirty="0">
                <a:solidFill>
                  <a:srgbClr val="0000FF"/>
                </a:solidFill>
              </a:rPr>
              <a:t>При ранениях живота с травмами внутренних органов и нахождении в ране инородного предмета необходимо: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600" dirty="0"/>
              <a:t> </a:t>
            </a:r>
            <a:r>
              <a:rPr lang="ru-RU" sz="1200" i="1" dirty="0"/>
              <a:t>(выберите один правильный ответ</a:t>
            </a:r>
            <a:r>
              <a:rPr lang="ru-RU" sz="1200" i="1" dirty="0" smtClean="0"/>
              <a:t>)</a:t>
            </a:r>
          </a:p>
          <a:p>
            <a:endParaRPr lang="ru-RU" sz="12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Не </a:t>
            </a:r>
            <a:r>
              <a:rPr lang="ru-RU" sz="1600" dirty="0"/>
              <a:t>трогать пострадавшего, при его просьбе напоить </a:t>
            </a:r>
            <a:r>
              <a:rPr lang="ru-RU" sz="1600" dirty="0" smtClean="0"/>
              <a:t>водой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Зафиксировать </a:t>
            </a:r>
            <a:r>
              <a:rPr lang="ru-RU" sz="1600" dirty="0"/>
              <a:t>предмет, обложив салфетками или бинтами, и наложить повязку для остановки </a:t>
            </a:r>
            <a:r>
              <a:rPr lang="ru-RU" sz="1600" dirty="0" smtClean="0"/>
              <a:t>кровотечения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Извлечь </a:t>
            </a:r>
            <a:r>
              <a:rPr lang="ru-RU" sz="1600" dirty="0"/>
              <a:t>из раны инородный предмет, дать обезболивающие </a:t>
            </a:r>
            <a:r>
              <a:rPr lang="ru-RU" sz="1600" dirty="0" smtClean="0"/>
              <a:t>препараты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Вправить </a:t>
            </a:r>
            <a:r>
              <a:rPr lang="ru-RU" sz="1600" dirty="0"/>
              <a:t>в рану выпавшие внутренние органы, туго прибинтовать их</a:t>
            </a:r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9228"/>
            <a:ext cx="862890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23</a:t>
            </a:r>
          </a:p>
          <a:p>
            <a:pPr algn="ctr"/>
            <a:endParaRPr lang="ru-RU" sz="1000" dirty="0" smtClean="0"/>
          </a:p>
          <a:p>
            <a:r>
              <a:rPr lang="ru-RU" sz="1600" b="1" dirty="0">
                <a:solidFill>
                  <a:srgbClr val="0000FF"/>
                </a:solidFill>
                <a:latin typeface="+mj-lt"/>
              </a:rPr>
              <a:t>При проведении искусственного дыхания необходимо использовать средства защиты:</a:t>
            </a:r>
            <a:endParaRPr lang="ru-RU" sz="1600" dirty="0">
              <a:solidFill>
                <a:srgbClr val="0000FF"/>
              </a:solidFill>
              <a:latin typeface="+mj-lt"/>
            </a:endParaRPr>
          </a:p>
          <a:p>
            <a:r>
              <a:rPr lang="ru-RU" sz="1200" i="1" dirty="0"/>
              <a:t>(выберите несколько правильных ответов</a:t>
            </a:r>
            <a:r>
              <a:rPr lang="ru-RU" sz="1200" i="1" dirty="0" smtClean="0"/>
              <a:t>)</a:t>
            </a:r>
          </a:p>
          <a:p>
            <a:endParaRPr lang="ru-RU" sz="12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Лист бумаги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Носовой платок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Вата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Гигиенические салфетки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5</a:t>
            </a:r>
            <a:r>
              <a:rPr lang="ru-RU" sz="1600" dirty="0" smtClean="0"/>
              <a:t>. Трубочку </a:t>
            </a:r>
            <a:r>
              <a:rPr lang="ru-RU" sz="1600" dirty="0"/>
              <a:t>для </a:t>
            </a:r>
            <a:r>
              <a:rPr lang="ru-RU" sz="1600" dirty="0" smtClean="0"/>
              <a:t>коктейля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6</a:t>
            </a:r>
            <a:r>
              <a:rPr lang="ru-RU" sz="1600" dirty="0" smtClean="0"/>
              <a:t>. Устройство </a:t>
            </a:r>
            <a:r>
              <a:rPr lang="ru-RU" sz="1600" dirty="0"/>
              <a:t>рот-в-рот</a:t>
            </a:r>
          </a:p>
          <a:p>
            <a:pPr algn="ctr"/>
            <a:endParaRPr lang="ru-RU" sz="4400" dirty="0" smtClean="0"/>
          </a:p>
          <a:p>
            <a:pPr algn="ctr"/>
            <a:r>
              <a:rPr lang="ru-RU" sz="1600" dirty="0" smtClean="0">
                <a:hlinkClick r:id="rId3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71484"/>
            <a:ext cx="849694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24</a:t>
            </a:r>
          </a:p>
          <a:p>
            <a:pPr algn="ctr"/>
            <a:endParaRPr lang="ru-RU" sz="1000" dirty="0" smtClean="0"/>
          </a:p>
          <a:p>
            <a:r>
              <a:rPr lang="ru-RU" sz="1600" b="1" dirty="0" smtClean="0">
                <a:solidFill>
                  <a:srgbClr val="0000FF"/>
                </a:solidFill>
              </a:rPr>
              <a:t>	В </a:t>
            </a:r>
            <a:r>
              <a:rPr lang="ru-RU" sz="1600" b="1" dirty="0">
                <a:solidFill>
                  <a:srgbClr val="0000FF"/>
                </a:solidFill>
              </a:rPr>
              <a:t>случае поражения электрическим током при отсутствии сознания, сердечной и дыхательной деятельности нельзя проводить сердечно-легочную реанимацию</a:t>
            </a:r>
            <a:r>
              <a:rPr lang="ru-RU" sz="1600" b="1" dirty="0"/>
              <a:t> </a:t>
            </a:r>
            <a:endParaRPr lang="ru-RU" sz="1600" b="1" dirty="0" smtClean="0"/>
          </a:p>
          <a:p>
            <a:endParaRPr lang="ru-RU" sz="1600" b="1" dirty="0"/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 Нет</a:t>
            </a:r>
            <a:endParaRPr lang="ru-RU" sz="1600" dirty="0"/>
          </a:p>
          <a:p>
            <a:pPr marL="342900" indent="-342900">
              <a:buAutoNum type="arabicPeriod" startAt="2"/>
            </a:pPr>
            <a:r>
              <a:rPr lang="ru-RU" sz="1600" dirty="0" smtClean="0"/>
              <a:t>Да</a:t>
            </a:r>
          </a:p>
          <a:p>
            <a:pPr marL="342900" indent="-342900">
              <a:buAutoNum type="arabicPeriod" startAt="2"/>
            </a:pPr>
            <a:endParaRPr lang="ru-RU" sz="1600" dirty="0"/>
          </a:p>
          <a:p>
            <a:pPr marL="342900" indent="-342900">
              <a:buAutoNum type="arabicPeriod" startAt="2"/>
            </a:pPr>
            <a:endParaRPr lang="ru-RU" sz="1600" dirty="0" smtClean="0"/>
          </a:p>
          <a:p>
            <a:pPr marL="342900" indent="-342900">
              <a:buAutoNum type="arabicPeriod" startAt="2"/>
            </a:pPr>
            <a:endParaRPr lang="ru-RU" sz="1600" dirty="0"/>
          </a:p>
          <a:p>
            <a:pPr marL="342900" indent="-342900">
              <a:buAutoNum type="arabicPeriod" startAt="2"/>
            </a:pPr>
            <a:endParaRPr lang="ru-RU" sz="1600" dirty="0" smtClean="0"/>
          </a:p>
          <a:p>
            <a:pPr marL="342900" indent="-342900">
              <a:buAutoNum type="arabicPeriod" startAt="2"/>
            </a:pPr>
            <a:endParaRPr lang="ru-RU" sz="1600" dirty="0"/>
          </a:p>
          <a:p>
            <a:pPr marL="342900" indent="-342900">
              <a:buAutoNum type="arabicPeriod" startAt="2"/>
            </a:pPr>
            <a:endParaRPr lang="ru-RU" sz="1600" dirty="0" smtClean="0"/>
          </a:p>
          <a:p>
            <a:pPr marL="342900" indent="-342900">
              <a:buAutoNum type="arabicPeriod" startAt="2"/>
            </a:pPr>
            <a:endParaRPr lang="ru-RU" sz="1600" dirty="0"/>
          </a:p>
          <a:p>
            <a:pPr marL="342900" indent="-342900">
              <a:buAutoNum type="arabicPeriod" startAt="2"/>
            </a:pPr>
            <a:endParaRPr lang="ru-RU" sz="1600" dirty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5212"/>
            <a:ext cx="849694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25</a:t>
            </a:r>
          </a:p>
          <a:p>
            <a:pPr algn="ctr"/>
            <a:endParaRPr lang="ru-RU" sz="1000" dirty="0" smtClean="0"/>
          </a:p>
          <a:p>
            <a:r>
              <a:rPr lang="ru-RU" sz="1600" b="1" dirty="0">
                <a:solidFill>
                  <a:srgbClr val="0000FF"/>
                </a:solidFill>
              </a:rPr>
              <a:t>Проведение сердечно-легочной реанимации продолжается: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200" i="1" dirty="0"/>
              <a:t>(выберите один правильный ответ</a:t>
            </a:r>
            <a:r>
              <a:rPr lang="ru-RU" sz="1200" i="1" dirty="0" smtClean="0"/>
              <a:t>)</a:t>
            </a:r>
          </a:p>
          <a:p>
            <a:r>
              <a:rPr lang="ru-RU" sz="1200" dirty="0" smtClean="0"/>
              <a:t>  </a:t>
            </a:r>
          </a:p>
          <a:p>
            <a:endParaRPr lang="ru-RU" sz="1200" dirty="0"/>
          </a:p>
          <a:p>
            <a:endParaRPr lang="ru-RU" sz="12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До </a:t>
            </a:r>
            <a:r>
              <a:rPr lang="ru-RU" sz="1600" dirty="0"/>
              <a:t>прибытия скорой медицинской помощи или других </a:t>
            </a:r>
            <a:r>
              <a:rPr lang="ru-RU" sz="1600" dirty="0" smtClean="0"/>
              <a:t>служб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До </a:t>
            </a:r>
            <a:r>
              <a:rPr lang="ru-RU" sz="1600" dirty="0"/>
              <a:t>появления темноты или тяжелых погодных </a:t>
            </a:r>
            <a:r>
              <a:rPr lang="ru-RU" sz="1600" dirty="0" smtClean="0"/>
              <a:t>условий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До </a:t>
            </a:r>
            <a:r>
              <a:rPr lang="ru-RU" sz="1600" dirty="0"/>
              <a:t>просьбы родственников или знакомых о прекращении </a:t>
            </a:r>
            <a:r>
              <a:rPr lang="ru-RU" sz="1600" dirty="0" smtClean="0"/>
              <a:t>мероприятий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До </a:t>
            </a:r>
            <a:r>
              <a:rPr lang="ru-RU" sz="1600" dirty="0"/>
              <a:t>появления трупных пятен на теле </a:t>
            </a:r>
            <a:r>
              <a:rPr lang="ru-RU" sz="1600" dirty="0" smtClean="0"/>
              <a:t>потерпевшего</a:t>
            </a:r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97805"/>
            <a:ext cx="813690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2</a:t>
            </a:r>
          </a:p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Какую информацию необходимо сообщить диспетчеру </a:t>
            </a:r>
            <a:br>
              <a:rPr lang="ru-RU" sz="2000" b="1" dirty="0" smtClean="0">
                <a:solidFill>
                  <a:srgbClr val="0000FF"/>
                </a:solidFill>
              </a:rPr>
            </a:br>
            <a:r>
              <a:rPr lang="ru-RU" sz="2000" b="1" dirty="0" smtClean="0">
                <a:solidFill>
                  <a:srgbClr val="0000FF"/>
                </a:solidFill>
              </a:rPr>
              <a:t>при вызове «скорой помощи»?</a:t>
            </a:r>
          </a:p>
          <a:p>
            <a:pPr algn="ctr"/>
            <a:endParaRPr lang="ru-RU" sz="2000" dirty="0" smtClean="0">
              <a:solidFill>
                <a:srgbClr val="0000FF"/>
              </a:solidFill>
            </a:endParaRPr>
          </a:p>
          <a:p>
            <a:r>
              <a:rPr lang="ru-RU" sz="1400" dirty="0" smtClean="0">
                <a:solidFill>
                  <a:srgbClr val="0000FF"/>
                </a:solidFill>
                <a:latin typeface="+mj-lt"/>
              </a:rPr>
              <a:t>1</a:t>
            </a:r>
            <a:r>
              <a:rPr lang="ru-RU" sz="1400" dirty="0" smtClean="0">
                <a:latin typeface="+mj-lt"/>
              </a:rPr>
              <a:t>. -  </a:t>
            </a:r>
            <a:r>
              <a:rPr lang="ru-RU" sz="1400" dirty="0">
                <a:latin typeface="+mj-lt"/>
              </a:rPr>
              <a:t>место происшествия, что произошло;</a:t>
            </a:r>
            <a:endParaRPr lang="ru-RU" sz="1400" i="1" dirty="0">
              <a:latin typeface="+mj-lt"/>
            </a:endParaRPr>
          </a:p>
          <a:p>
            <a:r>
              <a:rPr lang="ru-RU" sz="1400" dirty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   -  </a:t>
            </a:r>
            <a:r>
              <a:rPr lang="ru-RU" sz="1400" dirty="0">
                <a:latin typeface="+mj-lt"/>
              </a:rPr>
              <a:t>число пострадавших и тяжесть их состояния;</a:t>
            </a:r>
            <a:r>
              <a:rPr lang="ru-RU" sz="1400" i="1" dirty="0">
                <a:latin typeface="+mj-lt"/>
              </a:rPr>
              <a:t> </a:t>
            </a:r>
          </a:p>
          <a:p>
            <a:r>
              <a:rPr lang="ru-RU" sz="1400" dirty="0" smtClean="0">
                <a:latin typeface="+mj-lt"/>
              </a:rPr>
              <a:t>    -  </a:t>
            </a:r>
            <a:r>
              <a:rPr lang="ru-RU" sz="1400" dirty="0">
                <a:latin typeface="+mj-lt"/>
              </a:rPr>
              <a:t>какая помощь оказывается</a:t>
            </a:r>
            <a:r>
              <a:rPr lang="ru-RU" sz="1400" dirty="0" smtClean="0">
                <a:latin typeface="+mj-lt"/>
              </a:rPr>
              <a:t>;</a:t>
            </a:r>
            <a:br>
              <a:rPr lang="ru-RU" sz="1400" dirty="0" smtClean="0">
                <a:latin typeface="+mj-lt"/>
              </a:rPr>
            </a:br>
            <a:r>
              <a:rPr lang="ru-RU" sz="1400" dirty="0" smtClean="0">
                <a:latin typeface="+mj-lt"/>
              </a:rPr>
              <a:t>    -  ФИ позвонившего (если это ребенок);</a:t>
            </a:r>
            <a:endParaRPr lang="ru-RU" sz="1400" i="1" dirty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    - </a:t>
            </a:r>
            <a:r>
              <a:rPr lang="ru-RU" sz="1400" dirty="0">
                <a:latin typeface="+mj-lt"/>
              </a:rPr>
              <a:t>телефонную трубку положить последним, после ответа диспетчера</a:t>
            </a:r>
            <a:r>
              <a:rPr lang="ru-RU" sz="1400" dirty="0" smtClean="0">
                <a:latin typeface="+mj-lt"/>
              </a:rPr>
              <a:t>.</a:t>
            </a:r>
          </a:p>
          <a:p>
            <a:endParaRPr lang="ru-RU" sz="1400" dirty="0" smtClean="0">
              <a:latin typeface="+mj-lt"/>
            </a:endParaRPr>
          </a:p>
          <a:p>
            <a:r>
              <a:rPr lang="ru-RU" sz="1400" dirty="0" smtClean="0">
                <a:solidFill>
                  <a:srgbClr val="0000FF"/>
                </a:solidFill>
                <a:latin typeface="+mj-lt"/>
              </a:rPr>
              <a:t>2</a:t>
            </a:r>
            <a:r>
              <a:rPr lang="ru-RU" sz="1400" dirty="0" smtClean="0">
                <a:latin typeface="+mj-lt"/>
              </a:rPr>
              <a:t>. – точное время происшествия;</a:t>
            </a:r>
            <a:br>
              <a:rPr lang="ru-RU" sz="1400" dirty="0" smtClean="0">
                <a:latin typeface="+mj-lt"/>
              </a:rPr>
            </a:br>
            <a:r>
              <a:rPr lang="ru-RU" sz="1400" dirty="0" smtClean="0">
                <a:latin typeface="+mj-lt"/>
              </a:rPr>
              <a:t>    - ФИО пострадавшего;</a:t>
            </a:r>
          </a:p>
          <a:p>
            <a:r>
              <a:rPr lang="ru-RU" sz="1400" dirty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   - домашний адрес пострадавшего;</a:t>
            </a:r>
          </a:p>
          <a:p>
            <a:r>
              <a:rPr lang="ru-RU" sz="1400" dirty="0" smtClean="0">
                <a:latin typeface="+mj-lt"/>
              </a:rPr>
              <a:t>    - группу крови пострадавшего.</a:t>
            </a:r>
          </a:p>
          <a:p>
            <a:endParaRPr lang="ru-RU" sz="1400" dirty="0">
              <a:latin typeface="+mj-lt"/>
            </a:endParaRPr>
          </a:p>
          <a:p>
            <a:endParaRPr lang="ru-RU" sz="1400" dirty="0" smtClean="0">
              <a:latin typeface="+mj-lt"/>
            </a:endParaRPr>
          </a:p>
          <a:p>
            <a:endParaRPr lang="ru-RU" sz="1400" dirty="0">
              <a:latin typeface="+mj-lt"/>
            </a:endParaRPr>
          </a:p>
          <a:p>
            <a:endParaRPr lang="ru-RU" sz="1400" dirty="0" smtClean="0">
              <a:latin typeface="+mj-lt"/>
            </a:endParaRPr>
          </a:p>
          <a:p>
            <a:endParaRPr lang="ru-RU" sz="1400" dirty="0" smtClean="0">
              <a:latin typeface="+mj-lt"/>
            </a:endParaRPr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7220"/>
            <a:ext cx="84249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3</a:t>
            </a:r>
          </a:p>
          <a:p>
            <a:pPr algn="ctr"/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1400" b="1" dirty="0" smtClean="0">
                <a:solidFill>
                  <a:srgbClr val="0000FF"/>
                </a:solidFill>
              </a:rPr>
              <a:t>Если </a:t>
            </a:r>
            <a:r>
              <a:rPr lang="ru-RU" sz="1400" b="1" dirty="0">
                <a:solidFill>
                  <a:srgbClr val="0000FF"/>
                </a:solidFill>
              </a:rPr>
              <a:t>при закупорке дыхательных путей инородным телом пострадавший потерял сознание, необходимо</a:t>
            </a:r>
            <a:r>
              <a:rPr lang="ru-RU" sz="1400" b="1" dirty="0" smtClean="0">
                <a:solidFill>
                  <a:srgbClr val="0000FF"/>
                </a:solidFill>
              </a:rPr>
              <a:t>: </a:t>
            </a:r>
            <a:r>
              <a:rPr lang="ru-RU" sz="1400" dirty="0"/>
              <a:t> </a:t>
            </a:r>
            <a:endParaRPr lang="ru-RU" sz="1400" dirty="0" smtClean="0"/>
          </a:p>
          <a:p>
            <a:r>
              <a:rPr lang="ru-RU" sz="1200" i="1" dirty="0" smtClean="0"/>
              <a:t>(выберите </a:t>
            </a:r>
            <a:r>
              <a:rPr lang="ru-RU" sz="1200" i="1" dirty="0"/>
              <a:t>один правильный ответ)</a:t>
            </a:r>
            <a:endParaRPr lang="ru-RU" sz="1200" dirty="0"/>
          </a:p>
          <a:p>
            <a:endParaRPr lang="ru-RU" sz="1400" dirty="0" smtClean="0"/>
          </a:p>
          <a:p>
            <a:r>
              <a:rPr lang="ru-RU" sz="1400" dirty="0" smtClean="0">
                <a:solidFill>
                  <a:srgbClr val="0000FF"/>
                </a:solidFill>
              </a:rPr>
              <a:t>1</a:t>
            </a:r>
            <a:r>
              <a:rPr lang="ru-RU" sz="1400" dirty="0" smtClean="0"/>
              <a:t>.Попытаться </a:t>
            </a:r>
            <a:r>
              <a:rPr lang="ru-RU" sz="1400" dirty="0"/>
              <a:t>извлечь инородное тело каким-либо предметом (вилкой, ножом, проволокой и </a:t>
            </a:r>
            <a:r>
              <a:rPr lang="ru-RU" sz="1400" dirty="0" err="1"/>
              <a:t>т.п</a:t>
            </a:r>
            <a:r>
              <a:rPr lang="ru-RU" sz="1400" dirty="0" smtClean="0"/>
              <a:t>)</a:t>
            </a:r>
          </a:p>
          <a:p>
            <a:endParaRPr lang="ru-RU" sz="1400" dirty="0"/>
          </a:p>
          <a:p>
            <a:r>
              <a:rPr lang="ru-RU" sz="1400" dirty="0" smtClean="0">
                <a:solidFill>
                  <a:srgbClr val="0000FF"/>
                </a:solidFill>
              </a:rPr>
              <a:t>2</a:t>
            </a:r>
            <a:r>
              <a:rPr lang="ru-RU" sz="1400" dirty="0" smtClean="0"/>
              <a:t> .Начать </a:t>
            </a:r>
            <a:r>
              <a:rPr lang="ru-RU" sz="1400" dirty="0"/>
              <a:t>сердечно-лёгочную реанимацию в полном объеме надавливаний на грудину и искусственного </a:t>
            </a:r>
            <a:r>
              <a:rPr lang="ru-RU" sz="1400" dirty="0" smtClean="0"/>
              <a:t>дыхания</a:t>
            </a:r>
          </a:p>
          <a:p>
            <a:endParaRPr lang="ru-RU" sz="1400" dirty="0"/>
          </a:p>
          <a:p>
            <a:r>
              <a:rPr lang="ru-RU" sz="1400" dirty="0" smtClean="0">
                <a:solidFill>
                  <a:srgbClr val="0000FF"/>
                </a:solidFill>
              </a:rPr>
              <a:t>3</a:t>
            </a:r>
            <a:r>
              <a:rPr lang="ru-RU" sz="1400" dirty="0" smtClean="0"/>
              <a:t> .Попытаться </a:t>
            </a:r>
            <a:r>
              <a:rPr lang="ru-RU" sz="1400" dirty="0"/>
              <a:t>поднять пострадавшего за ноги и потрясти для извлечения инородного </a:t>
            </a:r>
            <a:r>
              <a:rPr lang="ru-RU" sz="1400" dirty="0" smtClean="0"/>
              <a:t>тела</a:t>
            </a:r>
          </a:p>
          <a:p>
            <a:endParaRPr lang="ru-RU" sz="1400" dirty="0"/>
          </a:p>
          <a:p>
            <a:r>
              <a:rPr lang="ru-RU" sz="1400" dirty="0" smtClean="0">
                <a:solidFill>
                  <a:srgbClr val="0000FF"/>
                </a:solidFill>
              </a:rPr>
              <a:t>4</a:t>
            </a:r>
            <a:r>
              <a:rPr lang="ru-RU" sz="1400" dirty="0" smtClean="0"/>
              <a:t> .Повернуть </a:t>
            </a:r>
            <a:r>
              <a:rPr lang="ru-RU" sz="1400" dirty="0"/>
              <a:t>пострадавшего на бок в устойчивое боковое положение и вызвать скорую медицинскую помощь</a:t>
            </a:r>
          </a:p>
          <a:p>
            <a:pPr algn="ctr"/>
            <a:endParaRPr lang="ru-RU" sz="4400" dirty="0"/>
          </a:p>
          <a:p>
            <a:pPr algn="ctr"/>
            <a:endParaRPr lang="ru-RU" sz="12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00046"/>
            <a:ext cx="842493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4</a:t>
            </a:r>
          </a:p>
          <a:p>
            <a:r>
              <a:rPr lang="ru-RU" sz="1600" b="1" dirty="0">
                <a:solidFill>
                  <a:srgbClr val="0000FF"/>
                </a:solidFill>
              </a:rPr>
              <a:t>Для проверки наличия дыхания следует: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200" i="1" dirty="0"/>
              <a:t>(выберите один правильный ответ</a:t>
            </a:r>
            <a:r>
              <a:rPr lang="ru-RU" sz="1200" i="1" dirty="0" smtClean="0"/>
              <a:t>)</a:t>
            </a:r>
          </a:p>
          <a:p>
            <a:endParaRPr lang="ru-RU" sz="12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 .Положить </a:t>
            </a:r>
            <a:r>
              <a:rPr lang="ru-RU" sz="1600" dirty="0"/>
              <a:t>руки на грудную клетку пострадавшему и попробовать почувствовать ее </a:t>
            </a:r>
            <a:r>
              <a:rPr lang="ru-RU" sz="1600" dirty="0" smtClean="0"/>
              <a:t>движение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 .Поднести </a:t>
            </a:r>
            <a:r>
              <a:rPr lang="ru-RU" sz="1600" dirty="0"/>
              <a:t>зеркало, телефон или стекло ко рту и подождать наличия </a:t>
            </a:r>
            <a:r>
              <a:rPr lang="ru-RU" sz="1600" dirty="0" smtClean="0"/>
              <a:t>запотевания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 .Наклониться </a:t>
            </a:r>
            <a:r>
              <a:rPr lang="ru-RU" sz="1600" dirty="0"/>
              <a:t>щекой и ухом ко рту и носу пострадавшего и в течение 10 сек. послушать дыхание, почувствовать его своей щекой и посмотреть на движения грудной </a:t>
            </a:r>
            <a:r>
              <a:rPr lang="ru-RU" sz="1600" dirty="0" smtClean="0"/>
              <a:t>клетки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 .Наклониться </a:t>
            </a:r>
            <a:r>
              <a:rPr lang="ru-RU" sz="1600" dirty="0"/>
              <a:t>щекой и ухом ко рту пострадавшего и почувствовать дыхание своей щекой</a:t>
            </a:r>
          </a:p>
          <a:p>
            <a:pPr algn="ctr"/>
            <a:endParaRPr lang="ru-RU" sz="44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5212"/>
            <a:ext cx="842493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5</a:t>
            </a:r>
          </a:p>
          <a:p>
            <a:r>
              <a:rPr lang="ru-RU" sz="1600" b="1" dirty="0">
                <a:solidFill>
                  <a:srgbClr val="0000FF"/>
                </a:solidFill>
              </a:rPr>
              <a:t>При проведении сердечно-легочной реанимации необходимо следовать следующим правилам:</a:t>
            </a:r>
            <a:endParaRPr lang="ru-RU" sz="1600" dirty="0">
              <a:solidFill>
                <a:srgbClr val="0000FF"/>
              </a:solidFill>
            </a:endParaRPr>
          </a:p>
          <a:p>
            <a:r>
              <a:rPr lang="ru-RU" sz="1200" i="1" dirty="0"/>
              <a:t>(выберите один правильный ответ</a:t>
            </a:r>
            <a:r>
              <a:rPr lang="ru-RU" sz="1200" i="1" dirty="0" smtClean="0"/>
              <a:t>)</a:t>
            </a:r>
          </a:p>
          <a:p>
            <a:endParaRPr lang="ru-RU" sz="1200" dirty="0"/>
          </a:p>
          <a:p>
            <a:pPr marL="342900" indent="-342900">
              <a:buAutoNum type="arabicPeriod"/>
            </a:pPr>
            <a:r>
              <a:rPr lang="ru-RU" sz="1600" dirty="0" smtClean="0"/>
              <a:t>Надавливания </a:t>
            </a:r>
            <a:r>
              <a:rPr lang="ru-RU" sz="1600" dirty="0"/>
              <a:t>на грудину осуществляются на глубину 5 - 6 см с частотой 100-120 в минуту перпендикулярно плоскости </a:t>
            </a:r>
            <a:r>
              <a:rPr lang="ru-RU" sz="1600" dirty="0" smtClean="0"/>
              <a:t>грудины</a:t>
            </a:r>
          </a:p>
          <a:p>
            <a:pPr marL="342900" indent="-342900">
              <a:buAutoNum type="arabicPeriod"/>
            </a:pPr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Надавливания </a:t>
            </a:r>
            <a:r>
              <a:rPr lang="ru-RU" sz="1600" dirty="0"/>
              <a:t>на грудину осуществляются на глубину 1-3 см с частотой </a:t>
            </a:r>
            <a:r>
              <a:rPr lang="ru-RU" sz="1600" dirty="0" smtClean="0"/>
              <a:t> 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100-120 </a:t>
            </a:r>
            <a:r>
              <a:rPr lang="ru-RU" sz="1600" dirty="0"/>
              <a:t>в </a:t>
            </a:r>
            <a:r>
              <a:rPr lang="ru-RU" sz="1600" dirty="0" smtClean="0"/>
              <a:t>минуту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Надавливания </a:t>
            </a:r>
            <a:r>
              <a:rPr lang="ru-RU" sz="1600" dirty="0"/>
              <a:t>на грудину осуществляются на любой ровной поверхности </a:t>
            </a:r>
            <a:endParaRPr lang="ru-RU" sz="1600" dirty="0" smtClean="0"/>
          </a:p>
          <a:p>
            <a:r>
              <a:rPr lang="ru-RU" sz="1600" dirty="0"/>
              <a:t> </a:t>
            </a:r>
            <a:r>
              <a:rPr lang="ru-RU" sz="1600" dirty="0" smtClean="0"/>
              <a:t>   перпендикулярно </a:t>
            </a:r>
            <a:r>
              <a:rPr lang="ru-RU" sz="1600" dirty="0"/>
              <a:t>плоскости </a:t>
            </a:r>
            <a:r>
              <a:rPr lang="ru-RU" sz="1600" dirty="0" smtClean="0"/>
              <a:t>грудины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Надавливания </a:t>
            </a:r>
            <a:r>
              <a:rPr lang="ru-RU" sz="1600" dirty="0"/>
              <a:t>на грудину осуществляются на глубину 5 - 6 см с частотой </a:t>
            </a:r>
            <a:endParaRPr lang="ru-RU" sz="1600" dirty="0" smtClean="0"/>
          </a:p>
          <a:p>
            <a:r>
              <a:rPr lang="ru-RU" sz="1600" dirty="0"/>
              <a:t> </a:t>
            </a:r>
            <a:r>
              <a:rPr lang="ru-RU" sz="1600" dirty="0" smtClean="0"/>
              <a:t>   70-80 </a:t>
            </a:r>
            <a:r>
              <a:rPr lang="ru-RU" sz="1600" dirty="0"/>
              <a:t>в минуту</a:t>
            </a:r>
          </a:p>
          <a:p>
            <a:pPr algn="ctr"/>
            <a:endParaRPr lang="ru-RU" sz="44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9228"/>
            <a:ext cx="856895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6</a:t>
            </a:r>
          </a:p>
          <a:p>
            <a:pPr algn="ctr"/>
            <a:endParaRPr lang="ru-RU" dirty="0" smtClean="0"/>
          </a:p>
          <a:p>
            <a:r>
              <a:rPr lang="ru-RU" b="1" dirty="0">
                <a:solidFill>
                  <a:srgbClr val="0000FF"/>
                </a:solidFill>
              </a:rPr>
              <a:t>Кто обязан оказывать первую помощь пострадавшим?</a:t>
            </a:r>
            <a:endParaRPr lang="ru-RU" dirty="0">
              <a:solidFill>
                <a:srgbClr val="0000FF"/>
              </a:solidFill>
            </a:endParaRPr>
          </a:p>
          <a:p>
            <a:r>
              <a:rPr lang="ru-RU" i="1" dirty="0"/>
              <a:t>(выберите один правильный ответ</a:t>
            </a:r>
            <a:r>
              <a:rPr lang="ru-RU" i="1" dirty="0" smtClean="0"/>
              <a:t>)</a:t>
            </a:r>
          </a:p>
          <a:p>
            <a:endParaRPr lang="ru-RU" dirty="0"/>
          </a:p>
          <a:p>
            <a:r>
              <a:rPr lang="ru-RU" dirty="0" smtClean="0">
                <a:solidFill>
                  <a:srgbClr val="0000FF"/>
                </a:solidFill>
              </a:rPr>
              <a:t>1. </a:t>
            </a:r>
            <a:r>
              <a:rPr lang="ru-RU" dirty="0" smtClean="0"/>
              <a:t>Все очевидцы события или происшествия</a:t>
            </a:r>
          </a:p>
          <a:p>
            <a:endParaRPr lang="ru-RU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2</a:t>
            </a:r>
            <a:r>
              <a:rPr lang="ru-RU" dirty="0" smtClean="0"/>
              <a:t>. Администраторы </a:t>
            </a:r>
            <a:r>
              <a:rPr lang="ru-RU" dirty="0"/>
              <a:t>и кураторы </a:t>
            </a:r>
            <a:r>
              <a:rPr lang="ru-RU" dirty="0" smtClean="0"/>
              <a:t>мероприятий</a:t>
            </a:r>
          </a:p>
          <a:p>
            <a:endParaRPr lang="ru-RU" dirty="0"/>
          </a:p>
          <a:p>
            <a:r>
              <a:rPr lang="ru-RU" dirty="0" smtClean="0">
                <a:solidFill>
                  <a:srgbClr val="0000FF"/>
                </a:solidFill>
              </a:rPr>
              <a:t>3</a:t>
            </a:r>
            <a:r>
              <a:rPr lang="ru-RU" dirty="0" smtClean="0"/>
              <a:t>. Водители</a:t>
            </a:r>
            <a:r>
              <a:rPr lang="ru-RU" dirty="0"/>
              <a:t>, причастные к </a:t>
            </a:r>
            <a:r>
              <a:rPr lang="ru-RU" dirty="0" smtClean="0"/>
              <a:t>ДТП</a:t>
            </a:r>
          </a:p>
          <a:p>
            <a:endParaRPr lang="ru-RU" dirty="0"/>
          </a:p>
          <a:p>
            <a:r>
              <a:rPr lang="ru-RU" dirty="0" smtClean="0">
                <a:solidFill>
                  <a:srgbClr val="0000FF"/>
                </a:solidFill>
              </a:rPr>
              <a:t>4</a:t>
            </a:r>
            <a:r>
              <a:rPr lang="ru-RU" dirty="0" smtClean="0"/>
              <a:t>. Только </a:t>
            </a:r>
            <a:r>
              <a:rPr lang="ru-RU" dirty="0"/>
              <a:t>лица, имеющие соответствующие разрешения на оказание первой помощи</a:t>
            </a:r>
          </a:p>
          <a:p>
            <a:pPr algn="ctr"/>
            <a:endParaRPr lang="ru-RU" sz="44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5211"/>
            <a:ext cx="856895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7</a:t>
            </a:r>
          </a:p>
          <a:p>
            <a:pPr algn="ctr"/>
            <a:endParaRPr lang="ru-RU" sz="1000" dirty="0" smtClean="0"/>
          </a:p>
          <a:p>
            <a:r>
              <a:rPr lang="ru-RU" sz="1400" b="1" dirty="0">
                <a:solidFill>
                  <a:srgbClr val="0000FF"/>
                </a:solidFill>
              </a:rPr>
              <a:t>Можно ли привлечь к ответственности за неправильное оказание первой помощи?</a:t>
            </a:r>
            <a:endParaRPr lang="ru-RU" sz="1400" dirty="0">
              <a:solidFill>
                <a:srgbClr val="0000FF"/>
              </a:solidFill>
            </a:endParaRPr>
          </a:p>
          <a:p>
            <a:r>
              <a:rPr lang="ru-RU" sz="1400" i="1" dirty="0"/>
              <a:t>(выберите один правильный ответ</a:t>
            </a:r>
            <a:r>
              <a:rPr lang="ru-RU" sz="1400" i="1" dirty="0" smtClean="0"/>
              <a:t>)</a:t>
            </a:r>
          </a:p>
          <a:p>
            <a:endParaRPr lang="ru-RU" sz="1400" dirty="0"/>
          </a:p>
          <a:p>
            <a:pPr marL="342900" indent="-342900">
              <a:buAutoNum type="arabicPeriod"/>
            </a:pPr>
            <a:r>
              <a:rPr lang="ru-RU" sz="1400" dirty="0" smtClean="0"/>
              <a:t>Уголовное </a:t>
            </a:r>
            <a:r>
              <a:rPr lang="ru-RU" sz="1400" dirty="0"/>
              <a:t>законодательство признает правонарушением причинение вреда охраняемым законом интересам в состоянии оказания первой помощи (ст. 39 «Крайняя необходимость» Уголовного кодекса РФ</a:t>
            </a:r>
            <a:r>
              <a:rPr lang="ru-RU" sz="1400" dirty="0" smtClean="0"/>
              <a:t>)</a:t>
            </a:r>
          </a:p>
          <a:p>
            <a:pPr marL="342900" indent="-342900">
              <a:buAutoNum type="arabicPeriod"/>
            </a:pPr>
            <a:endParaRPr lang="ru-RU" sz="1400" dirty="0"/>
          </a:p>
          <a:p>
            <a:r>
              <a:rPr lang="ru-RU" sz="1400" dirty="0" smtClean="0"/>
              <a:t>2. Административное </a:t>
            </a:r>
            <a:r>
              <a:rPr lang="ru-RU" sz="1400" dirty="0"/>
              <a:t>законодательство признает правонарушением причинение вреда в состоянии оказания первой помощи (ст. 2.7 «Крайняя необходимость» Кодекса РФ об административных правонарушениях</a:t>
            </a:r>
            <a:r>
              <a:rPr lang="ru-RU" sz="1400" dirty="0" smtClean="0"/>
              <a:t>)</a:t>
            </a:r>
          </a:p>
          <a:p>
            <a:endParaRPr lang="ru-RU" sz="1400" dirty="0"/>
          </a:p>
          <a:p>
            <a:r>
              <a:rPr lang="ru-RU" sz="1400" dirty="0" smtClean="0"/>
              <a:t>3. Уголовное </a:t>
            </a:r>
            <a:r>
              <a:rPr lang="ru-RU" sz="1400" dirty="0"/>
              <a:t>и административное законодательство не признают правонарушением причинение вреда охраняемым законом интересам в состоянии крайней необходимости (ст. 39 «Крайняя необходимость» Уголовного кодекса РФ; ст. 2.7 «Крайняя необходимость» Кодекса РФ об административных правонарушениях</a:t>
            </a:r>
            <a:r>
              <a:rPr lang="ru-RU" sz="1400" dirty="0" smtClean="0"/>
              <a:t>)</a:t>
            </a:r>
          </a:p>
          <a:p>
            <a:endParaRPr lang="ru-RU" sz="1400" dirty="0"/>
          </a:p>
          <a:p>
            <a:pPr algn="ctr"/>
            <a:endParaRPr lang="ru-RU" sz="1400" dirty="0" smtClean="0"/>
          </a:p>
          <a:p>
            <a:pPr algn="ctr"/>
            <a:r>
              <a:rPr lang="ru-RU" sz="1400" dirty="0" smtClean="0">
                <a:hlinkClick r:id="rId2" action="ppaction://hlinksldjump"/>
              </a:rPr>
              <a:t>вернуться к вопросам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173" y="337220"/>
            <a:ext cx="84969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Вопрос 8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Что </a:t>
            </a:r>
            <a:r>
              <a:rPr lang="ru-RU" b="1" dirty="0">
                <a:solidFill>
                  <a:srgbClr val="0000FF"/>
                </a:solidFill>
              </a:rPr>
              <a:t>необходимо сделать в первую очередь участнику оказания первой помощи на месте происшествия:</a:t>
            </a:r>
            <a:endParaRPr lang="ru-RU" dirty="0">
              <a:solidFill>
                <a:srgbClr val="0000FF"/>
              </a:solidFill>
            </a:endParaRPr>
          </a:p>
          <a:p>
            <a:r>
              <a:rPr lang="ru-RU" sz="1200" i="1" dirty="0"/>
              <a:t>(выберите один правильный ответ</a:t>
            </a:r>
            <a:r>
              <a:rPr lang="ru-RU" sz="1200" i="1" dirty="0" smtClean="0"/>
              <a:t>)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1</a:t>
            </a:r>
            <a:r>
              <a:rPr lang="ru-RU" sz="1600" dirty="0" smtClean="0"/>
              <a:t>. Обеспечить </a:t>
            </a:r>
            <a:r>
              <a:rPr lang="ru-RU" sz="1600" dirty="0"/>
              <a:t>доступность пострадавшего для других очевидцев происшествиях, </a:t>
            </a:r>
            <a:r>
              <a:rPr lang="ru-RU" sz="1600" dirty="0" err="1"/>
              <a:t>минимизируя</a:t>
            </a:r>
            <a:r>
              <a:rPr lang="ru-RU" sz="1600" dirty="0"/>
              <a:t> риск повреждений пострадавшего от </a:t>
            </a:r>
            <a:r>
              <a:rPr lang="ru-RU" sz="1600" dirty="0" smtClean="0"/>
              <a:t>окружающих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dirty="0" smtClean="0"/>
              <a:t>. Отойти </a:t>
            </a:r>
            <a:r>
              <a:rPr lang="ru-RU" sz="1600" dirty="0"/>
              <a:t>на безопасное расстояние и позвонить «03</a:t>
            </a:r>
            <a:r>
              <a:rPr lang="ru-RU" sz="1600" dirty="0" smtClean="0"/>
              <a:t>»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3</a:t>
            </a:r>
            <a:r>
              <a:rPr lang="ru-RU" sz="1600" dirty="0" smtClean="0"/>
              <a:t>. Следует </a:t>
            </a:r>
            <a:r>
              <a:rPr lang="ru-RU" sz="1600" dirty="0"/>
              <a:t>оценить безопасность для себя, пострадавшего и </a:t>
            </a:r>
            <a:r>
              <a:rPr lang="ru-RU" sz="1600" dirty="0" smtClean="0"/>
              <a:t>окружающих</a:t>
            </a:r>
          </a:p>
          <a:p>
            <a:endParaRPr lang="ru-RU" sz="1600" dirty="0"/>
          </a:p>
          <a:p>
            <a:r>
              <a:rPr lang="ru-RU" sz="1600" dirty="0" smtClean="0">
                <a:solidFill>
                  <a:srgbClr val="0000FF"/>
                </a:solidFill>
              </a:rPr>
              <a:t>4</a:t>
            </a:r>
            <a:r>
              <a:rPr lang="ru-RU" sz="1600" dirty="0" smtClean="0"/>
              <a:t>. Огородить </a:t>
            </a:r>
            <a:r>
              <a:rPr lang="ru-RU" sz="1600" dirty="0"/>
              <a:t>место происшествия веревкой, скотчем или другими подручными средствами</a:t>
            </a:r>
          </a:p>
          <a:p>
            <a:pPr algn="ctr"/>
            <a:endParaRPr lang="ru-RU" sz="1000" dirty="0" smtClean="0"/>
          </a:p>
          <a:p>
            <a:pPr algn="ctr"/>
            <a:r>
              <a:rPr lang="ru-RU" sz="1600" dirty="0" smtClean="0">
                <a:hlinkClick r:id="rId2" action="ppaction://hlinksldjump"/>
              </a:rPr>
              <a:t>вернуться к вопросам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508</TotalTime>
  <Words>1325</Words>
  <Application>Microsoft Office PowerPoint</Application>
  <PresentationFormat>Экран (16:10)</PresentationFormat>
  <Paragraphs>419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 Колесников</dc:creator>
  <cp:lastModifiedBy>Admin</cp:lastModifiedBy>
  <cp:revision>50</cp:revision>
  <dcterms:created xsi:type="dcterms:W3CDTF">2016-04-03T12:29:40Z</dcterms:created>
  <dcterms:modified xsi:type="dcterms:W3CDTF">2022-02-01T05:44:16Z</dcterms:modified>
</cp:coreProperties>
</file>