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4" r:id="rId7"/>
    <p:sldId id="265" r:id="rId8"/>
    <p:sldId id="266" r:id="rId9"/>
    <p:sldId id="267" r:id="rId10"/>
    <p:sldId id="268" r:id="rId11"/>
    <p:sldId id="260" r:id="rId12"/>
    <p:sldId id="261" r:id="rId13"/>
    <p:sldId id="269" r:id="rId14"/>
    <p:sldId id="270" r:id="rId15"/>
    <p:sldId id="271" r:id="rId16"/>
    <p:sldId id="272" r:id="rId17"/>
    <p:sldId id="26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656" y="-5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1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7.png"/><Relationship Id="rId4" Type="http://schemas.openxmlformats.org/officeDocument/2006/relationships/image" Target="../media/image4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 descr="https://s2.best-wallpaper.net/wallpaper/1920x1200/1812/Dragon-mountains-buildings-clouds-art-drawing_1920x12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6" t="471" r="15852" b="-471"/>
          <a:stretch/>
        </p:blipFill>
        <p:spPr bwMode="auto">
          <a:xfrm>
            <a:off x="0" y="1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8032" y="14759"/>
            <a:ext cx="7772400" cy="1470025"/>
          </a:xfrm>
          <a:effectLst>
            <a:outerShdw blurRad="40000" dist="23000" dir="5400000" rotWithShape="0">
              <a:srgbClr val="000000">
                <a:alpha val="35000"/>
              </a:srgbClr>
            </a:outerShdw>
            <a:softEdge rad="6350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5400" b="1" dirty="0"/>
              <a:t>Путешествие с драконом</a:t>
            </a:r>
            <a:endParaRPr lang="ru-RU" sz="5400" dirty="0"/>
          </a:p>
        </p:txBody>
      </p:sp>
      <p:sp>
        <p:nvSpPr>
          <p:cNvPr id="3" name="AutoShape 2" descr="https://drakoshi.net/files/sitegallery/9253/2_drakoshi_ne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s://drakoshi.net/files/sitegallery/9253/2_drakoshi_net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https://drakoshi.net/files/sitegallery/9253/2_drakoshi_net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23089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https://i.pinimg.com/originals/60/35/1a/60351a31e6365049a1c4937c08893d3e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561" y="-854968"/>
            <a:ext cx="9255561" cy="7712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i.pinimg.com/originals/ce/bf/d0/cebfd054a565f0d0f32770b452d30cd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45632"/>
            <a:ext cx="3325924" cy="331236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pixelartmaker.com/art/460a731cd09150a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2641" y="3545632"/>
            <a:ext cx="5471256" cy="3126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37207352"/>
              </p:ext>
            </p:extLst>
          </p:nvPr>
        </p:nvGraphicFramePr>
        <p:xfrm>
          <a:off x="4355976" y="5373216"/>
          <a:ext cx="4320480" cy="76200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720080"/>
                <a:gridCol w="720080"/>
                <a:gridCol w="720080"/>
                <a:gridCol w="720080"/>
                <a:gridCol w="720080"/>
                <a:gridCol w="720080"/>
              </a:tblGrid>
              <a:tr h="730880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Я</a:t>
                      </a:r>
                      <a:endParaRPr lang="ru-RU" sz="44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П</a:t>
                      </a:r>
                      <a:endParaRPr lang="ru-RU" sz="44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О</a:t>
                      </a:r>
                      <a:endParaRPr lang="ru-RU" sz="44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Н</a:t>
                      </a:r>
                      <a:endParaRPr lang="ru-RU" sz="44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И</a:t>
                      </a:r>
                      <a:endParaRPr lang="ru-RU" sz="44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Я</a:t>
                      </a:r>
                      <a:endParaRPr lang="ru-RU" sz="44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Таблица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8544446"/>
                  </p:ext>
                </p:extLst>
              </p:nvPr>
            </p:nvGraphicFramePr>
            <p:xfrm>
              <a:off x="388378" y="404664"/>
              <a:ext cx="8360086" cy="2946888"/>
            </p:xfrm>
            <a:graphic>
              <a:graphicData uri="http://schemas.openxmlformats.org/drawingml/2006/table">
                <a:tbl>
                  <a:tblPr bandCol="1">
                    <a:tableStyleId>{21E4AEA4-8DFA-4A89-87EB-49C32662AFE0}</a:tableStyleId>
                  </a:tblPr>
                  <a:tblGrid>
                    <a:gridCol w="522016"/>
                    <a:gridCol w="522799"/>
                    <a:gridCol w="522016"/>
                    <a:gridCol w="522799"/>
                    <a:gridCol w="522016"/>
                    <a:gridCol w="522799"/>
                    <a:gridCol w="522799"/>
                    <a:gridCol w="522016"/>
                    <a:gridCol w="522799"/>
                    <a:gridCol w="522799"/>
                    <a:gridCol w="522016"/>
                    <a:gridCol w="522799"/>
                    <a:gridCol w="522799"/>
                    <a:gridCol w="522016"/>
                    <a:gridCol w="522799"/>
                    <a:gridCol w="522799"/>
                  </a:tblGrid>
                  <a:tr h="73145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</a:rPr>
                            <a:t>А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20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Б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6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17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В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Г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13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25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Д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11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Е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19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Ж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11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12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З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4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7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73931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И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12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Й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8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31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К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50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51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Л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М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23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Н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4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О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13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П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80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73931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Р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37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40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С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6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Т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22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79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У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26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Ф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7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8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Х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12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27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Ц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59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60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Ч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8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43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73679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Ш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15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22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</a:rPr>
                            <a:t>Щ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27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62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Ъ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35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Ы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4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21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Ь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Э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82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91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Ю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19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20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Я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6" name="Таблица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8544446"/>
                  </p:ext>
                </p:extLst>
              </p:nvPr>
            </p:nvGraphicFramePr>
            <p:xfrm>
              <a:off x="388378" y="404664"/>
              <a:ext cx="8360086" cy="2946888"/>
            </p:xfrm>
            <a:graphic>
              <a:graphicData uri="http://schemas.openxmlformats.org/drawingml/2006/table">
                <a:tbl>
                  <a:tblPr bandCol="1">
                    <a:tableStyleId>{21E4AEA4-8DFA-4A89-87EB-49C32662AFE0}</a:tableStyleId>
                  </a:tblPr>
                  <a:tblGrid>
                    <a:gridCol w="522016"/>
                    <a:gridCol w="522799"/>
                    <a:gridCol w="522016"/>
                    <a:gridCol w="522799"/>
                    <a:gridCol w="522016"/>
                    <a:gridCol w="522799"/>
                    <a:gridCol w="522799"/>
                    <a:gridCol w="522016"/>
                    <a:gridCol w="522799"/>
                    <a:gridCol w="522799"/>
                    <a:gridCol w="522016"/>
                    <a:gridCol w="522799"/>
                    <a:gridCol w="522799"/>
                    <a:gridCol w="522016"/>
                    <a:gridCol w="522799"/>
                    <a:gridCol w="522799"/>
                  </a:tblGrid>
                  <a:tr h="73145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</a:rPr>
                            <a:t>А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102353" r="-1412941" b="-30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Б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300000" r="-1196512" b="-30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В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498837" r="-997674" b="-30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Г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707059" r="-808235" b="-30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Д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897674" r="-598837" b="-30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Е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1096512" r="-400000" b="-30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Ж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1296512" r="-200000" b="-30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З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1495349" r="-1163" b="-303333"/>
                          </a:stretch>
                        </a:blipFill>
                      </a:tcPr>
                    </a:tc>
                  </a:tr>
                  <a:tr h="73931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И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102353" t="-98361" r="-1412941" b="-1983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Й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300000" t="-98361" r="-1196512" b="-1983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К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498837" t="-98361" r="-997674" b="-1983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Л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707059" t="-98361" r="-808235" b="-1983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М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897674" t="-98361" r="-598837" b="-1983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Н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1096512" t="-98361" r="-400000" b="-1983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О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1296512" t="-98361" r="-200000" b="-1983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П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1495349" t="-98361" r="-1163" b="-198361"/>
                          </a:stretch>
                        </a:blipFill>
                      </a:tcPr>
                    </a:tc>
                  </a:tr>
                  <a:tr h="73931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Р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102353" t="-200000" r="-1412941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С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300000" t="-200000" r="-1196512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Т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498837" t="-200000" r="-997674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У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707059" t="-200000" r="-808235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Ф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897674" t="-200000" r="-598837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Х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1096512" t="-200000" r="-400000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Ц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1296512" t="-200000" r="-200000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Ч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1495349" t="-200000" r="-1163" b="-100000"/>
                          </a:stretch>
                        </a:blipFill>
                      </a:tcPr>
                    </a:tc>
                  </a:tr>
                  <a:tr h="73679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Ш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102353" t="-300000" r="-14129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</a:rPr>
                            <a:t>Щ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300000" t="-300000" r="-11965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Ъ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498837" t="-300000" r="-9976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Ы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707059" t="-300000" r="-8082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Ь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897674" t="-300000" r="-59883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Э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1096512" t="-300000" r="-4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Ю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1296512" t="-300000" r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Я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1495349" t="-300000" r="-116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4285742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i.ytimg.com/vi/Yq4gNv-tnwc/maxresdefault_liv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0" r="24953"/>
          <a:stretch/>
        </p:blipFill>
        <p:spPr bwMode="auto">
          <a:xfrm>
            <a:off x="1" y="0"/>
            <a:ext cx="9144000" cy="6935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avatanplus.com/files/resources/original/5d79dc8fa761316d24059146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932939" y="1301091"/>
            <a:ext cx="6833413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764704"/>
            <a:ext cx="4032448" cy="5976664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dirty="0">
                <a:latin typeface="Pecita" pitchFamily="66" charset="2"/>
                <a:ea typeface="Pecita" pitchFamily="66" charset="2"/>
                <a:cs typeface="Pecita" pitchFamily="66" charset="2"/>
              </a:rPr>
              <a:t>Легенда гласит, что драконы зародились именно в Японии, которая  имеет свой собственный колорит, отличный от других народов. Естественным местом обитания для дракона является вода. В сказаниях он неразрывно связан с японскими водяными божествами. В старину дракон и сам считался могущественным порождением небес, которого почитали в самых разных местах страны. Центром поклонения этим существам является провинция </a:t>
            </a:r>
            <a:r>
              <a:rPr lang="ru-RU" dirty="0" err="1">
                <a:latin typeface="Pecita" pitchFamily="66" charset="2"/>
                <a:ea typeface="Pecita" pitchFamily="66" charset="2"/>
                <a:cs typeface="Pecita" pitchFamily="66" charset="2"/>
              </a:rPr>
              <a:t>Канагава</a:t>
            </a:r>
            <a:r>
              <a:rPr lang="ru-RU" dirty="0">
                <a:latin typeface="Pecita" pitchFamily="66" charset="2"/>
                <a:ea typeface="Pecita" pitchFamily="66" charset="2"/>
                <a:cs typeface="Pecita" pitchFamily="66" charset="2"/>
              </a:rPr>
              <a:t>. Легенды и мифы Японии гласят, что раньше здесь проживало целых два знаменитых дракона. Девятиглавое чудовище обитало в озере </a:t>
            </a:r>
            <a:r>
              <a:rPr lang="ru-RU" dirty="0" err="1">
                <a:latin typeface="Pecita" pitchFamily="66" charset="2"/>
                <a:ea typeface="Pecita" pitchFamily="66" charset="2"/>
                <a:cs typeface="Pecita" pitchFamily="66" charset="2"/>
              </a:rPr>
              <a:t>Асиноко</a:t>
            </a:r>
            <a:r>
              <a:rPr lang="ru-RU" dirty="0">
                <a:latin typeface="Pecita" pitchFamily="66" charset="2"/>
                <a:ea typeface="Pecita" pitchFamily="66" charset="2"/>
                <a:cs typeface="Pecita" pitchFamily="66" charset="2"/>
              </a:rPr>
              <a:t>, что в горах </a:t>
            </a:r>
            <a:r>
              <a:rPr lang="ru-RU" dirty="0" err="1">
                <a:latin typeface="Pecita" pitchFamily="66" charset="2"/>
                <a:ea typeface="Pecita" pitchFamily="66" charset="2"/>
                <a:cs typeface="Pecita" pitchFamily="66" charset="2"/>
              </a:rPr>
              <a:t>Хаконэ</a:t>
            </a:r>
            <a:r>
              <a:rPr lang="ru-RU" dirty="0">
                <a:latin typeface="Pecita" pitchFamily="66" charset="2"/>
                <a:ea typeface="Pecita" pitchFamily="66" charset="2"/>
                <a:cs typeface="Pecita" pitchFamily="66" charset="2"/>
              </a:rPr>
              <a:t>, а пятиглавое - на острове </a:t>
            </a:r>
            <a:r>
              <a:rPr lang="ru-RU" dirty="0" err="1">
                <a:latin typeface="Pecita" pitchFamily="66" charset="2"/>
                <a:ea typeface="Pecita" pitchFamily="66" charset="2"/>
                <a:cs typeface="Pecita" pitchFamily="66" charset="2"/>
              </a:rPr>
              <a:t>Эносима</a:t>
            </a:r>
            <a:r>
              <a:rPr lang="ru-RU" dirty="0">
                <a:latin typeface="Pecita" pitchFamily="66" charset="2"/>
                <a:ea typeface="Pecita" pitchFamily="66" charset="2"/>
                <a:cs typeface="Pecita" pitchFamily="66" charset="2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635203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cdn141.picsart.com/3220690580812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7" r="21142"/>
          <a:stretch/>
        </p:blipFill>
        <p:spPr bwMode="auto">
          <a:xfrm>
            <a:off x="-36512" y="0"/>
            <a:ext cx="9188122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6632"/>
            <a:ext cx="3292624" cy="532655"/>
          </a:xfrm>
        </p:spPr>
        <p:txBody>
          <a:bodyPr>
            <a:noAutofit/>
          </a:bodyPr>
          <a:lstStyle/>
          <a:p>
            <a:r>
              <a:rPr lang="ru-RU" sz="2400" dirty="0"/>
              <a:t>Свойство пропорции</a:t>
            </a:r>
            <a:endParaRPr lang="ru-RU" sz="2400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96063" y="1844824"/>
            <a:ext cx="2530624" cy="5326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/>
              <a:t>Отношение</a:t>
            </a:r>
            <a:endParaRPr lang="ru-RU" sz="2400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554360" y="836712"/>
            <a:ext cx="3873624" cy="7366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/>
              <a:t>Основное свойство пропорции</a:t>
            </a:r>
            <a:endParaRPr lang="ru-RU" sz="2400" dirty="0"/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96063" y="3118656"/>
            <a:ext cx="3704456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/>
              <a:t>Свойство отношения</a:t>
            </a:r>
            <a:endParaRPr lang="ru-RU" sz="2400" dirty="0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611560" y="2492896"/>
            <a:ext cx="2530624" cy="5326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/>
              <a:t>Пропорции</a:t>
            </a:r>
            <a:endParaRPr lang="ru-RU" sz="2400" dirty="0"/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554360" y="3688432"/>
            <a:ext cx="3426296" cy="892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/>
              <a:t>Основное свойство отношения</a:t>
            </a:r>
            <a:endParaRPr lang="ru-RU" sz="2400" dirty="0"/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143288" y="4730336"/>
            <a:ext cx="4644736" cy="20110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/>
              <a:t>Если a, b, c и d – числа, отличные от нуля, и </a:t>
            </a:r>
            <a:r>
              <a:rPr lang="ru-RU" sz="2400" dirty="0" err="1"/>
              <a:t>ad</a:t>
            </a:r>
            <a:r>
              <a:rPr lang="ru-RU" sz="2400" dirty="0"/>
              <a:t>=</a:t>
            </a:r>
            <a:r>
              <a:rPr lang="ru-RU" sz="2400" dirty="0" err="1"/>
              <a:t>bc</a:t>
            </a:r>
            <a:r>
              <a:rPr lang="ru-RU" sz="2400" dirty="0"/>
              <a:t>, то отношения a/b и c/d равны и могут образовать пропорцию a/b=c/d.</a:t>
            </a:r>
            <a:endParaRPr lang="ru-RU" sz="2400" dirty="0"/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>
            <a:off x="3980656" y="0"/>
            <a:ext cx="5093793" cy="8367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400" dirty="0"/>
              <a:t>Равенство двух отношений называют …: a:b=c:d или a/b=c/d.</a:t>
            </a:r>
            <a:endParaRPr lang="ru-RU" sz="2400" dirty="0"/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4427984" y="836713"/>
            <a:ext cx="4716016" cy="15407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400" dirty="0"/>
              <a:t>Произведение крайних членов пропорции равно произведению ее средних членов.</a:t>
            </a:r>
            <a:endParaRPr lang="ru-RU" sz="2400" dirty="0"/>
          </a:p>
        </p:txBody>
      </p:sp>
      <p:sp>
        <p:nvSpPr>
          <p:cNvPr id="16" name="Объект 2"/>
          <p:cNvSpPr txBox="1">
            <a:spLocks/>
          </p:cNvSpPr>
          <p:nvPr/>
        </p:nvSpPr>
        <p:spPr>
          <a:xfrm>
            <a:off x="3925085" y="2430668"/>
            <a:ext cx="5123397" cy="11897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400" dirty="0"/>
              <a:t>Частное двух чисел a и b, отличных от нуля, называют … чисел a и b или … числа a к числу b.</a:t>
            </a:r>
            <a:endParaRPr lang="ru-RU" sz="2400" dirty="0"/>
          </a:p>
        </p:txBody>
      </p:sp>
      <p:sp>
        <p:nvSpPr>
          <p:cNvPr id="17" name="Объект 2"/>
          <p:cNvSpPr txBox="1">
            <a:spLocks/>
          </p:cNvSpPr>
          <p:nvPr/>
        </p:nvSpPr>
        <p:spPr>
          <a:xfrm>
            <a:off x="3925085" y="3671832"/>
            <a:ext cx="5226525" cy="15573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400" dirty="0"/>
              <a:t>Отношение чисел a и b показывает, во сколько раз число a больше числа b или какую часть число a составляет от числа b.</a:t>
            </a:r>
            <a:endParaRPr lang="ru-RU" sz="2400" dirty="0"/>
          </a:p>
        </p:txBody>
      </p:sp>
      <p:sp>
        <p:nvSpPr>
          <p:cNvPr id="18" name="Объект 2"/>
          <p:cNvSpPr txBox="1">
            <a:spLocks/>
          </p:cNvSpPr>
          <p:nvPr/>
        </p:nvSpPr>
        <p:spPr>
          <a:xfrm>
            <a:off x="4644008" y="5229200"/>
            <a:ext cx="4499992" cy="1628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400" dirty="0"/>
              <a:t>Отношение не изменится, если его члены умножить или разделить на одно и тоже число, не равное нулю.</a:t>
            </a:r>
            <a:endParaRPr lang="ru-RU" sz="2400" dirty="0"/>
          </a:p>
        </p:txBody>
      </p:sp>
      <p:pic>
        <p:nvPicPr>
          <p:cNvPr id="12292" name="Picture 4" descr="https://ellwin.ru/assets/images/products/40546/7ef13663d14069c04e5fb8d2c2d7ad2c001cbdd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602" y="188640"/>
            <a:ext cx="570766" cy="439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s://ellwin.ru/assets/images/products/40546/7ef13663d14069c04e5fb8d2c2d7ad2c001cbdd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181" y="836713"/>
            <a:ext cx="570766" cy="439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https://ellwin.ru/assets/images/products/40546/7ef13663d14069c04e5fb8d2c2d7ad2c001cbdd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99" y="1772816"/>
            <a:ext cx="570766" cy="439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s://ellwin.ru/assets/images/products/40546/7ef13663d14069c04e5fb8d2c2d7ad2c001cbdd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854" y="2429070"/>
            <a:ext cx="570766" cy="439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ttps://ellwin.ru/assets/images/products/40546/7ef13663d14069c04e5fb8d2c2d7ad2c001cbdd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068960"/>
            <a:ext cx="570766" cy="439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https://ellwin.ru/assets/images/products/40546/7ef13663d14069c04e5fb8d2c2d7ad2c001cbdd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900" y="3620436"/>
            <a:ext cx="570766" cy="439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https://i1.wp.com/metiz-bearing.ru/images/gost-5915-70_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58" y="4653136"/>
            <a:ext cx="566809" cy="662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 descr="https://i1.wp.com/metiz-bearing.ru/images/gost-5915-70_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-33928"/>
            <a:ext cx="566809" cy="662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8" descr="https://i1.wp.com/metiz-bearing.ru/images/gost-5915-70_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7549" y="783052"/>
            <a:ext cx="566809" cy="662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https://i1.wp.com/metiz-bearing.ru/images/gost-5915-70_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157" y="2420888"/>
            <a:ext cx="566809" cy="662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8" descr="https://i1.wp.com/metiz-bearing.ru/images/gost-5915-70_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6644" y="3615658"/>
            <a:ext cx="566809" cy="662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8" descr="https://i1.wp.com/metiz-bearing.ru/images/gost-5915-70_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085184"/>
            <a:ext cx="566809" cy="662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8" name="Picture 10" descr="https://pbs.twimg.com/ext_tw_video_thumb/1036868156206268416/pu/img/EJrhOtz1DJ8yH6tF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5" r="9726"/>
          <a:stretch/>
        </p:blipFill>
        <p:spPr bwMode="auto">
          <a:xfrm>
            <a:off x="-36513" y="-761"/>
            <a:ext cx="9180513" cy="688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2" name="Picture 14" descr="https://trikky.ru/wp-content/blogs.dir/1/files/2020/03/30/257e5953725721fd139d14ff007e1fe1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5198" y="3473624"/>
            <a:ext cx="3526412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Выноска-облако 3"/>
          <p:cNvSpPr/>
          <p:nvPr/>
        </p:nvSpPr>
        <p:spPr>
          <a:xfrm>
            <a:off x="418181" y="4277716"/>
            <a:ext cx="5207017" cy="2287110"/>
          </a:xfrm>
          <a:prstGeom prst="cloudCallout">
            <a:avLst>
              <a:gd name="adj1" fmla="val 69015"/>
              <a:gd name="adj2" fmla="val -954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Ура! Наш полет в Грецию продолжается!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19964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2" dur="2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1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2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ttps://brandmylife.ru/wp-content/uploads/2019/08/akropol-v-afinah-greciy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83"/>
          <a:stretch/>
        </p:blipFill>
        <p:spPr bwMode="auto">
          <a:xfrm>
            <a:off x="0" y="-35169"/>
            <a:ext cx="9144000" cy="6893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avatanplus.com/files/resources/original/5d79dc8fa761316d24059146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932939" y="1301091"/>
            <a:ext cx="6833413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467544" y="764704"/>
            <a:ext cx="4032448" cy="5976664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>
                <a:latin typeface="Pecita" pitchFamily="66" charset="2"/>
                <a:ea typeface="Pecita" pitchFamily="66" charset="2"/>
                <a:cs typeface="Pecita" pitchFamily="66" charset="2"/>
              </a:rPr>
              <a:t>Гефест — в греческой мифологии бог огня, самый искусный кузнец, покровитель кузнечного ремесла, изобретений, строитель всех зданий на Олимпе, изготовитель молний Зевса. Гефест устроил в своем дворце великолепно оборудованную мастерскую. Гомер с восторгом рассказывает о его кузнечных мехах, которые работали автоматически, подчиняясь мысленным командам Гефеста. Тем не менее Гефест не брезговал и физическим трудом, поэтому его часто видели вспотевшим и усталым, чего не скажешь об остальных богах. Понятно, что такой мастер на все руки был очень популярен среди богов. В то же время они не принимали его всерьез и не прочь были подшутить над его хромотой.</a:t>
            </a:r>
          </a:p>
        </p:txBody>
      </p:sp>
      <p:pic>
        <p:nvPicPr>
          <p:cNvPr id="13316" name="Picture 4" descr="https://avatars.mds.yandex.net/get-zen_doc/1585197/pub_5daf7b03c49f2900b0a12473_5daf7c611febd400b16d211b/scale_120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483" y="249859"/>
            <a:ext cx="4879335" cy="6323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1304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1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2" r="34170"/>
          <a:stretch/>
        </p:blipFill>
        <p:spPr bwMode="auto">
          <a:xfrm>
            <a:off x="8137" y="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13828" y="116632"/>
            <a:ext cx="5130172" cy="1412776"/>
          </a:xfrm>
          <a:ln w="38100">
            <a:solidFill>
              <a:srgbClr val="002060"/>
            </a:solidFill>
          </a:ln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bg1"/>
                </a:solidFill>
              </a:rPr>
              <a:t>За  5  кг товара заплатили  325  руб. Вычисли стоимость  11  кг этого товара.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374608" y="1700808"/>
            <a:ext cx="4680520" cy="1484784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>
                <a:solidFill>
                  <a:schemeClr val="bg1"/>
                </a:solidFill>
              </a:rPr>
              <a:t>16  солдат могут отрыть окоп за  21  ч. Сколько понадобится солдат, чтобы выполнить эту работу за  12  ч?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3347864" y="3356992"/>
            <a:ext cx="5076056" cy="1750503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>
                <a:solidFill>
                  <a:schemeClr val="bg1"/>
                </a:solidFill>
              </a:rPr>
              <a:t>400 листов бумаги для печати на принтере имеют толщину 4,4 см. Вычислить толщину пачки, в которой 500 листов бумаги для принтера.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510970" y="5373216"/>
            <a:ext cx="4410092" cy="1340768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>
                <a:solidFill>
                  <a:schemeClr val="bg1"/>
                </a:solidFill>
              </a:rPr>
              <a:t>Масса 42 литров нефти составляет 33,6 кг. Найдем массу 28 литров нефти?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4343" name="Picture 7" descr="https://steamuserimages-a.akamaihd.net/ugc/178286345937742335/02DFB4E2ACFE77BBB83A8E1B12428A3DF7C1DDCA/?imw=512&amp;amp;imh=512&amp;amp;ima=fit&amp;amp;impolicy=Letterbox&amp;amp;imcolor=%23000000&amp;amp;letterbox=tru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8085" y="2429671"/>
            <a:ext cx="1129519" cy="1129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Объект 2"/>
          <p:cNvSpPr txBox="1">
            <a:spLocks/>
          </p:cNvSpPr>
          <p:nvPr/>
        </p:nvSpPr>
        <p:spPr>
          <a:xfrm>
            <a:off x="2510970" y="2739968"/>
            <a:ext cx="1129519" cy="833048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>
                <a:solidFill>
                  <a:schemeClr val="bg1"/>
                </a:solidFill>
              </a:rPr>
              <a:t>715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4345" name="Picture 9" descr="https://undark.org/wp-content/uploads/2016/07/cheesed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9" y="5845042"/>
            <a:ext cx="1800200" cy="1012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7" name="Picture 11" descr="https://ru.all.biz/img/ru/catalog/874635.jpe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0696" y="1572548"/>
            <a:ext cx="1123912" cy="1228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5" descr="https://ds03.infourok.ru/uploads/ex/0fb4/0002461b-284310ae/hello_html_m536c3d1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53" name="Picture 17" descr="https://cdn-mgsm.akinon.net/products/2017/07/05/5980/9791e0f8-4eb6-4906-9db0-17105ca2e007.jpg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32" t="16060" r="29908" b="6800"/>
          <a:stretch/>
        </p:blipFill>
        <p:spPr bwMode="auto">
          <a:xfrm>
            <a:off x="7601459" y="4427825"/>
            <a:ext cx="1476545" cy="1890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5" name="Picture 19" descr="https://sc01.alicdn.com/kf/Hd3a6bc6573b542a08b2fae8b3682364dE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3260" y="15309"/>
            <a:ext cx="1557239" cy="1557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Объект 2"/>
          <p:cNvSpPr txBox="1">
            <a:spLocks/>
          </p:cNvSpPr>
          <p:nvPr/>
        </p:nvSpPr>
        <p:spPr>
          <a:xfrm>
            <a:off x="3222133" y="793928"/>
            <a:ext cx="792088" cy="558020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>
                <a:solidFill>
                  <a:schemeClr val="bg1"/>
                </a:solidFill>
              </a:rPr>
              <a:t>28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0" name="Объект 2"/>
          <p:cNvSpPr txBox="1">
            <a:spLocks/>
          </p:cNvSpPr>
          <p:nvPr/>
        </p:nvSpPr>
        <p:spPr>
          <a:xfrm>
            <a:off x="3478411" y="1858280"/>
            <a:ext cx="792088" cy="656855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>
                <a:solidFill>
                  <a:schemeClr val="bg1"/>
                </a:solidFill>
              </a:rPr>
              <a:t>5,5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1" name="Объект 2"/>
          <p:cNvSpPr txBox="1">
            <a:spLocks/>
          </p:cNvSpPr>
          <p:nvPr/>
        </p:nvSpPr>
        <p:spPr>
          <a:xfrm>
            <a:off x="7020272" y="6072511"/>
            <a:ext cx="792088" cy="558020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>
                <a:solidFill>
                  <a:schemeClr val="bg1"/>
                </a:solidFill>
              </a:rPr>
              <a:t>630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2" name="Объект 2"/>
          <p:cNvSpPr txBox="1">
            <a:spLocks/>
          </p:cNvSpPr>
          <p:nvPr/>
        </p:nvSpPr>
        <p:spPr>
          <a:xfrm>
            <a:off x="8027876" y="5566032"/>
            <a:ext cx="792088" cy="558020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>
                <a:solidFill>
                  <a:schemeClr val="bg1"/>
                </a:solidFill>
              </a:rPr>
              <a:t>22,4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890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1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1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5" dur="2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6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8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0" dur="20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1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8" dur="2000" fill="hold"/>
                                        <p:tgtEl>
                                          <p:spTgt spid="143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0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7" grpId="0" animBg="1"/>
      <p:bldP spid="8" grpId="0" animBg="1"/>
      <p:bldP spid="9" grpId="0" animBg="1"/>
      <p:bldP spid="11" grpId="0"/>
      <p:bldP spid="19" grpId="0"/>
      <p:bldP spid="20" grpId="0"/>
      <p:bldP spid="2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img5.goodfon.ru/wallpaper/nbig/0/4f/parizh-oblaka-utro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02" r="7008"/>
          <a:stretch/>
        </p:blipFill>
        <p:spPr bwMode="auto">
          <a:xfrm>
            <a:off x="0" y="-31945"/>
            <a:ext cx="9144000" cy="6889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avatanplus.com/files/resources/original/5d79dc8fa761316d24059146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932939" y="1301091"/>
            <a:ext cx="6833413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467544" y="764704"/>
            <a:ext cx="4032448" cy="5976664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>
                <a:latin typeface="Pecita" pitchFamily="66" charset="2"/>
                <a:ea typeface="Pecita" pitchFamily="66" charset="2"/>
                <a:cs typeface="Pecita" pitchFamily="66" charset="2"/>
              </a:rPr>
              <a:t>Сыры давно считаются визитной карточкой Франции. По разным подсчетам, в стране производят от 400 до 1000 сортов. Виды французских сыров невероятно разнообразны: твердые, полутвердые и мягкие, выдержанные подобно вину или молодые, прессованные и варено-прессованные, с мытой корочкой, с благородной плесенью и без нее, из коровьего, овечьего, козьего или </a:t>
            </a:r>
            <a:r>
              <a:rPr lang="ru-RU" dirty="0" err="1">
                <a:latin typeface="Pecita" pitchFamily="66" charset="2"/>
                <a:ea typeface="Pecita" pitchFamily="66" charset="2"/>
                <a:cs typeface="Pecita" pitchFamily="66" charset="2"/>
              </a:rPr>
              <a:t>буйволиного</a:t>
            </a:r>
            <a:r>
              <a:rPr lang="ru-RU" dirty="0">
                <a:latin typeface="Pecita" pitchFamily="66" charset="2"/>
                <a:ea typeface="Pecita" pitchFamily="66" charset="2"/>
                <a:cs typeface="Pecita" pitchFamily="66" charset="2"/>
              </a:rPr>
              <a:t> молока. Дабы почувствовать истинный дух Франции, обязательно стоит попробовать как можно больше ее великолепных сыров. </a:t>
            </a:r>
          </a:p>
          <a:p>
            <a:pPr marL="0" indent="0" algn="ctr">
              <a:buNone/>
            </a:pPr>
            <a:r>
              <a:rPr lang="ru-RU" dirty="0">
                <a:latin typeface="Pecita" pitchFamily="66" charset="2"/>
                <a:ea typeface="Pecita" pitchFamily="66" charset="2"/>
                <a:cs typeface="Pecita" pitchFamily="66" charset="2"/>
              </a:rPr>
              <a:t>Во Франции сыры едят в конце трапезы, как десерт, и чаще всего подают просто – со свежим хрустящим багетом, запивая хорошим вином.</a:t>
            </a:r>
          </a:p>
        </p:txBody>
      </p:sp>
      <p:pic>
        <p:nvPicPr>
          <p:cNvPr id="15364" name="Picture 4" descr="https://privoz-krd.ru/wp-content/uploads/2020/09/%D0%A1%D1%8B%D1%80%D1%8B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190038"/>
            <a:ext cx="3197514" cy="2532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0923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i.ytimg.com/vi/EPmfM_T_H4w/maxresdefaul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4" r="16990"/>
          <a:stretch/>
        </p:blipFill>
        <p:spPr bwMode="auto">
          <a:xfrm>
            <a:off x="0" y="0"/>
            <a:ext cx="9144000" cy="6880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49" t="4340" r="13531" b="10902"/>
          <a:stretch/>
        </p:blipFill>
        <p:spPr>
          <a:xfrm>
            <a:off x="395536" y="0"/>
            <a:ext cx="4696582" cy="4098814"/>
          </a:xfrm>
          <a:prstGeom prst="rect">
            <a:avLst/>
          </a:prstGeom>
        </p:spPr>
      </p:pic>
      <p:pic>
        <p:nvPicPr>
          <p:cNvPr id="16388" name="Picture 4" descr="https://www.kindpng.com/picc/m/639-6392630_enchantress-dragon-baby-dragon-mania-legends-baby-dragons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1197" y="44624"/>
            <a:ext cx="3578849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19434" y="4077072"/>
            <a:ext cx="9124566" cy="2780928"/>
          </a:xfrm>
          <a:prstGeom prst="round2Diag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Segoe Print" panose="02000600000000000000" pitchFamily="2" charset="0"/>
              </a:rPr>
              <a:t>Задания:</a:t>
            </a:r>
            <a:endParaRPr lang="ru-RU" dirty="0">
              <a:latin typeface="Segoe Print" panose="02000600000000000000" pitchFamily="2" charset="0"/>
            </a:endParaRPr>
          </a:p>
          <a:p>
            <a:pPr algn="ctr"/>
            <a:r>
              <a:rPr lang="ru-RU" dirty="0">
                <a:latin typeface="Segoe Print" panose="02000600000000000000" pitchFamily="2" charset="0"/>
              </a:rPr>
              <a:t>1.Частное двух чисел </a:t>
            </a:r>
          </a:p>
          <a:p>
            <a:pPr algn="ctr"/>
            <a:r>
              <a:rPr lang="ru-RU" dirty="0">
                <a:latin typeface="Segoe Print" panose="02000600000000000000" pitchFamily="2" charset="0"/>
              </a:rPr>
              <a:t>2. Равенство двух отношений </a:t>
            </a:r>
          </a:p>
          <a:p>
            <a:pPr algn="ctr"/>
            <a:r>
              <a:rPr lang="ru-RU" dirty="0">
                <a:latin typeface="Segoe Print" panose="02000600000000000000" pitchFamily="2" charset="0"/>
              </a:rPr>
              <a:t>3. В пропорции a:b=c:d члены а и d называются … </a:t>
            </a:r>
          </a:p>
          <a:p>
            <a:pPr algn="ctr"/>
            <a:r>
              <a:rPr lang="ru-RU" dirty="0">
                <a:latin typeface="Segoe Print" panose="02000600000000000000" pitchFamily="2" charset="0"/>
              </a:rPr>
              <a:t>4. В пропорции a:b=c:d члены b и c называются … </a:t>
            </a:r>
          </a:p>
          <a:p>
            <a:pPr algn="ctr"/>
            <a:r>
              <a:rPr lang="ru-RU" dirty="0">
                <a:latin typeface="Segoe Print" panose="02000600000000000000" pitchFamily="2" charset="0"/>
              </a:rPr>
              <a:t>5. Пропорция 12 : 20 = 3 : 5 является … </a:t>
            </a:r>
          </a:p>
          <a:p>
            <a:pPr algn="ctr"/>
            <a:r>
              <a:rPr lang="ru-RU" dirty="0">
                <a:latin typeface="Segoe Print" panose="02000600000000000000" pitchFamily="2" charset="0"/>
              </a:rPr>
              <a:t>6. В верной пропорции произведение крайних членов равно произведению средних членов. Это правило называют … свойство пропорции. </a:t>
            </a:r>
          </a:p>
          <a:p>
            <a:pPr algn="ctr"/>
            <a:r>
              <a:rPr lang="ru-RU" dirty="0">
                <a:latin typeface="Segoe Print" panose="02000600000000000000" pitchFamily="2" charset="0"/>
              </a:rPr>
              <a:t>7. Корень уравнения x : 500 = 20 : 10 </a:t>
            </a:r>
          </a:p>
        </p:txBody>
      </p:sp>
      <p:pic>
        <p:nvPicPr>
          <p:cNvPr id="8" name="Рисунок 7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504" y="-459432"/>
            <a:ext cx="6120680" cy="5350904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-243408"/>
            <a:ext cx="5976664" cy="4896544"/>
          </a:xfrm>
          <a:prstGeom prst="rect">
            <a:avLst/>
          </a:prstGeom>
        </p:spPr>
      </p:pic>
      <p:pic>
        <p:nvPicPr>
          <p:cNvPr id="10" name="Рисунок 9"/>
          <p:cNvPicPr/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6370" y="-387424"/>
            <a:ext cx="6229846" cy="5040560"/>
          </a:xfrm>
          <a:prstGeom prst="rect">
            <a:avLst/>
          </a:prstGeom>
        </p:spPr>
      </p:pic>
      <p:pic>
        <p:nvPicPr>
          <p:cNvPr id="11" name="Рисунок 10"/>
          <p:cNvPicPr/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962" y="-492170"/>
            <a:ext cx="5300142" cy="4929282"/>
          </a:xfrm>
          <a:prstGeom prst="rect">
            <a:avLst/>
          </a:prstGeom>
        </p:spPr>
      </p:pic>
      <p:pic>
        <p:nvPicPr>
          <p:cNvPr id="12" name="Рисунок 11"/>
          <p:cNvPicPr/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6" y="0"/>
            <a:ext cx="4822453" cy="4196715"/>
          </a:xfrm>
          <a:prstGeom prst="rect">
            <a:avLst/>
          </a:prstGeom>
        </p:spPr>
      </p:pic>
      <p:pic>
        <p:nvPicPr>
          <p:cNvPr id="13" name="Рисунок 12"/>
          <p:cNvPicPr/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-492169"/>
            <a:ext cx="5616623" cy="4714602"/>
          </a:xfrm>
          <a:prstGeom prst="rect">
            <a:avLst/>
          </a:prstGeom>
        </p:spPr>
      </p:pic>
      <p:pic>
        <p:nvPicPr>
          <p:cNvPr id="14" name="Рисунок 13"/>
          <p:cNvPicPr/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2296" y="-492170"/>
            <a:ext cx="5637783" cy="4775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463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zakazposterov.ru/fotooboi/z/fotooboi-e-35495-big-ben-i-krasnaya-telefonnaya-budka-v-londone-zakazposterov-ru_z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3" r="3440"/>
          <a:stretch/>
        </p:blipFill>
        <p:spPr bwMode="auto">
          <a:xfrm>
            <a:off x="1" y="3410"/>
            <a:ext cx="9144000" cy="6893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s://sun9-55.userapi.com/c857024/v857024113/161a8b/xHeWNbj3Kn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BF0F4"/>
              </a:clrFrom>
              <a:clrTo>
                <a:srgbClr val="EBF0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571962"/>
            <a:ext cx="2279249" cy="2493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avatanplus.com/files/resources/original/5d79dc8fa761316d24059146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955494" y="1301092"/>
            <a:ext cx="6833413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4355977" y="836712"/>
            <a:ext cx="4032448" cy="5976664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 smtClean="0">
                <a:latin typeface="Pecita" pitchFamily="66" charset="2"/>
                <a:ea typeface="Pecita" pitchFamily="66" charset="2"/>
                <a:cs typeface="Pecita" pitchFamily="66" charset="2"/>
              </a:rPr>
              <a:t>Первый </a:t>
            </a:r>
            <a:r>
              <a:rPr lang="ru-RU" dirty="0">
                <a:latin typeface="Pecita" pitchFamily="66" charset="2"/>
                <a:ea typeface="Pecita" pitchFamily="66" charset="2"/>
                <a:cs typeface="Pecita" pitchFamily="66" charset="2"/>
              </a:rPr>
              <a:t>тип подобных телефонных будок, созданный в 1920 году под патронажем почтового управления. Эти будки, сделанные из бетона, были кремового цвета, а красной была лишь коробка деревянной двери с прозрачным стеклом, покрытым решёткой. По всей стране было установлено некоторое количество подобных будок, однако до настоящего времени их осталось очень мало. </a:t>
            </a:r>
          </a:p>
          <a:p>
            <a:pPr marL="0" indent="0" algn="ctr">
              <a:buNone/>
            </a:pPr>
            <a:r>
              <a:rPr lang="ru-RU" dirty="0">
                <a:latin typeface="Pecita" pitchFamily="66" charset="2"/>
                <a:ea typeface="Pecita" pitchFamily="66" charset="2"/>
                <a:cs typeface="Pecita" pitchFamily="66" charset="2"/>
              </a:rPr>
              <a:t>В настоящее время красные телефонные будки хотят модернизировать. Новый дизайн будет с уклоном в современность. Теперь будки будут черного цвета. Также они будут оснащены очень быстрым </a:t>
            </a:r>
            <a:r>
              <a:rPr lang="ru-RU" dirty="0" err="1">
                <a:latin typeface="Pecita" pitchFamily="66" charset="2"/>
                <a:ea typeface="Pecita" pitchFamily="66" charset="2"/>
                <a:cs typeface="Pecita" pitchFamily="66" charset="2"/>
              </a:rPr>
              <a:t>WiFi</a:t>
            </a:r>
            <a:r>
              <a:rPr lang="ru-RU" dirty="0">
                <a:latin typeface="Pecita" pitchFamily="66" charset="2"/>
                <a:ea typeface="Pecita" pitchFamily="66" charset="2"/>
                <a:cs typeface="Pecita" pitchFamily="66" charset="2"/>
              </a:rPr>
              <a:t>, сенсорными экранами с информацией о местности, схемами проезда и картами, цифровыми экранами с рекламой. Около 100 таких черных боксов уже прижились на улицах и постепенно они будут заменять красные. </a:t>
            </a:r>
          </a:p>
        </p:txBody>
      </p:sp>
    </p:spTree>
    <p:extLst>
      <p:ext uri="{BB962C8B-B14F-4D97-AF65-F5344CB8AC3E}">
        <p14:creationId xmlns:p14="http://schemas.microsoft.com/office/powerpoint/2010/main" val="4157184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pbs.twimg.com/media/Dk3FIwIX0AE_iLG.jpg:larg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9" r="6374"/>
          <a:stretch/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2630339"/>
                <a:ext cx="8640960" cy="3606973"/>
              </a:xfrm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  <a:softEdge rad="63500"/>
              </a:effectLst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>
                <a:noAutofit/>
              </a:bodyPr>
              <a:lstStyle/>
              <a:p>
                <a:pPr marL="0" indent="0" algn="ctr">
                  <a:buNone/>
                </a:pPr>
                <a:r>
                  <a:rPr lang="ru-RU" sz="2400" dirty="0"/>
                  <a:t>№ 1. Товар стоил 5000 рублей. Его цена повысилась на 20%. На сколько рублей повысилась цена? Какова новая цена товара?</a:t>
                </a:r>
              </a:p>
              <a:p>
                <a:pPr marL="0" indent="0" algn="ctr">
                  <a:buNone/>
                </a:pPr>
                <a:r>
                  <a:rPr lang="ru-RU" sz="2400" dirty="0"/>
                  <a:t>Решение.</a:t>
                </a:r>
              </a:p>
              <a:p>
                <a:pPr marL="0" indent="0" algn="ctr">
                  <a:buNone/>
                </a:pPr>
                <a:r>
                  <a:rPr lang="ru-RU" sz="2400" dirty="0"/>
                  <a:t>5000 р. - 100%</a:t>
                </a:r>
              </a:p>
              <a:p>
                <a:pPr marL="0" indent="0" algn="ctr">
                  <a:buNone/>
                </a:pPr>
                <a:r>
                  <a:rPr lang="ru-RU" sz="2400" dirty="0"/>
                  <a:t>Х р. - 20%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ru-RU" sz="2400" i="1"/>
                      <m:t>х=</m:t>
                    </m:r>
                    <m:f>
                      <m:fPr>
                        <m:ctrlPr>
                          <a:rPr lang="ru-RU" sz="2400" i="1"/>
                        </m:ctrlPr>
                      </m:fPr>
                      <m:num>
                        <m:r>
                          <a:rPr lang="ru-RU" sz="2400" i="1"/>
                          <m:t>5000∙20</m:t>
                        </m:r>
                      </m:num>
                      <m:den>
                        <m:r>
                          <a:rPr lang="ru-RU" sz="2400" i="1"/>
                          <m:t>100</m:t>
                        </m:r>
                      </m:den>
                    </m:f>
                  </m:oMath>
                </a14:m>
                <a:r>
                  <a:rPr lang="ru-RU" sz="2400" dirty="0"/>
                  <a:t>,</a:t>
                </a:r>
              </a:p>
              <a:p>
                <a:pPr marL="0" indent="0" algn="ctr">
                  <a:buNone/>
                </a:pPr>
                <a:r>
                  <a:rPr lang="ru-RU" sz="2400" dirty="0"/>
                  <a:t>Х=1000 (руб.) - повышение цены.</a:t>
                </a:r>
              </a:p>
              <a:p>
                <a:pPr marL="0" indent="0" algn="ctr">
                  <a:buNone/>
                </a:pPr>
                <a:r>
                  <a:rPr lang="ru-RU" sz="2400" dirty="0"/>
                  <a:t>Ответ: цена товара повысилась на 1000 рублей.</a:t>
                </a:r>
                <a:endParaRPr lang="ru-RU" sz="2400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2630339"/>
                <a:ext cx="8640960" cy="3606973"/>
              </a:xfrm>
              <a:blipFill rotWithShape="1">
                <a:blip r:embed="rId3"/>
                <a:stretch>
                  <a:fillRect/>
                </a:stretch>
              </a:blipFill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  <a:softEdge rad="63500"/>
              </a:effec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436" name="Picture 4" descr="https://i.pinimg.com/736x/29/49/10/2949109a2f7e5380f7c4b485756cec0e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2808312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http://pixelartmaker.com/art/460a731cd09150a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-36661"/>
            <a:ext cx="466725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8191493"/>
              </p:ext>
            </p:extLst>
          </p:nvPr>
        </p:nvGraphicFramePr>
        <p:xfrm>
          <a:off x="6372200" y="836712"/>
          <a:ext cx="743744" cy="1483360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743744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5248822"/>
              </p:ext>
            </p:extLst>
          </p:nvPr>
        </p:nvGraphicFramePr>
        <p:xfrm>
          <a:off x="6372200" y="836712"/>
          <a:ext cx="743744" cy="1483360"/>
        </p:xfrm>
        <a:graphic>
          <a:graphicData uri="http://schemas.openxmlformats.org/drawingml/2006/table">
            <a:tbl>
              <a:tblPr lastRow="1">
                <a:tableStyleId>{21E4AEA4-8DFA-4A89-87EB-49C32662AFE0}</a:tableStyleId>
              </a:tblPr>
              <a:tblGrid>
                <a:gridCol w="743744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9" name="Объект 2"/>
              <p:cNvSpPr txBox="1">
                <a:spLocks/>
              </p:cNvSpPr>
              <p:nvPr/>
            </p:nvSpPr>
            <p:spPr>
              <a:xfrm>
                <a:off x="179512" y="2636912"/>
                <a:ext cx="8640960" cy="3606973"/>
              </a:xfrm>
              <a:prstGeom prst="rect">
                <a:avLst/>
              </a:prstGeom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  <a:softEdge rad="63500"/>
              </a:effectLst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ru-RU" sz="2400" dirty="0"/>
                  <a:t>№ 2. В магазин электротоваров привезли лампочки. Среди них оказалось 16 разбитых лампочек, что составило 2% их числа. Сколько лампочек привезли в магазин?</a:t>
                </a:r>
              </a:p>
              <a:p>
                <a:pPr marL="0" indent="0" algn="ctr">
                  <a:buNone/>
                </a:pPr>
                <a:r>
                  <a:rPr lang="ru-RU" sz="2400" dirty="0"/>
                  <a:t>Решение.</a:t>
                </a:r>
              </a:p>
              <a:p>
                <a:pPr marL="0" indent="0" algn="ctr">
                  <a:buNone/>
                </a:pPr>
                <a:r>
                  <a:rPr lang="ru-RU" sz="2400" dirty="0"/>
                  <a:t>Разбиты 16 ламп. 2%</a:t>
                </a:r>
              </a:p>
              <a:p>
                <a:pPr marL="0" indent="0" algn="ctr">
                  <a:buNone/>
                </a:pPr>
                <a:r>
                  <a:rPr lang="ru-RU" sz="2400" dirty="0"/>
                  <a:t>Привезли х ламп. 100%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sz="2400" i="1"/>
                        </m:ctrlPr>
                      </m:fPr>
                      <m:num>
                        <m:r>
                          <a:rPr lang="ru-RU" sz="2400" i="1"/>
                          <m:t>16∙100</m:t>
                        </m:r>
                      </m:num>
                      <m:den>
                        <m:r>
                          <a:rPr lang="ru-RU" sz="2400" i="1"/>
                          <m:t>2</m:t>
                        </m:r>
                      </m:den>
                    </m:f>
                  </m:oMath>
                </a14:m>
                <a:r>
                  <a:rPr lang="ru-RU" sz="2400" dirty="0"/>
                  <a:t>= 800 (ламп.) привезли.</a:t>
                </a:r>
              </a:p>
              <a:p>
                <a:pPr marL="0" indent="0" algn="ctr">
                  <a:buNone/>
                </a:pPr>
                <a:r>
                  <a:rPr lang="ru-RU" sz="2400" dirty="0"/>
                  <a:t>Ответ: 800 лампочек.</a:t>
                </a:r>
              </a:p>
            </p:txBody>
          </p:sp>
        </mc:Choice>
        <mc:Fallback>
          <p:sp>
            <p:nvSpPr>
              <p:cNvPr id="9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2636912"/>
                <a:ext cx="8640960" cy="3606973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  <a:softEdge rad="63500"/>
              </a:effec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4594517"/>
              </p:ext>
            </p:extLst>
          </p:nvPr>
        </p:nvGraphicFramePr>
        <p:xfrm>
          <a:off x="6372200" y="836712"/>
          <a:ext cx="743744" cy="1483360"/>
        </p:xfrm>
        <a:graphic>
          <a:graphicData uri="http://schemas.openxmlformats.org/drawingml/2006/table">
            <a:tbl>
              <a:tblPr lastRow="1">
                <a:tableStyleId>{21E4AEA4-8DFA-4A89-87EB-49C32662AFE0}</a:tableStyleId>
              </a:tblPr>
              <a:tblGrid>
                <a:gridCol w="743744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4168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1" name="Объект 2"/>
              <p:cNvSpPr txBox="1">
                <a:spLocks/>
              </p:cNvSpPr>
              <p:nvPr/>
            </p:nvSpPr>
            <p:spPr>
              <a:xfrm>
                <a:off x="179512" y="2651126"/>
                <a:ext cx="8640960" cy="3606973"/>
              </a:xfrm>
              <a:prstGeom prst="rect">
                <a:avLst/>
              </a:prstGeom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  <a:softEdge rad="63500"/>
              </a:effectLst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ru-RU" sz="2400" dirty="0"/>
                  <a:t>№3. Из 16 кг свежих груш получили 4 кг сушеных. Какую часть массы свежих груш составляет масса сушеных? Выразите эту часть в процентах. </a:t>
                </a:r>
              </a:p>
              <a:p>
                <a:pPr marL="0" indent="0" algn="ctr">
                  <a:buNone/>
                </a:pPr>
                <a:r>
                  <a:rPr lang="ru-RU" sz="2400" dirty="0"/>
                  <a:t>Решение.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sz="2400" i="1"/>
                        </m:ctrlPr>
                      </m:fPr>
                      <m:num>
                        <m:r>
                          <a:rPr lang="ru-RU" sz="2400" i="1"/>
                          <m:t>4</m:t>
                        </m:r>
                      </m:num>
                      <m:den>
                        <m:r>
                          <a:rPr lang="ru-RU" sz="2400" i="1"/>
                          <m:t>16</m:t>
                        </m:r>
                      </m:den>
                    </m:f>
                    <m:r>
                      <a:rPr lang="ru-RU" sz="2400" i="1"/>
                      <m:t>=</m:t>
                    </m:r>
                    <m:f>
                      <m:fPr>
                        <m:ctrlPr>
                          <a:rPr lang="ru-RU" sz="2400" i="1"/>
                        </m:ctrlPr>
                      </m:fPr>
                      <m:num>
                        <m:r>
                          <a:rPr lang="ru-RU" sz="2400" i="1"/>
                          <m:t>1</m:t>
                        </m:r>
                      </m:num>
                      <m:den>
                        <m:r>
                          <a:rPr lang="ru-RU" sz="2400" i="1"/>
                          <m:t>4</m:t>
                        </m:r>
                      </m:den>
                    </m:f>
                    <m:r>
                      <a:rPr lang="ru-RU" sz="2400" i="1"/>
                      <m:t>=0,25=25%</m:t>
                    </m:r>
                  </m:oMath>
                </a14:m>
                <a:r>
                  <a:rPr lang="ru-RU" sz="2400" dirty="0"/>
                  <a:t> - составляет масса сушеных груш.</a:t>
                </a:r>
              </a:p>
              <a:p>
                <a:pPr marL="0" indent="0" algn="ctr">
                  <a:buNone/>
                </a:pPr>
                <a:r>
                  <a:rPr lang="ru-RU" sz="2400" dirty="0"/>
                  <a:t>Ответ: 25%.</a:t>
                </a:r>
              </a:p>
            </p:txBody>
          </p:sp>
        </mc:Choice>
        <mc:Fallback>
          <p:sp>
            <p:nvSpPr>
              <p:cNvPr id="11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2651126"/>
                <a:ext cx="8640960" cy="3606973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  <a:softEdge rad="63500"/>
              </a:effec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4211527"/>
              </p:ext>
            </p:extLst>
          </p:nvPr>
        </p:nvGraphicFramePr>
        <p:xfrm>
          <a:off x="6372200" y="836712"/>
          <a:ext cx="743744" cy="1483360"/>
        </p:xfrm>
        <a:graphic>
          <a:graphicData uri="http://schemas.openxmlformats.org/drawingml/2006/table">
            <a:tbl>
              <a:tblPr lastRow="1">
                <a:tableStyleId>{21E4AEA4-8DFA-4A89-87EB-49C32662AFE0}</a:tableStyleId>
              </a:tblPr>
              <a:tblGrid>
                <a:gridCol w="743744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11252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Объект 2"/>
          <p:cNvSpPr txBox="1">
            <a:spLocks/>
          </p:cNvSpPr>
          <p:nvPr/>
        </p:nvSpPr>
        <p:spPr>
          <a:xfrm>
            <a:off x="212513" y="2630339"/>
            <a:ext cx="8640960" cy="3606973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dirty="0"/>
              <a:t>№4. Число увеличили на 10, потом еще на 10%. На сколько процентов увеличилось число за два раза?</a:t>
            </a:r>
          </a:p>
          <a:p>
            <a:pPr marL="0" indent="0" algn="ctr">
              <a:buNone/>
            </a:pPr>
            <a:r>
              <a:rPr lang="ru-RU" sz="2400" dirty="0"/>
              <a:t>Решение.</a:t>
            </a:r>
          </a:p>
          <a:p>
            <a:pPr marL="0" indent="0" algn="ctr">
              <a:buNone/>
            </a:pPr>
            <a:r>
              <a:rPr lang="ru-RU" sz="2400" dirty="0"/>
              <a:t>Увеличим число а на 10%, получим а+ 0,1а= 1,1а (число а увеличилось в 1,1 раза.)</a:t>
            </a:r>
          </a:p>
          <a:p>
            <a:pPr marL="0" indent="0" algn="ctr">
              <a:buNone/>
            </a:pPr>
            <a:r>
              <a:rPr lang="ru-RU" sz="2400" dirty="0"/>
              <a:t>Теперь число 1,1аувеличим на его 10%, те. Увеличим в 1,1 раза: 1,1а* 1,1 = 1,21а. Полученное число на 21% больше числа.</a:t>
            </a:r>
          </a:p>
          <a:p>
            <a:pPr marL="0" indent="0" algn="ctr">
              <a:buNone/>
            </a:pPr>
            <a:r>
              <a:rPr lang="ru-RU" sz="2400" dirty="0"/>
              <a:t>Ответ: на 21%.</a:t>
            </a: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7648194"/>
              </p:ext>
            </p:extLst>
          </p:nvPr>
        </p:nvGraphicFramePr>
        <p:xfrm>
          <a:off x="6372200" y="836712"/>
          <a:ext cx="743744" cy="1483360"/>
        </p:xfrm>
        <a:graphic>
          <a:graphicData uri="http://schemas.openxmlformats.org/drawingml/2006/table">
            <a:tbl>
              <a:tblPr firstCol="1" lastRow="1">
                <a:tableStyleId>{21E4AEA4-8DFA-4A89-87EB-49C32662AFE0}</a:tableStyleId>
              </a:tblPr>
              <a:tblGrid>
                <a:gridCol w="743744"/>
              </a:tblGrid>
              <a:tr h="148336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6088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9" grpId="0" animBg="1"/>
      <p:bldP spid="11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img5.goodfon.ru/original/1920x1200/f/7d/drakon-noch-lun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7" r="1174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260648" y="3942184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Segoe Print" panose="02000600000000000000" pitchFamily="2" charset="0"/>
              </a:rPr>
              <a:t>До новых встреч!</a:t>
            </a:r>
            <a:endParaRPr lang="ru-RU" b="1" dirty="0">
              <a:solidFill>
                <a:schemeClr val="bg1"/>
              </a:solidFill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2036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s://avatanplus.com/files/resources/original/5aef0458cf7b316335a8fb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9" r="6969"/>
          <a:stretch/>
        </p:blipFill>
        <p:spPr bwMode="auto">
          <a:xfrm>
            <a:off x="-1" y="-6532"/>
            <a:ext cx="9144001" cy="6886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Выноска-облако 3"/>
          <p:cNvSpPr/>
          <p:nvPr/>
        </p:nvSpPr>
        <p:spPr>
          <a:xfrm>
            <a:off x="2987824" y="260648"/>
            <a:ext cx="5400600" cy="2304256"/>
          </a:xfrm>
          <a:prstGeom prst="cloudCallout">
            <a:avLst>
              <a:gd name="adj1" fmla="val -29991"/>
              <a:gd name="adj2" fmla="val 8145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Поедете со мной?</a:t>
            </a:r>
            <a:endParaRPr lang="ru-RU" sz="5400" b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2050" name="Picture 2" descr="https://i.pinimg.com/736x/21/34/99/21349938cc1884685521f14c9a4242ef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97967"/>
            <a:ext cx="4860032" cy="4860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clipart-best.com/img/suitcase/suitcase-clip-art-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1760"/>
            <a:ext cx="1585030" cy="146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4265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https://i.pinimg.com/originals/60/35/1a/60351a31e6365049a1c4937c08893d3e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561" y="-854968"/>
            <a:ext cx="9255561" cy="7712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i.pinimg.com/originals/ce/bf/d0/cebfd054a565f0d0f32770b452d30cd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45632"/>
            <a:ext cx="3325924" cy="331236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pixelartmaker.com/art/460a731cd09150a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2641" y="3545632"/>
            <a:ext cx="5471256" cy="3126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5779860"/>
              </p:ext>
            </p:extLst>
          </p:nvPr>
        </p:nvGraphicFramePr>
        <p:xfrm>
          <a:off x="4355976" y="5373216"/>
          <a:ext cx="4320480" cy="73088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720080"/>
                <a:gridCol w="720080"/>
                <a:gridCol w="720080"/>
                <a:gridCol w="720080"/>
                <a:gridCol w="720080"/>
                <a:gridCol w="720080"/>
              </a:tblGrid>
              <a:tr h="73088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Таблица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21666146"/>
                  </p:ext>
                </p:extLst>
              </p:nvPr>
            </p:nvGraphicFramePr>
            <p:xfrm>
              <a:off x="336176" y="404664"/>
              <a:ext cx="8360086" cy="2946888"/>
            </p:xfrm>
            <a:graphic>
              <a:graphicData uri="http://schemas.openxmlformats.org/drawingml/2006/table">
                <a:tbl>
                  <a:tblPr bandCol="1">
                    <a:tableStyleId>{21E4AEA4-8DFA-4A89-87EB-49C32662AFE0}</a:tableStyleId>
                  </a:tblPr>
                  <a:tblGrid>
                    <a:gridCol w="522016"/>
                    <a:gridCol w="522799"/>
                    <a:gridCol w="522016"/>
                    <a:gridCol w="522799"/>
                    <a:gridCol w="522016"/>
                    <a:gridCol w="522799"/>
                    <a:gridCol w="522799"/>
                    <a:gridCol w="522016"/>
                    <a:gridCol w="522799"/>
                    <a:gridCol w="522799"/>
                    <a:gridCol w="522016"/>
                    <a:gridCol w="522799"/>
                    <a:gridCol w="522799"/>
                    <a:gridCol w="522016"/>
                    <a:gridCol w="522799"/>
                    <a:gridCol w="522799"/>
                  </a:tblGrid>
                  <a:tr h="73145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</a:rPr>
                            <a:t>А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20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Б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6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17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В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Г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13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25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Д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11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Е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19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Ж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11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12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З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4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7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73931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И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12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Й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8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31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К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50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51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Л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М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23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Н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4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О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13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П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80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73931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Р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37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40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С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6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Т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22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79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У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26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Ф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7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8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Х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12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27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Ц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59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60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Ч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8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43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73679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Ш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15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22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Щ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27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62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Ъ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35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Ы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4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21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Ь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Э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82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91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Ю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19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20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Я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5" name="Таблица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21666146"/>
                  </p:ext>
                </p:extLst>
              </p:nvPr>
            </p:nvGraphicFramePr>
            <p:xfrm>
              <a:off x="336176" y="404664"/>
              <a:ext cx="8360086" cy="2946888"/>
            </p:xfrm>
            <a:graphic>
              <a:graphicData uri="http://schemas.openxmlformats.org/drawingml/2006/table">
                <a:tbl>
                  <a:tblPr bandCol="1">
                    <a:tableStyleId>{21E4AEA4-8DFA-4A89-87EB-49C32662AFE0}</a:tableStyleId>
                  </a:tblPr>
                  <a:tblGrid>
                    <a:gridCol w="522016"/>
                    <a:gridCol w="522799"/>
                    <a:gridCol w="522016"/>
                    <a:gridCol w="522799"/>
                    <a:gridCol w="522016"/>
                    <a:gridCol w="522799"/>
                    <a:gridCol w="522799"/>
                    <a:gridCol w="522016"/>
                    <a:gridCol w="522799"/>
                    <a:gridCol w="522799"/>
                    <a:gridCol w="522016"/>
                    <a:gridCol w="522799"/>
                    <a:gridCol w="522799"/>
                    <a:gridCol w="522016"/>
                    <a:gridCol w="522799"/>
                    <a:gridCol w="522799"/>
                  </a:tblGrid>
                  <a:tr h="73145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</a:rPr>
                            <a:t>А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101176" r="-1412941" b="-30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Б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298837" r="-1196512" b="-30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В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504706" r="-1009412" b="-30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Г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697674" r="-797674" b="-30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Д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908235" r="-605882" b="-30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Е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1096512" r="-398837" b="-30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Ж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1311765" r="-202353" b="-30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З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1495349" b="-303333"/>
                          </a:stretch>
                        </a:blipFill>
                      </a:tcPr>
                    </a:tc>
                  </a:tr>
                  <a:tr h="73931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И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101176" t="-98361" r="-1412941" b="-1983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Й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298837" t="-98361" r="-1196512" b="-1983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К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504706" t="-98361" r="-1009412" b="-1983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Л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697674" t="-98361" r="-797674" b="-1983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М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908235" t="-98361" r="-605882" b="-1983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Н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1096512" t="-98361" r="-398837" b="-1983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О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1311765" t="-98361" r="-202353" b="-1983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П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1495349" t="-98361" b="-198361"/>
                          </a:stretch>
                        </a:blipFill>
                      </a:tcPr>
                    </a:tc>
                  </a:tr>
                  <a:tr h="73931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Р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101176" t="-200000" r="-1412941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С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298837" t="-200000" r="-1196512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Т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504706" t="-200000" r="-1009412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У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697674" t="-200000" r="-797674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Ф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908235" t="-200000" r="-605882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Х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1096512" t="-200000" r="-398837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Ц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1311765" t="-200000" r="-202353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Ч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1495349" t="-200000" b="-100000"/>
                          </a:stretch>
                        </a:blipFill>
                      </a:tcPr>
                    </a:tc>
                  </a:tr>
                  <a:tr h="73679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Ш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101176" t="-300000" r="-14129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Щ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298837" t="-300000" r="-11965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Ъ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504706" t="-300000" r="-10094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Ы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697674" t="-300000" r="-7976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Ь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908235" t="-300000" r="-6058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Э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1096512" t="-300000" r="-39883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Ю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1311765" t="-300000" r="-2023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Я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5"/>
                          <a:stretch>
                            <a:fillRect l="-1495349" t="-3000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45798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cdn141.picsart.com/3198315734442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3"/>
          <a:stretch/>
        </p:blipFill>
        <p:spPr bwMode="auto">
          <a:xfrm>
            <a:off x="-1" y="-25290"/>
            <a:ext cx="9177327" cy="6883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5290"/>
            <a:ext cx="9177326" cy="1726098"/>
          </a:xfrm>
          <a:effectLst>
            <a:outerShdw blurRad="40000" dist="20000" dir="5400000" rotWithShape="0">
              <a:srgbClr val="000000">
                <a:alpha val="38000"/>
              </a:srgbClr>
            </a:outerShdw>
            <a:softEdge rad="1270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/>
              <a:t>№1. Длина железной дороги 360 км. Электрифицировано 240 км этой дороги. Какая часть дороги электрифицирована? </a:t>
            </a:r>
            <a:endParaRPr lang="ru-RU" dirty="0"/>
          </a:p>
        </p:txBody>
      </p:sp>
      <p:pic>
        <p:nvPicPr>
          <p:cNvPr id="4098" name="Picture 2" descr="https://i.pinimg.com/736x/50/61/87/5061875369636947297bc438c4b885ae--drawing-animals-animal-design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3556405"/>
            <a:ext cx="4176464" cy="3478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771800" y="1772816"/>
                <a:ext cx="6405526" cy="5108481"/>
              </a:xfrm>
            </p:spPr>
            <p:txBody>
              <a:bodyPr>
                <a:normAutofit lnSpcReduction="10000"/>
              </a:bodyPr>
              <a:lstStyle/>
              <a:p>
                <a:pPr marL="0" indent="0" algn="ctr">
                  <a:buNone/>
                </a:pPr>
                <a:r>
                  <a:rPr lang="ru-RU" dirty="0"/>
                  <a:t>Решение: </a:t>
                </a:r>
                <a:endParaRPr lang="ru-RU" dirty="0" smtClean="0"/>
              </a:p>
              <a:p>
                <a:pPr marL="0" indent="0" algn="r">
                  <a:buNone/>
                </a:pPr>
                <a:r>
                  <a:rPr lang="ru-RU" dirty="0" smtClean="0"/>
                  <a:t>Чтобы </a:t>
                </a:r>
                <a:r>
                  <a:rPr lang="ru-RU" dirty="0"/>
                  <a:t>найти, какая часть электрифицирована, берем отношение 240:360. Записываем это отношение и сокращаем ее на 120. Получим 240:360</a:t>
                </a:r>
                <a14:m>
                  <m:oMath xmlns:m="http://schemas.openxmlformats.org/officeDocument/2006/math">
                    <m:r>
                      <a:rPr lang="ru-RU" i="1"/>
                      <m:t>=</m:t>
                    </m:r>
                    <m:f>
                      <m:fPr>
                        <m:ctrlPr>
                          <a:rPr lang="ru-RU" i="1"/>
                        </m:ctrlPr>
                      </m:fPr>
                      <m:num>
                        <m:r>
                          <a:rPr lang="ru-RU" i="1"/>
                          <m:t>240</m:t>
                        </m:r>
                      </m:num>
                      <m:den>
                        <m:r>
                          <a:rPr lang="ru-RU" i="1"/>
                          <m:t>360</m:t>
                        </m:r>
                      </m:den>
                    </m:f>
                    <m:r>
                      <a:rPr lang="ru-RU" i="1"/>
                      <m:t>=</m:t>
                    </m:r>
                    <m:f>
                      <m:fPr>
                        <m:ctrlPr>
                          <a:rPr lang="ru-RU" i="1"/>
                        </m:ctrlPr>
                      </m:fPr>
                      <m:num>
                        <m:r>
                          <a:rPr lang="ru-RU" i="1"/>
                          <m:t>2</m:t>
                        </m:r>
                      </m:num>
                      <m:den>
                        <m:r>
                          <a:rPr lang="ru-RU" i="1"/>
                          <m:t>3</m:t>
                        </m:r>
                      </m:den>
                    </m:f>
                  </m:oMath>
                </a14:m>
                <a:r>
                  <a:rPr lang="ru-RU" dirty="0"/>
                  <a:t>. Значит электрифицировано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/>
                        </m:ctrlPr>
                      </m:fPr>
                      <m:num>
                        <m:r>
                          <a:rPr lang="ru-RU" i="1"/>
                          <m:t>2</m:t>
                        </m:r>
                      </m:num>
                      <m:den>
                        <m:r>
                          <a:rPr lang="ru-RU" i="1"/>
                          <m:t>3</m:t>
                        </m:r>
                      </m:den>
                    </m:f>
                  </m:oMath>
                </a14:m>
                <a:r>
                  <a:rPr lang="ru-RU" dirty="0"/>
                  <a:t> всей дороги. </a:t>
                </a:r>
              </a:p>
              <a:p>
                <a:pPr marL="0" indent="0" algn="r">
                  <a:buNone/>
                </a:pPr>
                <a:r>
                  <a:rPr lang="ru-RU" dirty="0"/>
                  <a:t>Ответ: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/>
                        </m:ctrlPr>
                      </m:fPr>
                      <m:num>
                        <m:r>
                          <a:rPr lang="ru-RU" i="1"/>
                          <m:t>2</m:t>
                        </m:r>
                      </m:num>
                      <m:den>
                        <m:r>
                          <a:rPr lang="ru-RU" i="1"/>
                          <m:t>3</m:t>
                        </m:r>
                      </m:den>
                    </m:f>
                  </m:oMath>
                </a14:m>
                <a:r>
                  <a:rPr lang="ru-RU" dirty="0"/>
                  <a:t>.</a:t>
                </a: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771800" y="1772816"/>
                <a:ext cx="6405526" cy="5108481"/>
              </a:xfrm>
              <a:blipFill rotWithShape="1">
                <a:blip r:embed="rId4"/>
                <a:stretch>
                  <a:fillRect t="-2506" r="-4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19028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cdn141.picsart.com/3198315734442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3"/>
          <a:stretch/>
        </p:blipFill>
        <p:spPr bwMode="auto">
          <a:xfrm>
            <a:off x="-1" y="-25290"/>
            <a:ext cx="9177327" cy="6883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5290"/>
            <a:ext cx="9177326" cy="2518186"/>
          </a:xfrm>
          <a:effectLst>
            <a:outerShdw blurRad="40000" dist="20000" dir="5400000" rotWithShape="0">
              <a:srgbClr val="000000">
                <a:alpha val="38000"/>
              </a:srgbClr>
            </a:outerShdw>
            <a:softEdge rad="1270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/>
              <a:t>№2. Масса станка 9,6 ц, а масса электромотора 36 кг. Найдите отношение массы электромотора к массе станка.</a:t>
            </a:r>
          </a:p>
        </p:txBody>
      </p:sp>
      <p:pic>
        <p:nvPicPr>
          <p:cNvPr id="4098" name="Picture 2" descr="https://i.pinimg.com/736x/50/61/87/5061875369636947297bc438c4b885ae--drawing-animals-animal-design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2416899"/>
            <a:ext cx="5544616" cy="461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771800" y="2564904"/>
                <a:ext cx="6405526" cy="4316393"/>
              </a:xfrm>
            </p:spPr>
            <p:txBody>
              <a:bodyPr>
                <a:normAutofit/>
              </a:bodyPr>
              <a:lstStyle/>
              <a:p>
                <a:pPr marL="0" indent="0" algn="r">
                  <a:buNone/>
                </a:pPr>
                <a:r>
                  <a:rPr lang="ru-RU" dirty="0"/>
                  <a:t>Решение: </a:t>
                </a:r>
                <a:endParaRPr lang="ru-RU" dirty="0" smtClean="0"/>
              </a:p>
              <a:p>
                <a:pPr marL="0" indent="0" algn="r">
                  <a:buNone/>
                </a:pPr>
                <a:r>
                  <a:rPr lang="ru-RU" dirty="0" smtClean="0"/>
                  <a:t>Выразим </a:t>
                </a:r>
                <a:r>
                  <a:rPr lang="ru-RU" dirty="0"/>
                  <a:t>массу станка в килограммах. </a:t>
                </a:r>
                <a:r>
                  <a:rPr lang="ru-RU" dirty="0" smtClean="0"/>
                  <a:t>Получим </a:t>
                </a:r>
                <a:r>
                  <a:rPr lang="ru-RU" dirty="0"/>
                  <a:t>9,6 ц=960 кг. Значит, отношение массы электромотора к массе станка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/>
                        </m:ctrlPr>
                      </m:fPr>
                      <m:num>
                        <m:r>
                          <a:rPr lang="ru-RU" i="1"/>
                          <m:t>36</m:t>
                        </m:r>
                      </m:num>
                      <m:den>
                        <m:r>
                          <a:rPr lang="ru-RU" i="1"/>
                          <m:t>960</m:t>
                        </m:r>
                      </m:den>
                    </m:f>
                    <m:r>
                      <a:rPr lang="ru-RU" i="1"/>
                      <m:t>=</m:t>
                    </m:r>
                    <m:f>
                      <m:fPr>
                        <m:ctrlPr>
                          <a:rPr lang="ru-RU" i="1"/>
                        </m:ctrlPr>
                      </m:fPr>
                      <m:num>
                        <m:r>
                          <a:rPr lang="ru-RU" i="1"/>
                          <m:t>3</m:t>
                        </m:r>
                      </m:num>
                      <m:den>
                        <m:r>
                          <a:rPr lang="ru-RU" i="1"/>
                          <m:t>80</m:t>
                        </m:r>
                      </m:den>
                    </m:f>
                    <m:r>
                      <a:rPr lang="ru-RU" i="1"/>
                      <m:t>=0,0375.</m:t>
                    </m:r>
                  </m:oMath>
                </a14:m>
                <a:endParaRPr lang="ru-RU" dirty="0"/>
              </a:p>
              <a:p>
                <a:pPr marL="0" indent="0" algn="r">
                  <a:buNone/>
                </a:pPr>
                <a:r>
                  <a:rPr lang="ru-RU" dirty="0"/>
                  <a:t>Ответ:</a:t>
                </a:r>
                <a14:m>
                  <m:oMath xmlns:m="http://schemas.openxmlformats.org/officeDocument/2006/math">
                    <m:r>
                      <a:rPr lang="ru-RU" i="1"/>
                      <m:t> </m:t>
                    </m:r>
                    <m:f>
                      <m:fPr>
                        <m:ctrlPr>
                          <a:rPr lang="ru-RU" i="1"/>
                        </m:ctrlPr>
                      </m:fPr>
                      <m:num>
                        <m:r>
                          <a:rPr lang="ru-RU" i="1"/>
                          <m:t>3</m:t>
                        </m:r>
                      </m:num>
                      <m:den>
                        <m:r>
                          <a:rPr lang="ru-RU" i="1"/>
                          <m:t>80</m:t>
                        </m:r>
                      </m:den>
                    </m:f>
                  </m:oMath>
                </a14:m>
                <a:r>
                  <a:rPr lang="ru-RU" dirty="0"/>
                  <a:t>.</a:t>
                </a: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771800" y="2564904"/>
                <a:ext cx="6405526" cy="4316393"/>
              </a:xfrm>
              <a:blipFill rotWithShape="1">
                <a:blip r:embed="rId4"/>
                <a:stretch>
                  <a:fillRect t="-1836" r="-390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08736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cdn141.picsart.com/3198315734442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3"/>
          <a:stretch/>
        </p:blipFill>
        <p:spPr bwMode="auto">
          <a:xfrm>
            <a:off x="-1" y="-25290"/>
            <a:ext cx="9177327" cy="6883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5290"/>
            <a:ext cx="9177326" cy="2518186"/>
          </a:xfrm>
          <a:effectLst>
            <a:outerShdw blurRad="40000" dist="20000" dir="5400000" rotWithShape="0">
              <a:srgbClr val="000000">
                <a:alpha val="38000"/>
              </a:srgbClr>
            </a:outerShdw>
            <a:softEdge rad="1270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/>
              <a:t>№3. Проволока разрезана на два куска. Первый кусок имеет длину 9 м, а второй 14,4 м. Найдите, какую часть всей проволоки составляет первый кусок?</a:t>
            </a:r>
          </a:p>
        </p:txBody>
      </p:sp>
      <p:pic>
        <p:nvPicPr>
          <p:cNvPr id="4098" name="Picture 2" descr="https://i.pinimg.com/736x/50/61/87/5061875369636947297bc438c4b885ae--drawing-animals-animal-design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198" y="2822839"/>
            <a:ext cx="5057222" cy="4212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771800" y="3284984"/>
                <a:ext cx="6405526" cy="3596313"/>
              </a:xfrm>
            </p:spPr>
            <p:txBody>
              <a:bodyPr>
                <a:normAutofit fontScale="92500" lnSpcReduction="20000"/>
              </a:bodyPr>
              <a:lstStyle/>
              <a:p>
                <a:pPr marL="0" indent="0" algn="r">
                  <a:buNone/>
                </a:pPr>
                <a:r>
                  <a:rPr lang="ru-RU" dirty="0"/>
                  <a:t>Решение: </a:t>
                </a:r>
                <a:endParaRPr lang="ru-RU" dirty="0" smtClean="0"/>
              </a:p>
              <a:p>
                <a:pPr marL="0" indent="0" algn="r">
                  <a:buNone/>
                </a:pPr>
                <a:r>
                  <a:rPr lang="ru-RU" dirty="0" smtClean="0"/>
                  <a:t>Длина </a:t>
                </a:r>
                <a:r>
                  <a:rPr lang="ru-RU" dirty="0"/>
                  <a:t>всей проволоки: </a:t>
                </a:r>
                <a:endParaRPr lang="ru-RU" dirty="0" smtClean="0"/>
              </a:p>
              <a:p>
                <a:pPr marL="0" indent="0" algn="r">
                  <a:buNone/>
                </a:pPr>
                <a:r>
                  <a:rPr lang="ru-RU" dirty="0" smtClean="0"/>
                  <a:t>9+14,4=23,4 </a:t>
                </a:r>
                <a:r>
                  <a:rPr lang="ru-RU" dirty="0"/>
                  <a:t>м. </a:t>
                </a:r>
                <a:endParaRPr lang="ru-RU" dirty="0" smtClean="0"/>
              </a:p>
              <a:p>
                <a:pPr marL="0" indent="0" algn="r">
                  <a:buNone/>
                </a:pPr>
                <a:r>
                  <a:rPr lang="ru-RU" dirty="0" smtClean="0"/>
                  <a:t>Длина </a:t>
                </a:r>
                <a:r>
                  <a:rPr lang="ru-RU" dirty="0"/>
                  <a:t>первого куска составляет: 9:23,4</a:t>
                </a:r>
                <a14:m>
                  <m:oMath xmlns:m="http://schemas.openxmlformats.org/officeDocument/2006/math">
                    <m:r>
                      <a:rPr lang="ru-RU" i="1"/>
                      <m:t>=</m:t>
                    </m:r>
                    <m:f>
                      <m:fPr>
                        <m:ctrlPr>
                          <a:rPr lang="ru-RU" i="1"/>
                        </m:ctrlPr>
                      </m:fPr>
                      <m:num>
                        <m:r>
                          <a:rPr lang="ru-RU" i="1"/>
                          <m:t>9</m:t>
                        </m:r>
                      </m:num>
                      <m:den>
                        <m:r>
                          <a:rPr lang="ru-RU" i="1"/>
                          <m:t>23,4</m:t>
                        </m:r>
                      </m:den>
                    </m:f>
                    <m:r>
                      <a:rPr lang="ru-RU" i="1"/>
                      <m:t>=</m:t>
                    </m:r>
                    <m:f>
                      <m:fPr>
                        <m:ctrlPr>
                          <a:rPr lang="ru-RU" i="1"/>
                        </m:ctrlPr>
                      </m:fPr>
                      <m:num>
                        <m:r>
                          <a:rPr lang="ru-RU" i="1"/>
                          <m:t>90</m:t>
                        </m:r>
                      </m:num>
                      <m:den>
                        <m:r>
                          <a:rPr lang="ru-RU" i="1"/>
                          <m:t>234</m:t>
                        </m:r>
                      </m:den>
                    </m:f>
                    <m:r>
                      <a:rPr lang="ru-RU" i="1"/>
                      <m:t>=</m:t>
                    </m:r>
                    <m:f>
                      <m:fPr>
                        <m:ctrlPr>
                          <a:rPr lang="ru-RU" i="1"/>
                        </m:ctrlPr>
                      </m:fPr>
                      <m:num>
                        <m:r>
                          <a:rPr lang="ru-RU" i="1"/>
                          <m:t>5</m:t>
                        </m:r>
                      </m:num>
                      <m:den>
                        <m:r>
                          <a:rPr lang="ru-RU" i="1"/>
                          <m:t>13</m:t>
                        </m:r>
                      </m:den>
                    </m:f>
                  </m:oMath>
                </a14:m>
                <a:r>
                  <a:rPr lang="ru-RU" dirty="0"/>
                  <a:t> от всей длины проволоки.</a:t>
                </a:r>
              </a:p>
              <a:p>
                <a:pPr marL="0" indent="0" algn="r">
                  <a:buNone/>
                </a:pPr>
                <a:r>
                  <a:rPr lang="ru-RU" dirty="0"/>
                  <a:t>Ответ:</a:t>
                </a:r>
                <a14:m>
                  <m:oMath xmlns:m="http://schemas.openxmlformats.org/officeDocument/2006/math">
                    <m:r>
                      <a:rPr lang="ru-RU" i="1"/>
                      <m:t> </m:t>
                    </m:r>
                    <m:f>
                      <m:fPr>
                        <m:ctrlPr>
                          <a:rPr lang="ru-RU" i="1"/>
                        </m:ctrlPr>
                      </m:fPr>
                      <m:num>
                        <m:r>
                          <a:rPr lang="ru-RU" i="1"/>
                          <m:t>5</m:t>
                        </m:r>
                      </m:num>
                      <m:den>
                        <m:r>
                          <a:rPr lang="ru-RU" i="1"/>
                          <m:t>13</m:t>
                        </m:r>
                      </m:den>
                    </m:f>
                  </m:oMath>
                </a14:m>
                <a:r>
                  <a:rPr lang="ru-RU" dirty="0"/>
                  <a:t>.</a:t>
                </a: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771800" y="3284984"/>
                <a:ext cx="6405526" cy="3596313"/>
              </a:xfrm>
              <a:blipFill rotWithShape="1">
                <a:blip r:embed="rId4"/>
                <a:stretch>
                  <a:fillRect t="-4407" r="-352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08736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cdn141.picsart.com/3198315734442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3"/>
          <a:stretch/>
        </p:blipFill>
        <p:spPr bwMode="auto">
          <a:xfrm>
            <a:off x="-1" y="-25290"/>
            <a:ext cx="9177327" cy="6883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5290"/>
            <a:ext cx="9177326" cy="2446178"/>
          </a:xfrm>
          <a:effectLst>
            <a:outerShdw blurRad="40000" dist="20000" dir="5400000" rotWithShape="0">
              <a:srgbClr val="000000">
                <a:alpha val="38000"/>
              </a:srgbClr>
            </a:outerShdw>
            <a:softEdge rad="1270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/>
              <a:t>№4. Какую часть урока заняла самостоятельная работа, которая длилась 20 мин, если продолжительность урока 45 мин?</a:t>
            </a:r>
          </a:p>
        </p:txBody>
      </p:sp>
      <p:pic>
        <p:nvPicPr>
          <p:cNvPr id="4098" name="Picture 2" descr="https://i.pinimg.com/736x/50/61/87/5061875369636947297bc438c4b885ae--drawing-animals-animal-design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1937106"/>
            <a:ext cx="6120680" cy="5097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427984" y="2636912"/>
                <a:ext cx="4749342" cy="4244385"/>
              </a:xfrm>
            </p:spPr>
            <p:txBody>
              <a:bodyPr>
                <a:normAutofit/>
              </a:bodyPr>
              <a:lstStyle/>
              <a:p>
                <a:pPr marL="0" indent="0" algn="r">
                  <a:buNone/>
                </a:pPr>
                <a:r>
                  <a:rPr lang="ru-RU" dirty="0"/>
                  <a:t>Решение: </a:t>
                </a:r>
                <a:endParaRPr lang="ru-RU" dirty="0" smtClean="0"/>
              </a:p>
              <a:p>
                <a:pPr marL="0" indent="0" algn="r">
                  <a:buNone/>
                </a:pPr>
                <a:r>
                  <a:rPr lang="ru-RU" dirty="0" smtClean="0"/>
                  <a:t>Самостоятельная </a:t>
                </a:r>
                <a:r>
                  <a:rPr lang="ru-RU" dirty="0"/>
                  <a:t>работа составляла: </a:t>
                </a:r>
                <a:endParaRPr lang="ru-RU" dirty="0" smtClean="0"/>
              </a:p>
              <a:p>
                <a:pPr marL="0" indent="0" algn="r">
                  <a:buNone/>
                </a:pPr>
                <a:r>
                  <a:rPr lang="ru-RU" dirty="0" smtClean="0"/>
                  <a:t>20:45</a:t>
                </a:r>
                <a14:m>
                  <m:oMath xmlns:m="http://schemas.openxmlformats.org/officeDocument/2006/math">
                    <m:r>
                      <a:rPr lang="ru-RU" i="1"/>
                      <m:t>=</m:t>
                    </m:r>
                    <m:f>
                      <m:fPr>
                        <m:ctrlPr>
                          <a:rPr lang="ru-RU" i="1"/>
                        </m:ctrlPr>
                      </m:fPr>
                      <m:num>
                        <m:r>
                          <a:rPr lang="ru-RU" i="1"/>
                          <m:t>20</m:t>
                        </m:r>
                      </m:num>
                      <m:den>
                        <m:r>
                          <a:rPr lang="ru-RU" i="1"/>
                          <m:t>45</m:t>
                        </m:r>
                      </m:den>
                    </m:f>
                    <m:r>
                      <a:rPr lang="ru-RU" i="1"/>
                      <m:t>=</m:t>
                    </m:r>
                    <m:f>
                      <m:fPr>
                        <m:ctrlPr>
                          <a:rPr lang="ru-RU" i="1"/>
                        </m:ctrlPr>
                      </m:fPr>
                      <m:num>
                        <m:r>
                          <a:rPr lang="ru-RU" i="1"/>
                          <m:t>4</m:t>
                        </m:r>
                      </m:num>
                      <m:den>
                        <m:r>
                          <a:rPr lang="ru-RU" i="1"/>
                          <m:t>9</m:t>
                        </m:r>
                      </m:den>
                    </m:f>
                  </m:oMath>
                </a14:m>
                <a:r>
                  <a:rPr lang="ru-RU" dirty="0"/>
                  <a:t> урока.</a:t>
                </a:r>
              </a:p>
              <a:p>
                <a:pPr marL="0" indent="0" algn="r">
                  <a:buNone/>
                </a:pPr>
                <a:endParaRPr lang="ru-RU" dirty="0" smtClean="0"/>
              </a:p>
              <a:p>
                <a:pPr marL="0" indent="0" algn="r">
                  <a:buNone/>
                </a:pPr>
                <a:r>
                  <a:rPr lang="ru-RU" dirty="0" smtClean="0"/>
                  <a:t>Ответ</a:t>
                </a:r>
                <a:r>
                  <a:rPr lang="ru-RU" dirty="0"/>
                  <a:t>:</a:t>
                </a:r>
                <a14:m>
                  <m:oMath xmlns:m="http://schemas.openxmlformats.org/officeDocument/2006/math">
                    <m:r>
                      <a:rPr lang="ru-RU" i="1"/>
                      <m:t> </m:t>
                    </m:r>
                    <m:f>
                      <m:fPr>
                        <m:ctrlPr>
                          <a:rPr lang="ru-RU" i="1"/>
                        </m:ctrlPr>
                      </m:fPr>
                      <m:num>
                        <m:r>
                          <a:rPr lang="ru-RU" i="1"/>
                          <m:t>4</m:t>
                        </m:r>
                      </m:num>
                      <m:den>
                        <m:r>
                          <a:rPr lang="ru-RU" i="1"/>
                          <m:t>9</m:t>
                        </m:r>
                      </m:den>
                    </m:f>
                  </m:oMath>
                </a14:m>
                <a:r>
                  <a:rPr lang="ru-RU" dirty="0"/>
                  <a:t>.</a:t>
                </a: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427984" y="2636912"/>
                <a:ext cx="4749342" cy="4244385"/>
              </a:xfrm>
              <a:blipFill rotWithShape="1">
                <a:blip r:embed="rId4"/>
                <a:stretch>
                  <a:fillRect t="-1868" r="-53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08736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cdn141.picsart.com/3198315734442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3"/>
          <a:stretch/>
        </p:blipFill>
        <p:spPr bwMode="auto">
          <a:xfrm>
            <a:off x="-1" y="-25290"/>
            <a:ext cx="9177327" cy="6883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5290"/>
            <a:ext cx="9177326" cy="1870114"/>
          </a:xfrm>
          <a:effectLst>
            <a:outerShdw blurRad="40000" dist="20000" dir="5400000" rotWithShape="0">
              <a:srgbClr val="000000">
                <a:alpha val="38000"/>
              </a:srgbClr>
            </a:outerShdw>
            <a:softEdge rad="1270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/>
              <a:t>№5. В классе 36 учащихся. Из них 15 мальчиков, а остальные девочки. Какую часть учащихся составляют мальчики.</a:t>
            </a:r>
            <a:endParaRPr lang="ru-RU" dirty="0"/>
          </a:p>
        </p:txBody>
      </p:sp>
      <p:pic>
        <p:nvPicPr>
          <p:cNvPr id="4098" name="Picture 2" descr="https://i.pinimg.com/736x/50/61/87/5061875369636947297bc438c4b885ae--drawing-animals-animal-design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7" y="1484785"/>
            <a:ext cx="6663761" cy="5550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139952" y="2348880"/>
                <a:ext cx="5037374" cy="4532417"/>
              </a:xfrm>
            </p:spPr>
            <p:txBody>
              <a:bodyPr>
                <a:normAutofit/>
              </a:bodyPr>
              <a:lstStyle/>
              <a:p>
                <a:pPr marL="0" indent="0" algn="r">
                  <a:buNone/>
                </a:pPr>
                <a:r>
                  <a:rPr lang="ru-RU" dirty="0"/>
                  <a:t>Решение: </a:t>
                </a:r>
                <a:endParaRPr lang="ru-RU" dirty="0" smtClean="0"/>
              </a:p>
              <a:p>
                <a:pPr marL="0" indent="0" algn="r">
                  <a:buNone/>
                </a:pPr>
                <a:r>
                  <a:rPr lang="ru-RU" dirty="0" smtClean="0"/>
                  <a:t>Девочек </a:t>
                </a:r>
                <a:r>
                  <a:rPr lang="ru-RU" dirty="0"/>
                  <a:t>в классе: </a:t>
                </a:r>
                <a:endParaRPr lang="ru-RU" dirty="0" smtClean="0"/>
              </a:p>
              <a:p>
                <a:pPr marL="0" indent="0" algn="r">
                  <a:buNone/>
                </a:pPr>
                <a:r>
                  <a:rPr lang="ru-RU" dirty="0" smtClean="0"/>
                  <a:t>36-15=21</a:t>
                </a:r>
                <a:r>
                  <a:rPr lang="ru-RU" dirty="0"/>
                  <a:t>, </a:t>
                </a:r>
                <a:r>
                  <a:rPr lang="ru-RU" dirty="0" smtClean="0"/>
                  <a:t>мальчиков</a:t>
                </a:r>
                <a:r>
                  <a:rPr lang="ru-RU" dirty="0"/>
                  <a:t>; 15:36</a:t>
                </a:r>
                <a14:m>
                  <m:oMath xmlns:m="http://schemas.openxmlformats.org/officeDocument/2006/math">
                    <m:r>
                      <a:rPr lang="ru-RU" i="1"/>
                      <m:t>=</m:t>
                    </m:r>
                    <m:f>
                      <m:fPr>
                        <m:ctrlPr>
                          <a:rPr lang="ru-RU" i="1"/>
                        </m:ctrlPr>
                      </m:fPr>
                      <m:num>
                        <m:r>
                          <a:rPr lang="ru-RU" i="1"/>
                          <m:t>15</m:t>
                        </m:r>
                      </m:num>
                      <m:den>
                        <m:r>
                          <a:rPr lang="ru-RU" i="1"/>
                          <m:t>36</m:t>
                        </m:r>
                      </m:den>
                    </m:f>
                    <m:r>
                      <a:rPr lang="ru-RU" i="1"/>
                      <m:t>=</m:t>
                    </m:r>
                    <m:f>
                      <m:fPr>
                        <m:ctrlPr>
                          <a:rPr lang="ru-RU" i="1"/>
                        </m:ctrlPr>
                      </m:fPr>
                      <m:num>
                        <m:r>
                          <a:rPr lang="ru-RU" i="1"/>
                          <m:t>5</m:t>
                        </m:r>
                      </m:num>
                      <m:den>
                        <m:r>
                          <a:rPr lang="ru-RU" i="1"/>
                          <m:t>12</m:t>
                        </m:r>
                      </m:den>
                    </m:f>
                  </m:oMath>
                </a14:m>
                <a:r>
                  <a:rPr lang="ru-RU" dirty="0"/>
                  <a:t> всех учащихся</a:t>
                </a:r>
                <a:r>
                  <a:rPr lang="ru-RU" dirty="0" smtClean="0"/>
                  <a:t>.</a:t>
                </a:r>
              </a:p>
              <a:p>
                <a:pPr marL="0" indent="0" algn="r">
                  <a:buNone/>
                </a:pPr>
                <a:endParaRPr lang="ru-RU" dirty="0"/>
              </a:p>
              <a:p>
                <a:pPr marL="0" indent="0" algn="r">
                  <a:buNone/>
                </a:pPr>
                <a:r>
                  <a:rPr lang="ru-RU" dirty="0"/>
                  <a:t>Ответ:</a:t>
                </a:r>
                <a14:m>
                  <m:oMath xmlns:m="http://schemas.openxmlformats.org/officeDocument/2006/math">
                    <m:r>
                      <a:rPr lang="ru-RU" i="1"/>
                      <m:t> </m:t>
                    </m:r>
                    <m:f>
                      <m:fPr>
                        <m:ctrlPr>
                          <a:rPr lang="ru-RU" i="1"/>
                        </m:ctrlPr>
                      </m:fPr>
                      <m:num>
                        <m:r>
                          <a:rPr lang="ru-RU" i="1"/>
                          <m:t>5</m:t>
                        </m:r>
                      </m:num>
                      <m:den>
                        <m:r>
                          <a:rPr lang="ru-RU" i="1"/>
                          <m:t>12</m:t>
                        </m:r>
                      </m:den>
                    </m:f>
                  </m:oMath>
                </a14:m>
                <a:r>
                  <a:rPr lang="ru-RU" dirty="0"/>
                  <a:t>.</a:t>
                </a: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139952" y="2348880"/>
                <a:ext cx="5037374" cy="4532417"/>
              </a:xfrm>
              <a:blipFill rotWithShape="1">
                <a:blip r:embed="rId4"/>
                <a:stretch>
                  <a:fillRect t="-1747" r="-496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08736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cdn141.picsart.com/3198315734442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3"/>
          <a:stretch/>
        </p:blipFill>
        <p:spPr bwMode="auto">
          <a:xfrm>
            <a:off x="-1" y="-25290"/>
            <a:ext cx="9177327" cy="6883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5290"/>
            <a:ext cx="9177326" cy="2374170"/>
          </a:xfrm>
          <a:effectLst>
            <a:outerShdw blurRad="40000" dist="20000" dir="5400000" rotWithShape="0">
              <a:srgbClr val="000000">
                <a:alpha val="38000"/>
              </a:srgbClr>
            </a:outerShdw>
            <a:softEdge rad="1270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/>
              <a:t>№6. В классе 30 учащихся. 14 учащихся учатся на 4, и 6 учащихся учится на 5. Какую часть учащихся класса составляют хорошисты и отличники вместе?</a:t>
            </a:r>
          </a:p>
        </p:txBody>
      </p:sp>
      <p:pic>
        <p:nvPicPr>
          <p:cNvPr id="4098" name="Picture 2" descr="https://i.pinimg.com/736x/50/61/87/5061875369636947297bc438c4b885ae--drawing-animals-animal-design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2836717"/>
            <a:ext cx="5040560" cy="4198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771800" y="2348880"/>
                <a:ext cx="6405526" cy="4532417"/>
              </a:xfrm>
            </p:spPr>
            <p:txBody>
              <a:bodyPr>
                <a:normAutofit/>
              </a:bodyPr>
              <a:lstStyle/>
              <a:p>
                <a:pPr marL="0" indent="0" algn="r">
                  <a:buNone/>
                </a:pPr>
                <a:r>
                  <a:rPr lang="ru-RU" dirty="0"/>
                  <a:t>Решение:</a:t>
                </a:r>
              </a:p>
              <a:p>
                <a:pPr marL="514350" lvl="0" indent="-514350" algn="r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ru-RU"/>
                      <m:t>14+6=20</m:t>
                    </m:r>
                  </m:oMath>
                </a14:m>
                <a:r>
                  <a:rPr lang="ru-RU" dirty="0"/>
                  <a:t> (уч.) – хорошистов и отличников вместе.</a:t>
                </a:r>
              </a:p>
              <a:p>
                <a:pPr marL="514350" lvl="0" indent="-514350" algn="r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ru-RU"/>
                      <m:t>20:30=</m:t>
                    </m:r>
                    <m:f>
                      <m:fPr>
                        <m:ctrlPr>
                          <a:rPr lang="ru-RU" i="1"/>
                        </m:ctrlPr>
                      </m:fPr>
                      <m:num>
                        <m:r>
                          <a:rPr lang="ru-RU"/>
                          <m:t>20</m:t>
                        </m:r>
                      </m:num>
                      <m:den>
                        <m:r>
                          <a:rPr lang="ru-RU"/>
                          <m:t>30</m:t>
                        </m:r>
                      </m:den>
                    </m:f>
                    <m:r>
                      <a:rPr lang="ru-RU"/>
                      <m:t>=</m:t>
                    </m:r>
                    <m:f>
                      <m:fPr>
                        <m:ctrlPr>
                          <a:rPr lang="ru-RU" i="1"/>
                        </m:ctrlPr>
                      </m:fPr>
                      <m:num>
                        <m:r>
                          <a:rPr lang="ru-RU"/>
                          <m:t>2</m:t>
                        </m:r>
                      </m:num>
                      <m:den>
                        <m:r>
                          <a:rPr lang="ru-RU"/>
                          <m:t>3</m:t>
                        </m:r>
                      </m:den>
                    </m:f>
                  </m:oMath>
                </a14:m>
                <a:r>
                  <a:rPr lang="ru-RU" dirty="0"/>
                  <a:t> – часть учащихся класса составляют хорошисты и отличники.</a:t>
                </a:r>
              </a:p>
              <a:p>
                <a:pPr marL="0" indent="0" algn="r">
                  <a:buNone/>
                </a:pPr>
                <a:r>
                  <a:rPr lang="ru-RU" dirty="0"/>
                  <a:t>Ответ: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/>
                        </m:ctrlPr>
                      </m:fPr>
                      <m:num>
                        <m:r>
                          <a:rPr lang="ru-RU" i="1"/>
                          <m:t>2</m:t>
                        </m:r>
                      </m:num>
                      <m:den>
                        <m:r>
                          <a:rPr lang="ru-RU" i="1"/>
                          <m:t>3</m:t>
                        </m:r>
                      </m:den>
                    </m:f>
                  </m:oMath>
                </a14:m>
                <a:r>
                  <a:rPr lang="ru-RU" dirty="0"/>
                  <a:t>.</a:t>
                </a: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771800" y="2348880"/>
                <a:ext cx="6405526" cy="4532417"/>
              </a:xfrm>
              <a:blipFill rotWithShape="1">
                <a:blip r:embed="rId4"/>
                <a:stretch>
                  <a:fillRect t="-1747" r="-390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08736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1756</Words>
  <Application>Microsoft Office PowerPoint</Application>
  <PresentationFormat>Экран (4:3)</PresentationFormat>
  <Paragraphs>226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Путешествие с драконом</vt:lpstr>
      <vt:lpstr>Презентация PowerPoint</vt:lpstr>
      <vt:lpstr>Презентация PowerPoint</vt:lpstr>
      <vt:lpstr>№1. Длина железной дороги 360 км. Электрифицировано 240 км этой дороги. Какая часть дороги электрифицирована? </vt:lpstr>
      <vt:lpstr>№2. Масса станка 9,6 ц, а масса электромотора 36 кг. Найдите отношение массы электромотора к массе станка.</vt:lpstr>
      <vt:lpstr>№3. Проволока разрезана на два куска. Первый кусок имеет длину 9 м, а второй 14,4 м. Найдите, какую часть всей проволоки составляет первый кусок?</vt:lpstr>
      <vt:lpstr>№4. Какую часть урока заняла самостоятельная работа, которая длилась 20 мин, если продолжительность урока 45 мин?</vt:lpstr>
      <vt:lpstr>№5. В классе 36 учащихся. Из них 15 мальчиков, а остальные девочки. Какую часть учащихся составляют мальчики.</vt:lpstr>
      <vt:lpstr>№6. В классе 30 учащихся. 14 учащихся учатся на 4, и 6 учащихся учится на 5. Какую часть учащихся класса составляют хорошисты и отличники вместе?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 новых встреч!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с драконом</dc:title>
  <dc:creator>Даша</dc:creator>
  <cp:lastModifiedBy>Даша</cp:lastModifiedBy>
  <cp:revision>13</cp:revision>
  <dcterms:created xsi:type="dcterms:W3CDTF">2021-01-07T19:01:20Z</dcterms:created>
  <dcterms:modified xsi:type="dcterms:W3CDTF">2021-01-07T21:15:21Z</dcterms:modified>
</cp:coreProperties>
</file>