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s/slide207.xml" ContentType="application/vnd.openxmlformats-officedocument.presentationml.slid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69.xml" ContentType="application/vnd.openxmlformats-officedocument.presentationml.slide+xml"/>
  <Override PartName="/ppt/tableStyles.xml" ContentType="application/vnd.openxmlformats-officedocument.presentationml.tableStyles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194.xml" ContentType="application/vnd.openxmlformats-officedocument.presentationml.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slides/slide183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72.xml" ContentType="application/vnd.openxmlformats-officedocument.presentationml.slide+xml"/>
  <Override PartName="/ppt/slides/slide190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s/slide199.xml" ContentType="application/vnd.openxmlformats-officedocument.presentationml.slide+xml"/>
  <Override PartName="/ppt/slides/slide204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188.xml" ContentType="application/vnd.openxmlformats-officedocument.presentationml.slide+xml"/>
  <Override PartName="/ppt/slides/slide119.xml" ContentType="application/vnd.openxmlformats-officedocument.presentationml.slide+xml"/>
  <Override PartName="/ppt/slides/slide148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s/slide195.xml" ContentType="application/vnd.openxmlformats-officedocument.presentationml.slide+xml"/>
  <Override PartName="/ppt/slides/slide20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55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slides/slide162.xml" ContentType="application/vnd.openxmlformats-officedocument.presentationml.slide+xml"/>
  <Override PartName="/ppt/slides/slide191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s/slide180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89.xml" ContentType="application/vnd.openxmlformats-officedocument.presentationml.slide+xml"/>
  <Override PartName="/ppt/slides/slide205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78.xml" ContentType="application/vnd.openxmlformats-officedocument.presentationml.slide+xml"/>
  <Override PartName="/ppt/slides/slide196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38.xml" ContentType="application/vnd.openxmlformats-officedocument.presentationml.slide+xml"/>
  <Override PartName="/ppt/slides/slide167.xml" ContentType="application/vnd.openxmlformats-officedocument.presentationml.slide+xml"/>
  <Override PartName="/ppt/slides/slide185.xml" ContentType="application/vnd.openxmlformats-officedocument.presentationml.slide+xml"/>
  <Override PartName="/ppt/slides/slide201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74.xml" ContentType="application/vnd.openxmlformats-officedocument.presentationml.slide+xml"/>
  <Override PartName="/ppt/slides/slide192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s/slide181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170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s/slide206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s/slide197.xml" ContentType="application/vnd.openxmlformats-officedocument.presentationml.slide+xml"/>
  <Override PartName="/ppt/slides/slide202.xml" ContentType="application/vnd.openxmlformats-officedocument.presentationml.slide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186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193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7.xml" ContentType="application/vnd.openxmlformats-officedocument.presentationml.slide+xml"/>
  <Override PartName="/ppt/slides/slide198.xml" ContentType="application/vnd.openxmlformats-officedocument.presentationml.slide+xml"/>
  <Override PartName="/ppt/slides/slide203.xml" ContentType="application/vnd.openxmlformats-officedocument.presentationml.slide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2" r:id="rId5"/>
    <p:sldId id="257" r:id="rId6"/>
    <p:sldId id="259" r:id="rId7"/>
    <p:sldId id="263" r:id="rId8"/>
    <p:sldId id="264" r:id="rId9"/>
    <p:sldId id="265" r:id="rId10"/>
    <p:sldId id="267" r:id="rId11"/>
    <p:sldId id="266" r:id="rId12"/>
    <p:sldId id="346" r:id="rId13"/>
    <p:sldId id="270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2" r:id="rId31"/>
    <p:sldId id="293" r:id="rId32"/>
    <p:sldId id="294" r:id="rId33"/>
    <p:sldId id="295" r:id="rId34"/>
    <p:sldId id="296" r:id="rId35"/>
    <p:sldId id="298" r:id="rId36"/>
    <p:sldId id="299" r:id="rId37"/>
    <p:sldId id="297" r:id="rId38"/>
    <p:sldId id="300" r:id="rId39"/>
    <p:sldId id="301" r:id="rId40"/>
    <p:sldId id="336" r:id="rId41"/>
    <p:sldId id="324" r:id="rId42"/>
    <p:sldId id="307" r:id="rId43"/>
    <p:sldId id="312" r:id="rId44"/>
    <p:sldId id="315" r:id="rId45"/>
    <p:sldId id="319" r:id="rId46"/>
    <p:sldId id="327" r:id="rId47"/>
    <p:sldId id="316" r:id="rId48"/>
    <p:sldId id="333" r:id="rId49"/>
    <p:sldId id="330" r:id="rId50"/>
    <p:sldId id="398" r:id="rId51"/>
    <p:sldId id="399" r:id="rId52"/>
    <p:sldId id="400" r:id="rId53"/>
    <p:sldId id="435" r:id="rId54"/>
    <p:sldId id="468" r:id="rId55"/>
    <p:sldId id="401" r:id="rId56"/>
    <p:sldId id="436" r:id="rId57"/>
    <p:sldId id="402" r:id="rId58"/>
    <p:sldId id="437" r:id="rId59"/>
    <p:sldId id="403" r:id="rId60"/>
    <p:sldId id="439" r:id="rId61"/>
    <p:sldId id="404" r:id="rId62"/>
    <p:sldId id="440" r:id="rId63"/>
    <p:sldId id="408" r:id="rId64"/>
    <p:sldId id="441" r:id="rId65"/>
    <p:sldId id="409" r:id="rId66"/>
    <p:sldId id="438" r:id="rId67"/>
    <p:sldId id="407" r:id="rId68"/>
    <p:sldId id="442" r:id="rId69"/>
    <p:sldId id="406" r:id="rId70"/>
    <p:sldId id="443" r:id="rId71"/>
    <p:sldId id="412" r:id="rId72"/>
    <p:sldId id="444" r:id="rId73"/>
    <p:sldId id="411" r:id="rId74"/>
    <p:sldId id="445" r:id="rId75"/>
    <p:sldId id="470" r:id="rId76"/>
    <p:sldId id="347" r:id="rId77"/>
    <p:sldId id="362" r:id="rId78"/>
    <p:sldId id="383" r:id="rId79"/>
    <p:sldId id="363" r:id="rId80"/>
    <p:sldId id="384" r:id="rId81"/>
    <p:sldId id="374" r:id="rId82"/>
    <p:sldId id="389" r:id="rId83"/>
    <p:sldId id="376" r:id="rId84"/>
    <p:sldId id="390" r:id="rId85"/>
    <p:sldId id="471" r:id="rId86"/>
    <p:sldId id="378" r:id="rId87"/>
    <p:sldId id="393" r:id="rId88"/>
    <p:sldId id="380" r:id="rId89"/>
    <p:sldId id="397" r:id="rId90"/>
    <p:sldId id="341" r:id="rId91"/>
    <p:sldId id="342" r:id="rId92"/>
    <p:sldId id="345" r:id="rId93"/>
    <p:sldId id="340" r:id="rId94"/>
    <p:sldId id="339" r:id="rId95"/>
    <p:sldId id="354" r:id="rId96"/>
    <p:sldId id="355" r:id="rId97"/>
    <p:sldId id="369" r:id="rId98"/>
    <p:sldId id="357" r:id="rId99"/>
    <p:sldId id="371" r:id="rId100"/>
    <p:sldId id="356" r:id="rId101"/>
    <p:sldId id="370" r:id="rId102"/>
    <p:sldId id="306" r:id="rId103"/>
    <p:sldId id="313" r:id="rId104"/>
    <p:sldId id="321" r:id="rId105"/>
    <p:sldId id="318" r:id="rId106"/>
    <p:sldId id="325" r:id="rId107"/>
    <p:sldId id="317" r:id="rId108"/>
    <p:sldId id="329" r:id="rId109"/>
    <p:sldId id="322" r:id="rId110"/>
    <p:sldId id="331" r:id="rId111"/>
    <p:sldId id="326" r:id="rId112"/>
    <p:sldId id="335" r:id="rId113"/>
    <p:sldId id="328" r:id="rId114"/>
    <p:sldId id="410" r:id="rId115"/>
    <p:sldId id="446" r:id="rId116"/>
    <p:sldId id="405" r:id="rId117"/>
    <p:sldId id="447" r:id="rId118"/>
    <p:sldId id="413" r:id="rId119"/>
    <p:sldId id="448" r:id="rId120"/>
    <p:sldId id="416" r:id="rId121"/>
    <p:sldId id="449" r:id="rId122"/>
    <p:sldId id="417" r:id="rId123"/>
    <p:sldId id="450" r:id="rId124"/>
    <p:sldId id="418" r:id="rId125"/>
    <p:sldId id="451" r:id="rId126"/>
    <p:sldId id="415" r:id="rId127"/>
    <p:sldId id="452" r:id="rId128"/>
    <p:sldId id="419" r:id="rId129"/>
    <p:sldId id="453" r:id="rId130"/>
    <p:sldId id="414" r:id="rId131"/>
    <p:sldId id="454" r:id="rId132"/>
    <p:sldId id="422" r:id="rId133"/>
    <p:sldId id="455" r:id="rId134"/>
    <p:sldId id="423" r:id="rId135"/>
    <p:sldId id="456" r:id="rId136"/>
    <p:sldId id="424" r:id="rId137"/>
    <p:sldId id="480" r:id="rId138"/>
    <p:sldId id="473" r:id="rId139"/>
    <p:sldId id="474" r:id="rId140"/>
    <p:sldId id="366" r:id="rId141"/>
    <p:sldId id="385" r:id="rId142"/>
    <p:sldId id="365" r:id="rId143"/>
    <p:sldId id="386" r:id="rId144"/>
    <p:sldId id="364" r:id="rId145"/>
    <p:sldId id="475" r:id="rId146"/>
    <p:sldId id="359" r:id="rId147"/>
    <p:sldId id="388" r:id="rId148"/>
    <p:sldId id="377" r:id="rId149"/>
    <p:sldId id="391" r:id="rId150"/>
    <p:sldId id="382" r:id="rId151"/>
    <p:sldId id="395" r:id="rId152"/>
    <p:sldId id="343" r:id="rId153"/>
    <p:sldId id="344" r:id="rId154"/>
    <p:sldId id="349" r:id="rId155"/>
    <p:sldId id="350" r:id="rId156"/>
    <p:sldId id="351" r:id="rId157"/>
    <p:sldId id="353" r:id="rId158"/>
    <p:sldId id="352" r:id="rId159"/>
    <p:sldId id="368" r:id="rId160"/>
    <p:sldId id="358" r:id="rId161"/>
    <p:sldId id="372" r:id="rId162"/>
    <p:sldId id="360" r:id="rId163"/>
    <p:sldId id="361" r:id="rId164"/>
    <p:sldId id="302" r:id="rId165"/>
    <p:sldId id="303" r:id="rId166"/>
    <p:sldId id="304" r:id="rId167"/>
    <p:sldId id="472" r:id="rId168"/>
    <p:sldId id="311" r:id="rId169"/>
    <p:sldId id="310" r:id="rId170"/>
    <p:sldId id="309" r:id="rId171"/>
    <p:sldId id="308" r:id="rId172"/>
    <p:sldId id="314" r:id="rId173"/>
    <p:sldId id="320" r:id="rId174"/>
    <p:sldId id="323" r:id="rId175"/>
    <p:sldId id="477" r:id="rId176"/>
    <p:sldId id="375" r:id="rId177"/>
    <p:sldId id="392" r:id="rId178"/>
    <p:sldId id="421" r:id="rId179"/>
    <p:sldId id="458" r:id="rId180"/>
    <p:sldId id="420" r:id="rId181"/>
    <p:sldId id="460" r:id="rId182"/>
    <p:sldId id="428" r:id="rId183"/>
    <p:sldId id="461" r:id="rId184"/>
    <p:sldId id="427" r:id="rId185"/>
    <p:sldId id="462" r:id="rId186"/>
    <p:sldId id="426" r:id="rId187"/>
    <p:sldId id="478" r:id="rId188"/>
    <p:sldId id="425" r:id="rId189"/>
    <p:sldId id="481" r:id="rId190"/>
    <p:sldId id="430" r:id="rId191"/>
    <p:sldId id="465" r:id="rId192"/>
    <p:sldId id="433" r:id="rId193"/>
    <p:sldId id="467" r:id="rId194"/>
    <p:sldId id="429" r:id="rId195"/>
    <p:sldId id="463" r:id="rId196"/>
    <p:sldId id="431" r:id="rId197"/>
    <p:sldId id="464" r:id="rId198"/>
    <p:sldId id="434" r:id="rId199"/>
    <p:sldId id="466" r:id="rId200"/>
    <p:sldId id="482" r:id="rId201"/>
    <p:sldId id="269" r:id="rId202"/>
    <p:sldId id="271" r:id="rId203"/>
    <p:sldId id="268" r:id="rId204"/>
    <p:sldId id="272" r:id="rId205"/>
    <p:sldId id="273" r:id="rId206"/>
    <p:sldId id="275" r:id="rId207"/>
    <p:sldId id="274" r:id="rId20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99"/>
    <a:srgbClr val="FF66CC"/>
    <a:srgbClr val="FFFF00"/>
    <a:srgbClr val="FFFFFF"/>
    <a:srgbClr val="33CC33"/>
    <a:srgbClr val="E6F42C"/>
    <a:srgbClr val="050C15"/>
    <a:srgbClr val="00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7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181" Type="http://schemas.openxmlformats.org/officeDocument/2006/relationships/slide" Target="slides/slide180.xml"/><Relationship Id="rId186" Type="http://schemas.openxmlformats.org/officeDocument/2006/relationships/slide" Target="slides/slide185.xml"/><Relationship Id="rId211" Type="http://schemas.openxmlformats.org/officeDocument/2006/relationships/theme" Target="theme/theme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92" Type="http://schemas.openxmlformats.org/officeDocument/2006/relationships/slide" Target="slides/slide191.xml"/><Relationship Id="rId197" Type="http://schemas.openxmlformats.org/officeDocument/2006/relationships/slide" Target="slides/slide196.xml"/><Relationship Id="rId206" Type="http://schemas.openxmlformats.org/officeDocument/2006/relationships/slide" Target="slides/slide205.xml"/><Relationship Id="rId201" Type="http://schemas.openxmlformats.org/officeDocument/2006/relationships/slide" Target="slides/slide200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12" Type="http://schemas.openxmlformats.org/officeDocument/2006/relationships/tableStyles" Target="tableStyles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2" Type="http://schemas.openxmlformats.org/officeDocument/2006/relationships/slide" Target="slides/slide201.xml"/><Relationship Id="rId207" Type="http://schemas.openxmlformats.org/officeDocument/2006/relationships/slide" Target="slides/slide206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208" Type="http://schemas.openxmlformats.org/officeDocument/2006/relationships/slide" Target="slides/slide207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presProps" Target="presProps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viewProps" Target="viewProps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" Target="slide76.xm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slide" Target="slide103.xml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" Target="slide76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slide" Target="slide105.xml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" Target="slide76.xm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" Target="slide107.xm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" Target="slide76.xm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09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slide" Target="slide7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76.xml"/><Relationship Id="rId4" Type="http://schemas.openxmlformats.org/officeDocument/2006/relationships/image" Target="../media/image53.gif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13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slide" Target="slide76.xml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slide" Target="slide115.xml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" Target="slide76.xml"/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slide" Target="slide117.xml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slide" Target="slide76.xml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slide" Target="slide119.xml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slide" Target="slide7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slide" Target="slide121.xml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" Target="slide76.xml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slide" Target="slide123.xml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slide" Target="slide76.xml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slide" Target="slide125.xml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" Target="slide76.xml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slide" Target="slide127.xml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slide" Target="slide76.xml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slide" Target="slide129.xml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slide" Target="slide7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13" Type="http://schemas.openxmlformats.org/officeDocument/2006/relationships/slide" Target="slide36.xml"/><Relationship Id="rId18" Type="http://schemas.openxmlformats.org/officeDocument/2006/relationships/slide" Target="slide46.xml"/><Relationship Id="rId26" Type="http://schemas.openxmlformats.org/officeDocument/2006/relationships/slide" Target="slide63.xml"/><Relationship Id="rId3" Type="http://schemas.openxmlformats.org/officeDocument/2006/relationships/slide" Target="slide16.xml"/><Relationship Id="rId21" Type="http://schemas.openxmlformats.org/officeDocument/2006/relationships/slide" Target="slide52.xml"/><Relationship Id="rId7" Type="http://schemas.openxmlformats.org/officeDocument/2006/relationships/slide" Target="slide24.xml"/><Relationship Id="rId12" Type="http://schemas.openxmlformats.org/officeDocument/2006/relationships/slide" Target="slide34.xml"/><Relationship Id="rId17" Type="http://schemas.openxmlformats.org/officeDocument/2006/relationships/slide" Target="slide44.xml"/><Relationship Id="rId25" Type="http://schemas.openxmlformats.org/officeDocument/2006/relationships/slide" Target="slide61.xml"/><Relationship Id="rId2" Type="http://schemas.openxmlformats.org/officeDocument/2006/relationships/slide" Target="slide14.xml"/><Relationship Id="rId16" Type="http://schemas.openxmlformats.org/officeDocument/2006/relationships/slide" Target="slide42.xml"/><Relationship Id="rId20" Type="http://schemas.openxmlformats.org/officeDocument/2006/relationships/slide" Target="slide50.xml"/><Relationship Id="rId29" Type="http://schemas.openxmlformats.org/officeDocument/2006/relationships/slide" Target="slide6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11" Type="http://schemas.openxmlformats.org/officeDocument/2006/relationships/slide" Target="slide32.xml"/><Relationship Id="rId24" Type="http://schemas.openxmlformats.org/officeDocument/2006/relationships/slide" Target="slide59.xml"/><Relationship Id="rId32" Type="http://schemas.openxmlformats.org/officeDocument/2006/relationships/slide" Target="slide75.xml"/><Relationship Id="rId5" Type="http://schemas.openxmlformats.org/officeDocument/2006/relationships/slide" Target="slide20.xml"/><Relationship Id="rId15" Type="http://schemas.openxmlformats.org/officeDocument/2006/relationships/slide" Target="slide40.xml"/><Relationship Id="rId23" Type="http://schemas.openxmlformats.org/officeDocument/2006/relationships/slide" Target="slide57.xml"/><Relationship Id="rId28" Type="http://schemas.openxmlformats.org/officeDocument/2006/relationships/slide" Target="slide67.xml"/><Relationship Id="rId10" Type="http://schemas.openxmlformats.org/officeDocument/2006/relationships/slide" Target="slide30.xml"/><Relationship Id="rId19" Type="http://schemas.openxmlformats.org/officeDocument/2006/relationships/slide" Target="slide48.xml"/><Relationship Id="rId31" Type="http://schemas.openxmlformats.org/officeDocument/2006/relationships/slide" Target="slide73.xml"/><Relationship Id="rId4" Type="http://schemas.openxmlformats.org/officeDocument/2006/relationships/slide" Target="slide18.xml"/><Relationship Id="rId9" Type="http://schemas.openxmlformats.org/officeDocument/2006/relationships/slide" Target="slide28.xml"/><Relationship Id="rId14" Type="http://schemas.openxmlformats.org/officeDocument/2006/relationships/slide" Target="slide38.xml"/><Relationship Id="rId22" Type="http://schemas.openxmlformats.org/officeDocument/2006/relationships/slide" Target="slide54.xml"/><Relationship Id="rId27" Type="http://schemas.openxmlformats.org/officeDocument/2006/relationships/slide" Target="slide65.xml"/><Relationship Id="rId30" Type="http://schemas.openxmlformats.org/officeDocument/2006/relationships/slide" Target="slide71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slide" Target="slide131.xml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slide" Target="slide76.xml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slide" Target="slide133.xml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" Target="slide76.xml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slide" Target="slide135.xml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slide" Target="slide76.xml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slide" Target="slide137.xml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slide" Target="slide76.xml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8" Type="http://schemas.openxmlformats.org/officeDocument/2006/relationships/slide" Target="slide152.xml"/><Relationship Id="rId13" Type="http://schemas.openxmlformats.org/officeDocument/2006/relationships/slide" Target="slide162.xml"/><Relationship Id="rId18" Type="http://schemas.openxmlformats.org/officeDocument/2006/relationships/slide" Target="slide172.xml"/><Relationship Id="rId26" Type="http://schemas.openxmlformats.org/officeDocument/2006/relationships/slide" Target="slide188.xml"/><Relationship Id="rId3" Type="http://schemas.openxmlformats.org/officeDocument/2006/relationships/slide" Target="slide142.xml"/><Relationship Id="rId21" Type="http://schemas.openxmlformats.org/officeDocument/2006/relationships/slide" Target="slide178.xml"/><Relationship Id="rId7" Type="http://schemas.openxmlformats.org/officeDocument/2006/relationships/slide" Target="slide150.xml"/><Relationship Id="rId12" Type="http://schemas.openxmlformats.org/officeDocument/2006/relationships/slide" Target="slide160.xml"/><Relationship Id="rId17" Type="http://schemas.openxmlformats.org/officeDocument/2006/relationships/slide" Target="slide170.xml"/><Relationship Id="rId25" Type="http://schemas.openxmlformats.org/officeDocument/2006/relationships/slide" Target="slide186.xml"/><Relationship Id="rId2" Type="http://schemas.openxmlformats.org/officeDocument/2006/relationships/slide" Target="slide140.xml"/><Relationship Id="rId16" Type="http://schemas.openxmlformats.org/officeDocument/2006/relationships/slide" Target="slide168.xml"/><Relationship Id="rId20" Type="http://schemas.openxmlformats.org/officeDocument/2006/relationships/slide" Target="slide176.xml"/><Relationship Id="rId29" Type="http://schemas.openxmlformats.org/officeDocument/2006/relationships/slide" Target="slide19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8.xml"/><Relationship Id="rId11" Type="http://schemas.openxmlformats.org/officeDocument/2006/relationships/slide" Target="slide158.xml"/><Relationship Id="rId24" Type="http://schemas.openxmlformats.org/officeDocument/2006/relationships/slide" Target="slide184.xml"/><Relationship Id="rId32" Type="http://schemas.openxmlformats.org/officeDocument/2006/relationships/slide" Target="slide200.xml"/><Relationship Id="rId5" Type="http://schemas.openxmlformats.org/officeDocument/2006/relationships/slide" Target="slide146.xml"/><Relationship Id="rId15" Type="http://schemas.openxmlformats.org/officeDocument/2006/relationships/slide" Target="slide166.xml"/><Relationship Id="rId23" Type="http://schemas.openxmlformats.org/officeDocument/2006/relationships/slide" Target="slide182.xml"/><Relationship Id="rId28" Type="http://schemas.openxmlformats.org/officeDocument/2006/relationships/slide" Target="slide192.xml"/><Relationship Id="rId10" Type="http://schemas.openxmlformats.org/officeDocument/2006/relationships/slide" Target="slide156.xml"/><Relationship Id="rId19" Type="http://schemas.openxmlformats.org/officeDocument/2006/relationships/slide" Target="slide174.xml"/><Relationship Id="rId31" Type="http://schemas.openxmlformats.org/officeDocument/2006/relationships/slide" Target="slide198.xml"/><Relationship Id="rId4" Type="http://schemas.openxmlformats.org/officeDocument/2006/relationships/slide" Target="slide144.xml"/><Relationship Id="rId9" Type="http://schemas.openxmlformats.org/officeDocument/2006/relationships/slide" Target="slide154.xml"/><Relationship Id="rId14" Type="http://schemas.openxmlformats.org/officeDocument/2006/relationships/slide" Target="slide164.xml"/><Relationship Id="rId22" Type="http://schemas.openxmlformats.org/officeDocument/2006/relationships/slide" Target="slide180.xml"/><Relationship Id="rId27" Type="http://schemas.openxmlformats.org/officeDocument/2006/relationships/slide" Target="slide190.xml"/><Relationship Id="rId30" Type="http://schemas.openxmlformats.org/officeDocument/2006/relationships/slide" Target="slide19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slide" Target="slide141.xml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slide" Target="slide139.xml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slide" Target="slide143.xml"/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slide" Target="slide139.xml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slide" Target="slide145.xml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slide" Target="slide139.xml"/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slide" Target="slide147.xml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slide" Target="slide139.xml"/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slide" Target="slide149.xml"/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slide" Target="slide13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slide" Target="slide151.xml"/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slide" Target="slide139.xml"/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slide" Target="slide153.xml"/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slide" Target="slide139.xml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slide" Target="slide155.xml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slide" Target="slide139.xml"/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slide" Target="slide157.xml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slide" Target="slide139.xml"/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slide" Target="slide159.xml"/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slide" Target="slide139.xml"/><Relationship Id="rId2" Type="http://schemas.openxmlformats.org/officeDocument/2006/relationships/image" Target="../media/image65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slide" Target="slide161.xml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slide" Target="slide139.xml"/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slide" Target="slide163.xml"/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slide" Target="slide139.xml"/><Relationship Id="rId2" Type="http://schemas.openxmlformats.org/officeDocument/2006/relationships/image" Target="../media/image67.gif"/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slide" Target="slide165.xml"/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slide" Target="slide139.xml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slide" Target="slide167.xml"/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slide" Target="slide139.xml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slide" Target="slide169.xml"/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slide" Target="slide139.xml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slide" Target="slide171.xml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slide" Target="slide139.xml"/><Relationship Id="rId2" Type="http://schemas.openxmlformats.org/officeDocument/2006/relationships/image" Target="../media/image72.gif"/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slide" Target="slide173.xml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slide" Target="slide139.xml"/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75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slide" Target="slide139.xml"/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slide" Target="slide177.xml"/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slide" Target="slide139.xml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slide" Target="slide179.xml"/><Relationship Id="rId1" Type="http://schemas.openxmlformats.org/officeDocument/2006/relationships/slideLayout" Target="../slideLayouts/slideLayout2.x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slide" Target="slide139.xml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slide" Target="slide181.xml"/><Relationship Id="rId1" Type="http://schemas.openxmlformats.org/officeDocument/2006/relationships/slideLayout" Target="../slideLayouts/slideLayout2.x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slide" Target="slide139.xml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slide" Target="slide183.xml"/><Relationship Id="rId1" Type="http://schemas.openxmlformats.org/officeDocument/2006/relationships/slideLayout" Target="../slideLayouts/slideLayout2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slide" Target="slide139.xml"/><Relationship Id="rId1" Type="http://schemas.openxmlformats.org/officeDocument/2006/relationships/slideLayout" Target="../slideLayouts/slideLayout2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slide" Target="slide185.xml"/><Relationship Id="rId1" Type="http://schemas.openxmlformats.org/officeDocument/2006/relationships/slideLayout" Target="../slideLayouts/slideLayout2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slide" Target="slide139.xml"/><Relationship Id="rId1" Type="http://schemas.openxmlformats.org/officeDocument/2006/relationships/slideLayout" Target="../slideLayouts/slideLayout2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slide" Target="slide187.xml"/><Relationship Id="rId1" Type="http://schemas.openxmlformats.org/officeDocument/2006/relationships/slideLayout" Target="../slideLayouts/slideLayout2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slide" Target="slide139.xml"/><Relationship Id="rId1" Type="http://schemas.openxmlformats.org/officeDocument/2006/relationships/slideLayout" Target="../slideLayouts/slideLayout2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slide" Target="slide189.xml"/><Relationship Id="rId1" Type="http://schemas.openxmlformats.org/officeDocument/2006/relationships/slideLayout" Target="../slideLayouts/slideLayout2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slide" Target="slide13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slide" Target="slide191.xml"/><Relationship Id="rId1" Type="http://schemas.openxmlformats.org/officeDocument/2006/relationships/slideLayout" Target="../slideLayouts/slideLayout2.xml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slide" Target="slide139.xml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slide" Target="slide193.xml"/><Relationship Id="rId1" Type="http://schemas.openxmlformats.org/officeDocument/2006/relationships/slideLayout" Target="../slideLayouts/slideLayout2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slide" Target="slide139.xml"/><Relationship Id="rId1" Type="http://schemas.openxmlformats.org/officeDocument/2006/relationships/slideLayout" Target="../slideLayouts/slideLayout2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slide" Target="slide195.xml"/><Relationship Id="rId1" Type="http://schemas.openxmlformats.org/officeDocument/2006/relationships/slideLayout" Target="../slideLayouts/slideLayout2.xml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slide" Target="slide139.xml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slide" Target="slide197.xml"/><Relationship Id="rId1" Type="http://schemas.openxmlformats.org/officeDocument/2006/relationships/slideLayout" Target="../slideLayouts/slideLayout2.xml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slide" Target="slide139.xml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slide" Target="slide199.xml"/><Relationship Id="rId1" Type="http://schemas.openxmlformats.org/officeDocument/2006/relationships/slideLayout" Target="../slideLayouts/slideLayout2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slide" Target="slide13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/Relationships>
</file>

<file path=ppt/slides/_rels/slide2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gif"/><Relationship Id="rId1" Type="http://schemas.openxmlformats.org/officeDocument/2006/relationships/slideLayout" Target="../slideLayouts/slideLayout2.xml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gif"/><Relationship Id="rId1" Type="http://schemas.openxmlformats.org/officeDocument/2006/relationships/slideLayout" Target="../slideLayouts/slideLayout2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gif"/><Relationship Id="rId1" Type="http://schemas.openxmlformats.org/officeDocument/2006/relationships/slideLayout" Target="../slideLayouts/slideLayout2.xml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4;&#1044;&#1048;&#1057;&#1057;&#1045;&#1071;%20&#1056;&#1040;&#1047;&#1059;&#1052;&#1040;-2012\&#1047;&#1045;&#1052;&#1051;&#1045;%20&#1053;&#1059;&#1046;&#1053;&#1040;%20&#1055;&#1054;&#1052;&#1054;&#1065;&#1068;-&#1056;&#1054;&#1051;&#1048;&#1050;%20&#1042;%20&#1053;&#1040;&#1063;&#1040;&#1051;&#1045;.avi" TargetMode="Externa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37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39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41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43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47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51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53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slide" Target="slide5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" Target="slide56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" Target="slide58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" Target="slide60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" Target="slide62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" Target="slide64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" Target="slide66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" Target="slide68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" Target="slide70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" Target="slide72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" Target="slide74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slide" Target="slide90.xml"/><Relationship Id="rId13" Type="http://schemas.openxmlformats.org/officeDocument/2006/relationships/slide" Target="slide100.xml"/><Relationship Id="rId18" Type="http://schemas.openxmlformats.org/officeDocument/2006/relationships/slide" Target="slide110.xml"/><Relationship Id="rId26" Type="http://schemas.openxmlformats.org/officeDocument/2006/relationships/slide" Target="slide126.xml"/><Relationship Id="rId3" Type="http://schemas.openxmlformats.org/officeDocument/2006/relationships/slide" Target="slide79.xml"/><Relationship Id="rId21" Type="http://schemas.openxmlformats.org/officeDocument/2006/relationships/slide" Target="slide116.xml"/><Relationship Id="rId7" Type="http://schemas.openxmlformats.org/officeDocument/2006/relationships/slide" Target="slide88.xml"/><Relationship Id="rId12" Type="http://schemas.openxmlformats.org/officeDocument/2006/relationships/slide" Target="slide98.xml"/><Relationship Id="rId17" Type="http://schemas.openxmlformats.org/officeDocument/2006/relationships/slide" Target="slide108.xml"/><Relationship Id="rId25" Type="http://schemas.openxmlformats.org/officeDocument/2006/relationships/slide" Target="slide124.xml"/><Relationship Id="rId2" Type="http://schemas.openxmlformats.org/officeDocument/2006/relationships/slide" Target="slide77.xml"/><Relationship Id="rId16" Type="http://schemas.openxmlformats.org/officeDocument/2006/relationships/slide" Target="slide106.xml"/><Relationship Id="rId20" Type="http://schemas.openxmlformats.org/officeDocument/2006/relationships/slide" Target="slide114.xml"/><Relationship Id="rId29" Type="http://schemas.openxmlformats.org/officeDocument/2006/relationships/slide" Target="slide13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5.xml"/><Relationship Id="rId11" Type="http://schemas.openxmlformats.org/officeDocument/2006/relationships/slide" Target="slide96.xml"/><Relationship Id="rId24" Type="http://schemas.openxmlformats.org/officeDocument/2006/relationships/slide" Target="slide122.xml"/><Relationship Id="rId32" Type="http://schemas.openxmlformats.org/officeDocument/2006/relationships/slide" Target="slide138.xml"/><Relationship Id="rId5" Type="http://schemas.openxmlformats.org/officeDocument/2006/relationships/slide" Target="slide83.xml"/><Relationship Id="rId15" Type="http://schemas.openxmlformats.org/officeDocument/2006/relationships/slide" Target="slide104.xml"/><Relationship Id="rId23" Type="http://schemas.openxmlformats.org/officeDocument/2006/relationships/slide" Target="slide120.xml"/><Relationship Id="rId28" Type="http://schemas.openxmlformats.org/officeDocument/2006/relationships/slide" Target="slide130.xml"/><Relationship Id="rId10" Type="http://schemas.openxmlformats.org/officeDocument/2006/relationships/slide" Target="slide94.xml"/><Relationship Id="rId19" Type="http://schemas.openxmlformats.org/officeDocument/2006/relationships/slide" Target="slide112.xml"/><Relationship Id="rId31" Type="http://schemas.openxmlformats.org/officeDocument/2006/relationships/slide" Target="slide136.xml"/><Relationship Id="rId4" Type="http://schemas.openxmlformats.org/officeDocument/2006/relationships/slide" Target="slide81.xml"/><Relationship Id="rId9" Type="http://schemas.openxmlformats.org/officeDocument/2006/relationships/slide" Target="slide92.xml"/><Relationship Id="rId14" Type="http://schemas.openxmlformats.org/officeDocument/2006/relationships/slide" Target="slide102.xml"/><Relationship Id="rId22" Type="http://schemas.openxmlformats.org/officeDocument/2006/relationships/slide" Target="slide118.xml"/><Relationship Id="rId27" Type="http://schemas.openxmlformats.org/officeDocument/2006/relationships/slide" Target="slide128.xml"/><Relationship Id="rId30" Type="http://schemas.openxmlformats.org/officeDocument/2006/relationships/slide" Target="slide134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" Target="slide78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" Target="slide76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" Target="slide80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" Target="slide76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" Target="slide82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" Target="slide76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" Target="slide84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" Target="slide76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slide" Target="slide86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" Target="slide87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slide" Target="slide76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" Target="slide89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" Target="slide76.xm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" Target="slide91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" Target="slide76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slide" Target="slide93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" Target="slide76.xm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slide" Target="slide95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" Target="slide76.xm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slide" Target="slide97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" Target="slide76.xm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" Target="slide99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slide" Target="slide7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8101042" cy="3071834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Georgia" pitchFamily="18" charset="0"/>
              </a:rPr>
              <a:t/>
            </a:r>
            <a:br>
              <a:rPr lang="ru-RU" sz="4000" b="1" dirty="0" smtClean="0">
                <a:latin typeface="Georgia" pitchFamily="18" charset="0"/>
              </a:rPr>
            </a:br>
            <a:r>
              <a:rPr lang="ru-RU" sz="4000" b="1" dirty="0" smtClean="0">
                <a:latin typeface="Georgia" pitchFamily="18" charset="0"/>
              </a:rPr>
              <a:t/>
            </a:r>
            <a:br>
              <a:rPr lang="ru-RU" sz="4000" b="1" dirty="0" smtClean="0">
                <a:latin typeface="Georgia" pitchFamily="18" charset="0"/>
              </a:rPr>
            </a:br>
            <a:r>
              <a:rPr lang="ru-RU" sz="4000" b="1" dirty="0" smtClean="0">
                <a:latin typeface="Georgia" pitchFamily="18" charset="0"/>
              </a:rPr>
              <a:t/>
            </a:r>
            <a:br>
              <a:rPr lang="ru-RU" sz="4000" b="1" dirty="0" smtClean="0">
                <a:latin typeface="Georgia" pitchFamily="18" charset="0"/>
              </a:rPr>
            </a:b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Районная  интеллектуальная  игра</a:t>
            </a:r>
            <a:b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«Одиссея разума – 2012» </a:t>
            </a:r>
            <a:b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/>
            </a:r>
            <a:b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«</a:t>
            </a:r>
            <a:r>
              <a:rPr lang="ru-RU" sz="3600" b="1" dirty="0" smtClean="0">
                <a:solidFill>
                  <a:srgbClr val="C00000"/>
                </a:solidFill>
                <a:latin typeface="Georgia" pitchFamily="18" charset="0"/>
              </a:rPr>
              <a:t>Люблю и берегу свою планету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» </a:t>
            </a:r>
            <a:r>
              <a:rPr lang="ru-RU" sz="4000" b="1" dirty="0" smtClean="0">
                <a:solidFill>
                  <a:srgbClr val="006600"/>
                </a:solidFill>
                <a:latin typeface="Georgia" pitchFamily="18" charset="0"/>
              </a:rPr>
              <a:t/>
            </a:r>
            <a:br>
              <a:rPr lang="ru-RU" sz="4000" b="1" dirty="0" smtClean="0">
                <a:solidFill>
                  <a:srgbClr val="006600"/>
                </a:solidFill>
                <a:latin typeface="Georgia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G:\ОДИССЕЯ РАЗУМА-2012\КАРТИНКИ К ОД. РАЗУМА- ЗЕМЛЯ\ЖИВОТНЫЕ В ШАРЕ.jpg"/>
          <p:cNvPicPr>
            <a:picLocks noChangeAspect="1" noChangeArrowheads="1"/>
          </p:cNvPicPr>
          <p:nvPr/>
        </p:nvPicPr>
        <p:blipFill>
          <a:blip r:embed="rId2" cstate="print"/>
          <a:srcRect l="6299" t="5030" r="5669" b="10948"/>
          <a:stretch>
            <a:fillRect/>
          </a:stretch>
        </p:blipFill>
        <p:spPr bwMode="auto">
          <a:xfrm>
            <a:off x="3286116" y="3643314"/>
            <a:ext cx="2917705" cy="29642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8101042" cy="3071834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Georgia" pitchFamily="18" charset="0"/>
              </a:rPr>
              <a:t/>
            </a:r>
            <a:br>
              <a:rPr lang="ru-RU" sz="4000" b="1" dirty="0" smtClean="0">
                <a:latin typeface="Georgia" pitchFamily="18" charset="0"/>
              </a:rPr>
            </a:br>
            <a:r>
              <a:rPr lang="ru-RU" sz="4000" b="1" dirty="0" smtClean="0">
                <a:latin typeface="Georgia" pitchFamily="18" charset="0"/>
              </a:rPr>
              <a:t/>
            </a:r>
            <a:br>
              <a:rPr lang="ru-RU" sz="4000" b="1" dirty="0" smtClean="0">
                <a:latin typeface="Georgia" pitchFamily="18" charset="0"/>
              </a:rPr>
            </a:br>
            <a:r>
              <a:rPr lang="ru-RU" sz="4000" b="1" dirty="0" smtClean="0">
                <a:latin typeface="Georgia" pitchFamily="18" charset="0"/>
              </a:rPr>
              <a:t/>
            </a:r>
            <a:br>
              <a:rPr lang="ru-RU" sz="4000" b="1" dirty="0" smtClean="0">
                <a:latin typeface="Georgia" pitchFamily="18" charset="0"/>
              </a:rPr>
            </a:b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Районная  интеллектуальная  игра</a:t>
            </a:r>
            <a:b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«Одиссея разума – 2012» </a:t>
            </a:r>
            <a:b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/>
            </a:r>
            <a:b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«</a:t>
            </a:r>
            <a:r>
              <a:rPr lang="ru-RU" sz="3600" b="1" dirty="0" smtClean="0">
                <a:solidFill>
                  <a:srgbClr val="C00000"/>
                </a:solidFill>
                <a:latin typeface="Georgia" pitchFamily="18" charset="0"/>
              </a:rPr>
              <a:t>Люблю и берегу свою планету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» </a:t>
            </a:r>
            <a:r>
              <a:rPr lang="ru-RU" sz="4000" b="1" dirty="0" smtClean="0">
                <a:solidFill>
                  <a:srgbClr val="006600"/>
                </a:solidFill>
                <a:latin typeface="Georgia" pitchFamily="18" charset="0"/>
              </a:rPr>
              <a:t/>
            </a:r>
            <a:br>
              <a:rPr lang="ru-RU" sz="4000" b="1" dirty="0" smtClean="0">
                <a:solidFill>
                  <a:srgbClr val="006600"/>
                </a:solidFill>
                <a:latin typeface="Georgia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G:\ОДИССЕЯ РАЗУМА-2012\КАРТИНКИ К ОД. РАЗУМА- ЗЕМЛЯ\ЖИВОТНЫЕ В ШАРЕ.jpg"/>
          <p:cNvPicPr>
            <a:picLocks noChangeAspect="1" noChangeArrowheads="1"/>
          </p:cNvPicPr>
          <p:nvPr/>
        </p:nvPicPr>
        <p:blipFill>
          <a:blip r:embed="rId2" cstate="print"/>
          <a:srcRect l="6299" t="5030" r="5669" b="10948"/>
          <a:stretch>
            <a:fillRect/>
          </a:stretch>
        </p:blipFill>
        <p:spPr bwMode="auto">
          <a:xfrm>
            <a:off x="3286116" y="3643314"/>
            <a:ext cx="2917705" cy="296424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258204" cy="576899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Бог ВЕЛЕС - праотец всех Богов, часто изображался в образе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медведя,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поэтому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древние славяне считали, что произошли от медведя и почитали его, изготавливая деревянных идолов. Медведь – это прозвище зверя, означающее «медоед»; а в слове «берлога»сохранился и более древний корень –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». Как вы думаете, что он означал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в переводе с древне-  славянского «бурый» или «богоугодный»?   </a:t>
            </a:r>
          </a:p>
          <a:p>
            <a:endParaRPr lang="ru-RU" dirty="0"/>
          </a:p>
        </p:txBody>
      </p:sp>
      <p:sp>
        <p:nvSpPr>
          <p:cNvPr id="4" name="Овал 3">
            <a:hlinkClick r:id="" action="ppaction://noaction"/>
          </p:cNvPr>
          <p:cNvSpPr/>
          <p:nvPr/>
        </p:nvSpPr>
        <p:spPr>
          <a:xfrm>
            <a:off x="7786710" y="5643578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«Бурый», берлога – логово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бера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/>
          </a:p>
        </p:txBody>
      </p:sp>
      <p:pic>
        <p:nvPicPr>
          <p:cNvPr id="104450" name="Picture 2" descr="C:\Documents and Settings\1\Рабочий стол\ОДИССЕЯ РАЗУМА-2012\СВЯЩЕННЫЕ ЖИВОТНЫЕ\МЕДВЕДЬ-.jpg"/>
          <p:cNvPicPr>
            <a:picLocks noChangeAspect="1" noChangeArrowheads="1"/>
          </p:cNvPicPr>
          <p:nvPr/>
        </p:nvPicPr>
        <p:blipFill>
          <a:blip r:embed="rId2" cstate="print"/>
          <a:srcRect r="8128" b="3024"/>
          <a:stretch>
            <a:fillRect/>
          </a:stretch>
        </p:blipFill>
        <p:spPr bwMode="auto">
          <a:xfrm>
            <a:off x="2928926" y="1142984"/>
            <a:ext cx="3214710" cy="5405590"/>
          </a:xfrm>
          <a:prstGeom prst="rect">
            <a:avLst/>
          </a:prstGeom>
          <a:noFill/>
        </p:spPr>
      </p:pic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>
            <a:off x="7072330" y="5715016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357166"/>
            <a:ext cx="8329642" cy="5768997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современности это растение, к сожалению,  используется, как  дурманящее средство.  А в  прошлом оно было важной культурой, из неё получали тонкое волокно, пригодное для ткани. Во времена Петра I  из волокна этого растения плели верёвки и канаты, отходами из производства канатов и тканей – паклей - утепляли жильё. </a:t>
            </a:r>
          </a:p>
          <a:p>
            <a:endParaRPr lang="ru-RU" dirty="0"/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358082" y="5357826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Конопля</a:t>
            </a:r>
            <a:endParaRPr lang="ru-RU" dirty="0"/>
          </a:p>
        </p:txBody>
      </p:sp>
      <p:pic>
        <p:nvPicPr>
          <p:cNvPr id="94209" name="Picture 1" descr="C:\Documents and Settings\1\Рабочий стол\ОДИССЕЯ РАЗУМА-2012\ЗАГАДОЧНЫЕ РАСТЕНИЯ-КАРТИНКИ\КОНОПЛ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4566"/>
            <a:ext cx="9144000" cy="5593434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643834" y="5857892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Цветок этого водного растения всегда обращён  к Солнцу, поэтому древние китайцы, индусы, египтяне считали его священным растением. Из его корневища,  содержащего  много крахмала, сахара, жиров и витамина С, изготавливают муку, сахар, масло.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358082" y="5357826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Лотос</a:t>
            </a:r>
            <a:endParaRPr lang="ru-RU" dirty="0"/>
          </a:p>
        </p:txBody>
      </p:sp>
      <p:pic>
        <p:nvPicPr>
          <p:cNvPr id="89089" name="Picture 1" descr="C:\Documents and Settings\1\Рабочий стол\ОДИССЕЯ РАЗУМА-2012\ЗАГАДОЧНЫЕ РАСТЕНИЯ-КАРТИНКИ\ЛОТОС-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249"/>
            <a:ext cx="9144000" cy="5733752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215206" y="5857892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285728"/>
            <a:ext cx="835824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Вы, наверное, все вкушали плоды обыкновенной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хурмы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А вы знаете, что даже во времена Петра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в моде была мебель, изготовленная из древесины этого дерева, которую называли «чёрный эбен». Исходя из этого, назовите другое название хурмы.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22" name="Picture 2" descr="C:\Documents and Settings\1\Рабочий стол\ОДИССЕЯ РАЗУМА-2012\ЗАГАДОЧНЫЕ РАСТЕНИЯ-КАРТИНКИ\хурма - плоды-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00306"/>
            <a:ext cx="9144000" cy="4357694"/>
          </a:xfrm>
          <a:prstGeom prst="rect">
            <a:avLst/>
          </a:prstGeom>
          <a:noFill/>
        </p:spPr>
      </p:pic>
      <p:sp>
        <p:nvSpPr>
          <p:cNvPr id="6" name="Овал 5">
            <a:hlinkClick r:id="rId3" action="ppaction://hlinksldjump"/>
          </p:cNvPr>
          <p:cNvSpPr/>
          <p:nvPr/>
        </p:nvSpPr>
        <p:spPr>
          <a:xfrm>
            <a:off x="7929586" y="5857892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Чёрное дерево»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90113" name="Picture 1" descr="C:\Documents and Settings\1\Рабочий стол\ОДИССЕЯ РАЗУМА-2012\ЗАГАДОЧНЫЕ РАСТЕНИЯ-КАРТИНКИ\хурм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99946"/>
            <a:ext cx="9144000" cy="5917331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429520" y="6072206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7828" name="Picture 4" descr="C:\Documents and Settings\1\Рабочий стол\ОДИССЕЯ РАЗУМА-2012\ЗАГАДОЧНЫЕ РАСТЕНИЯ-КАРТИНКИ\селитрян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4164813"/>
            <a:ext cx="3000396" cy="2250297"/>
          </a:xfrm>
          <a:prstGeom prst="rect">
            <a:avLst/>
          </a:prstGeom>
          <a:noFill/>
        </p:spPr>
      </p:pic>
      <p:pic>
        <p:nvPicPr>
          <p:cNvPr id="77825" name="Picture 1" descr="C:\Documents and Settings\1\Рабочий стол\ОДИССЕЯ РАЗУМА-2012\ЗАГАДОЧНЫЕ РАСТЕНИЯ-КАРТИНКИ\акантолимон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5669" t="11339" r="6142"/>
          <a:stretch>
            <a:fillRect/>
          </a:stretch>
        </p:blipFill>
        <p:spPr bwMode="auto">
          <a:xfrm>
            <a:off x="214282" y="4214818"/>
            <a:ext cx="2859020" cy="2155827"/>
          </a:xfrm>
          <a:prstGeom prst="rect">
            <a:avLst/>
          </a:prstGeom>
          <a:noFill/>
        </p:spPr>
      </p:pic>
      <p:pic>
        <p:nvPicPr>
          <p:cNvPr id="77827" name="Picture 3" descr="C:\Documents and Settings\1\Рабочий стол\ОДИССЕЯ РАЗУМА-2012\ЗАГАДОЧНЫЕ РАСТЕНИЯ-КАРТИНКИ\керме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22" y="2571744"/>
            <a:ext cx="2985165" cy="2143140"/>
          </a:xfrm>
          <a:prstGeom prst="rect">
            <a:avLst/>
          </a:prstGeom>
          <a:noFill/>
        </p:spPr>
      </p:pic>
      <p:pic>
        <p:nvPicPr>
          <p:cNvPr id="77826" name="Picture 2" descr="C:\Documents and Settings\1\Рабочий стол\ОДИССЕЯ РАЗУМА-2012\ЗАГАДОЧНЫЕ РАСТЕНИЯ-КАРТИНКИ\армери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2571744"/>
            <a:ext cx="2389189" cy="2103437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71472" y="6286520"/>
            <a:ext cx="15667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акантолимон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57554" y="4929198"/>
            <a:ext cx="9897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кермек 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929586" y="4714884"/>
            <a:ext cx="10708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армерия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786446" y="6286520"/>
            <a:ext cx="14612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селитрянка 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8596" y="214290"/>
            <a:ext cx="828680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Почему  акантолимон, кермек, армерия, селитрянка называют растениями, любящими соль?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>
            <a:hlinkClick r:id="rId6" action="ppaction://hlinksldjump"/>
          </p:cNvPr>
          <p:cNvSpPr/>
          <p:nvPr/>
        </p:nvSpPr>
        <p:spPr>
          <a:xfrm>
            <a:off x="8358214" y="6143644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28604"/>
            <a:ext cx="8258204" cy="5697559"/>
          </a:xfrm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Эти растения приспосабливаются к жизни на самых, неудобных, засоленных почвах, солончаках, и даже почвах, загрязнённых солями тяжёлых металлов и нефтью.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6786578" y="5429264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F4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Georgia" pitchFamily="18" charset="0"/>
              </a:rPr>
              <a:t/>
            </a:r>
            <a:b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Georgia" pitchFamily="18" charset="0"/>
              </a:rPr>
            </a:br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Georgia" pitchFamily="18" charset="0"/>
              </a:rPr>
              <a:t/>
            </a:r>
            <a:b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Georgia" pitchFamily="18" charset="0"/>
              </a:rPr>
            </a:br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Georgia" pitchFamily="18" charset="0"/>
              </a:rPr>
              <a:t/>
            </a:r>
            <a:b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Georgia" pitchFamily="18" charset="0"/>
              </a:rPr>
            </a:br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Georgia" pitchFamily="18" charset="0"/>
              </a:rPr>
              <a:t/>
            </a:r>
            <a:b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Georgia" pitchFamily="18" charset="0"/>
              </a:rPr>
            </a:br>
            <a:r>
              <a:rPr lang="ru-RU" sz="67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Georgia" pitchFamily="18" charset="0"/>
              </a:rPr>
              <a:t>ВИЗИТНАЯ КАРТОЧКА</a:t>
            </a:r>
            <a:r>
              <a:rPr lang="ru-RU" sz="9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ru-RU" sz="9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endParaRPr lang="ru-RU" sz="9800" b="1" dirty="0">
              <a:latin typeface="Georgia" pitchFamily="18" charset="0"/>
            </a:endParaRPr>
          </a:p>
        </p:txBody>
      </p:sp>
      <p:pic>
        <p:nvPicPr>
          <p:cNvPr id="7171" name="Picture 3" descr="G:\ОДИССЕЯ РАЗУМА-2012\КАРТИНКИ К ОД. РАЗУМА- ЗЕМЛЯ\В ШАРЕ СЛОНЫ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3214686"/>
            <a:ext cx="3027386" cy="31567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1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Назови несколько слова   «папирус»? </a:t>
            </a:r>
            <a:endParaRPr lang="ru-RU" sz="4800" b="1" dirty="0"/>
          </a:p>
        </p:txBody>
      </p:sp>
      <p:sp>
        <p:nvSpPr>
          <p:cNvPr id="4" name="Овал 3">
            <a:hlinkClick r:id="" action="ppaction://noaction"/>
          </p:cNvPr>
          <p:cNvSpPr/>
          <p:nvPr/>
        </p:nvSpPr>
        <p:spPr>
          <a:xfrm>
            <a:off x="7715272" y="5500702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Папирус – и растение, и материал для письма, и рукописи на нём.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0897" name="Picture 1" descr="C:\Documents and Settings\1\Рабочий стол\ОДИССЕЯ РАЗУМА-2012\ЗАГАДОЧНЫЕ РАСТЕНИЯ-КАРТИНКИ\папирус-растени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3000372"/>
            <a:ext cx="3714776" cy="3064690"/>
          </a:xfrm>
          <a:prstGeom prst="rect">
            <a:avLst/>
          </a:prstGeom>
          <a:noFill/>
        </p:spPr>
      </p:pic>
      <p:pic>
        <p:nvPicPr>
          <p:cNvPr id="80898" name="Picture 2" descr="C:\Documents and Settings\1\Рабочий стол\ОДИССЕЯ РАЗУМА-2012\ЗАГАДОЧНЫЕ РАСТЕНИЯ-КАРТИНКИ\папирус-материал для письм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71612"/>
            <a:ext cx="2928407" cy="3948120"/>
          </a:xfrm>
          <a:prstGeom prst="rect">
            <a:avLst/>
          </a:prstGeom>
          <a:noFill/>
        </p:spPr>
      </p:pic>
      <p:pic>
        <p:nvPicPr>
          <p:cNvPr id="80900" name="Picture 4" descr="C:\Documents and Settings\1\Рабочий стол\ОДИССЕЯ РАЗУМА-2012\ЗАГАДОЧНЫЕ РАСТЕНИЯ-КАРТИНКИ\папирус-рукопись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26" y="1428736"/>
            <a:ext cx="2381250" cy="3714776"/>
          </a:xfrm>
          <a:prstGeom prst="rect">
            <a:avLst/>
          </a:prstGeom>
          <a:noFill/>
        </p:spPr>
      </p:pic>
      <p:sp>
        <p:nvSpPr>
          <p:cNvPr id="6" name="Стрелка вправо 5">
            <a:hlinkClick r:id="rId5" action="ppaction://hlinksldjump"/>
          </p:cNvPr>
          <p:cNvSpPr/>
          <p:nvPr/>
        </p:nvSpPr>
        <p:spPr>
          <a:xfrm>
            <a:off x="7643834" y="5715016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258204" cy="576899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Назовите  хотя бы три полезных свойства растения баобаб. </a:t>
            </a:r>
            <a:endParaRPr lang="ru-RU" sz="4000" b="1" dirty="0"/>
          </a:p>
        </p:txBody>
      </p:sp>
      <p:pic>
        <p:nvPicPr>
          <p:cNvPr id="71681" name="Picture 1" descr="C:\Documents and Settings\1\Рабочий стол\ОДИССЕЯ РАЗУМА-2012\ЗАГАДОЧНЫЕ РАСТЕНИЯ-КАРТИНКИ\баобаб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928802"/>
            <a:ext cx="3841760" cy="4246156"/>
          </a:xfrm>
          <a:prstGeom prst="rect">
            <a:avLst/>
          </a:prstGeom>
          <a:noFill/>
        </p:spPr>
      </p:pic>
      <p:pic>
        <p:nvPicPr>
          <p:cNvPr id="71682" name="Picture 2" descr="C:\Documents and Settings\1\Рабочий стол\ОДИССЕЯ РАЗУМА-2012\ЗАГАДОЧНЫЕ РАСТЕНИЯ-КАРТИНКИ\баобаб-пло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2501" y="1928802"/>
            <a:ext cx="3905251" cy="414340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929322" y="5929330"/>
            <a:ext cx="11849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плод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>
            <a:hlinkClick r:id="rId4" action="ppaction://hlinksldjump"/>
          </p:cNvPr>
          <p:cNvSpPr/>
          <p:nvPr/>
        </p:nvSpPr>
        <p:spPr>
          <a:xfrm>
            <a:off x="8072462" y="6072206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85728"/>
            <a:ext cx="8329642" cy="5840435"/>
          </a:xfrm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>
              <a:lnSpc>
                <a:spcPct val="150000"/>
              </a:lnSpc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Его листья отваривают и едят как овощ, его плоды съедобны, из них готовят лимонный напиток, из коры получают волокно для рыболовных сетей, мешков, бумаги, одежды.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6858016" y="5429264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Крестьянская верхняя одежда из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верблюжьей, козьей шерсти, которую носили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России до начала XX века,  напоминала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просторный халат. На древнетюркском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произносится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ермэк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8072462" y="6072206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Армяк</a:t>
            </a:r>
            <a:endParaRPr lang="ru-RU" dirty="0"/>
          </a:p>
        </p:txBody>
      </p:sp>
      <p:pic>
        <p:nvPicPr>
          <p:cNvPr id="185346" name="Picture 2" descr="C:\Documents and Settings\1\Рабочий стол\ОДИССЕЯ РАЗУМА-2012\МАТЕРИАЛЫ К ОД. РАЗУМА\армяк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0" y="1624806"/>
            <a:ext cx="2928948" cy="4588685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6858016" y="5429264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Каково значение выражения 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«Остаться с  носом»?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929586" y="5786454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«Уйти ни с чем, ничего не добиться»</a:t>
            </a:r>
            <a:endParaRPr lang="ru-RU" sz="48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286644" y="5357826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вы думаете, что общего в значении слов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«весна» и «весёлый»? 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929586" y="5786454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«Хороший, хорошо живущий, радующийся»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286644" y="5357826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тур</a:t>
            </a:r>
            <a:endParaRPr lang="ru-RU" sz="5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928670"/>
            <a:ext cx="8186766" cy="519749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Эти игрушки   испокон веков делали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практически в каждой семье не только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взрослые, но и дети из подручного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материала, в них народная память сохраняла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изображения женских божеств, с которыми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было связано множество магических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ритуалов для получения хорошего урожая,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выживания рода.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929586" y="5786454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Тряпичные куклы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186370" name="Picture 2" descr="C:\Documents and Settings\1\Рабочий стол\ОДИССЕЯ РАЗУМА-2012\МАТЕРИАЛЫ К ОД. РАЗУМА\тряпичная кукл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214422"/>
            <a:ext cx="6922080" cy="5191561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500958" y="5929330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Откуда пошло выражение 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«начать с красной  строки»?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400" dirty="0"/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929586" y="5786454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 старину первую букву нового образца в книге писали  красной краской.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286644" y="5643578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142984"/>
            <a:ext cx="8329642" cy="4983179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Черный ящик.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1638 году в Россию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привезли царю подарок от монгольских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ханов в обмен на 64 кг шкурок соболей. Это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был напиток, который понравился царю и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боярам. Позже в 18 веке он стал популярен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 всей России.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Какой напиток находится в чёрном ящике?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929586" y="5786454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Чай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7394" name="Picture 2" descr="C:\Documents and Settings\1\Рабочий стол\ОДИССЕЯ РАЗУМА-2012\МАТЕРИАЛЫ К ОД. РАЗУМА\чай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643050"/>
            <a:ext cx="6034617" cy="4525963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358082" y="6000768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Красный, желтый, зеленый, оранжевый,</a:t>
            </a:r>
          </a:p>
          <a:p>
            <a:pPr lvl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синий, голубой. </a:t>
            </a:r>
          </a:p>
          <a:p>
            <a:pPr lvl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Какого цвета в данном списке не хватает и почему?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643834" y="5429264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Фиолетовый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188418" name="Picture 2" descr="C:\Documents and Settings\1\Рабочий стол\ОДИССЕЯ РАЗУМА-2012\МАТЕРИАЛЫ К ОД. РАЗУМА\радуг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643050"/>
            <a:ext cx="6793190" cy="4525963"/>
          </a:xfrm>
          <a:prstGeom prst="rect">
            <a:avLst/>
          </a:prstGeom>
          <a:noFill/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7358082" y="5715016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не является музыкальным инструментом: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гудок, гавот, треугольник?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643834" y="5429264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Гавот – старинный французский танец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358082" y="5715016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3995" cy="6306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3174"/>
                <a:gridCol w="1000132"/>
                <a:gridCol w="1000132"/>
                <a:gridCol w="1143008"/>
                <a:gridCol w="1071570"/>
                <a:gridCol w="1143008"/>
                <a:gridCol w="1142971"/>
              </a:tblGrid>
              <a:tr h="83684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2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3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4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5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6</a:t>
                      </a:r>
                      <a:endParaRPr lang="ru-RU" sz="2800" dirty="0"/>
                    </a:p>
                  </a:txBody>
                  <a:tcPr/>
                </a:tc>
              </a:tr>
              <a:tr h="836845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Экология</a:t>
                      </a:r>
                      <a:r>
                        <a:rPr lang="ru-RU" sz="2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 мы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2" action="ppaction://hlinksldjump"/>
                        </a:rPr>
                        <a:t>0,5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3" action="ppaction://hlinksldjump"/>
                        </a:rPr>
                        <a:t>1,5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4" action="ppaction://hlinksldjump"/>
                        </a:rPr>
                        <a:t>0,5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5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6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7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36845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Священные животные 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8" action="ppaction://hlinksldjump"/>
                        </a:rPr>
                        <a:t>0,5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9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10" action="ppaction://hlinksldjump"/>
                        </a:rPr>
                        <a:t>0,5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11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12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13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36845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Загадочные растения</a:t>
                      </a:r>
                    </a:p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14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15" action="ppaction://hlinksldjump"/>
                        </a:rPr>
                        <a:t>0,5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16" action="ppaction://hlinksldjump"/>
                        </a:rPr>
                        <a:t>0,5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17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18" action="ppaction://hlinksldjump"/>
                        </a:rPr>
                        <a:t>0,5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19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36845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Возвращение к истокам</a:t>
                      </a:r>
                    </a:p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20" action="ppaction://hlinksldjump"/>
                        </a:rPr>
                        <a:t>0,5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21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22" action="ppaction://hlinksldjump"/>
                        </a:rPr>
                        <a:t>0,5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23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24" action="ppaction://hlinksldjump"/>
                        </a:rPr>
                        <a:t>0,5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25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36845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Разное </a:t>
                      </a:r>
                    </a:p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26" action="ppaction://hlinksldjump"/>
                        </a:rPr>
                        <a:t>0,5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27" action="ppaction://hlinksldjump"/>
                        </a:rPr>
                        <a:t>0,5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28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29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30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31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Улыбающееся лицо 3">
            <a:hlinkClick r:id="rId32" action="ppaction://hlinksldjump"/>
          </p:cNvPr>
          <p:cNvSpPr/>
          <p:nvPr/>
        </p:nvSpPr>
        <p:spPr>
          <a:xfrm>
            <a:off x="8358214" y="6286496"/>
            <a:ext cx="571472" cy="571504"/>
          </a:xfrm>
          <a:prstGeom prst="smileyFac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Человек, занимающийся творчеством в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какой-либо области искусства. </a:t>
            </a:r>
          </a:p>
          <a:p>
            <a:endParaRPr lang="ru-RU" dirty="0"/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643834" y="5429264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Артист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358082" y="5715016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Чёрный ящик: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Новый год  в Японии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кушанья, поданные на стол, имеют значение.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Так, рисовое печенье символизирует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изобилие, горох- здоровье, а какой продукт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символизирует долголетие?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643834" y="5429264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Макароны или лапша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189442" name="Picture 2" descr="C:\Documents and Settings\1\Рабочий стол\ОДИССЕЯ РАЗУМА-2012\МАТЕРИАЛЫ К ОД. РАЗУМА\макароны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6347"/>
          <a:stretch>
            <a:fillRect/>
          </a:stretch>
        </p:blipFill>
        <p:spPr bwMode="auto">
          <a:xfrm>
            <a:off x="1500166" y="1000108"/>
            <a:ext cx="5500726" cy="5239420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358082" y="5715016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называется российский  праздник,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который  стали отмечать с 1992 года, после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открытия в Москве памятника Кириллу и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Мефодию?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643834" y="5429264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День славянской письменности и культуры</a:t>
            </a:r>
            <a:endParaRPr lang="ru-RU" sz="40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358082" y="5715016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Поросёнок, собака, ворона, заяц. </a:t>
            </a:r>
          </a:p>
          <a:p>
            <a:pPr lvl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Эти животные известны всем малышам. </a:t>
            </a:r>
          </a:p>
          <a:p>
            <a:pPr lvl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Назовите имя, хотя бы одного из них. </a:t>
            </a: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>
            <a:hlinkClick r:id="rId2" action="ppaction://hlinksldjump"/>
          </p:cNvPr>
          <p:cNvSpPr/>
          <p:nvPr/>
        </p:nvSpPr>
        <p:spPr>
          <a:xfrm>
            <a:off x="7643834" y="5429264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85728"/>
            <a:ext cx="8258204" cy="607223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Хрюша, Филя, Каркуша,  Степашка</a:t>
            </a:r>
            <a:endParaRPr lang="ru-RU" sz="3600" dirty="0"/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7358082" y="5715016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G:\ОДИССЕЯ РАЗУМА-2012\МАТЕРИАЛЫ К ОД. РАЗУМА\спокойной ночи, малыши-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52625" y="1443038"/>
            <a:ext cx="5238750" cy="3971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5400" dirty="0" smtClean="0"/>
          </a:p>
          <a:p>
            <a:pPr algn="ctr">
              <a:buNone/>
            </a:pPr>
            <a:r>
              <a:rPr lang="en-US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тур </a:t>
            </a:r>
            <a:endParaRPr lang="ru-RU" sz="5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3995" cy="6306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3174"/>
                <a:gridCol w="1000132"/>
                <a:gridCol w="1000132"/>
                <a:gridCol w="1143008"/>
                <a:gridCol w="1071570"/>
                <a:gridCol w="1143008"/>
                <a:gridCol w="1142971"/>
              </a:tblGrid>
              <a:tr h="83684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2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3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4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5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6</a:t>
                      </a:r>
                      <a:endParaRPr lang="ru-RU" sz="2800" dirty="0"/>
                    </a:p>
                  </a:txBody>
                  <a:tcPr/>
                </a:tc>
              </a:tr>
              <a:tr h="836845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Экология</a:t>
                      </a:r>
                      <a:r>
                        <a:rPr lang="ru-RU" sz="2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 мы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2" action="ppaction://hlinksldjump"/>
                        </a:rPr>
                        <a:t>0,5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3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4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5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6" action="ppaction://hlinksldjump"/>
                        </a:rPr>
                        <a:t>1,5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7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36845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Священные животные 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8" action="ppaction://hlinksldjump"/>
                        </a:rPr>
                        <a:t>0,5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9" action="ppaction://hlinksldjump"/>
                        </a:rPr>
                        <a:t>0,5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10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11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12" action="ppaction://hlinksldjump"/>
                        </a:rPr>
                        <a:t>0,5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13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36845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Загадочные растения</a:t>
                      </a:r>
                    </a:p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14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15" action="ppaction://hlinksldjump"/>
                        </a:rPr>
                        <a:t>0,5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16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17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18" action="ppaction://hlinksldjump"/>
                        </a:rPr>
                        <a:t>0,5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19" action="ppaction://hlinksldjump"/>
                        </a:rPr>
                        <a:t>1.5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36845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Возвращение к истокам</a:t>
                      </a:r>
                    </a:p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20" action="ppaction://hlinksldjump"/>
                        </a:rPr>
                        <a:t>0,5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21" action="ppaction://hlinksldjump"/>
                        </a:rPr>
                        <a:t>0,5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22" action="ppaction://hlinksldjump"/>
                        </a:rPr>
                        <a:t>0,5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23" action="ppaction://hlinksldjump"/>
                        </a:rPr>
                        <a:t>0,5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24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25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36845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Разное </a:t>
                      </a:r>
                    </a:p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26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  <a:hlinkClick r:id="rId27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  <a:hlinkClick r:id="rId28" action="ppaction://hlinksldjump"/>
                        </a:rPr>
                        <a:t>0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28" action="ppaction://hlinksldjump"/>
                        </a:rPr>
                        <a:t>,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  <a:hlinkClick r:id="rId28" action="ppaction://hlinksldjump"/>
                        </a:rPr>
                        <a:t>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29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30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31" action="ppaction://hlinksldjump"/>
                        </a:rPr>
                        <a:t>0,5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Улыбающееся лицо 3">
            <a:hlinkClick r:id="rId32" action="ppaction://hlinksldjump"/>
          </p:cNvPr>
          <p:cNvSpPr/>
          <p:nvPr/>
        </p:nvSpPr>
        <p:spPr>
          <a:xfrm>
            <a:off x="8358214" y="6286496"/>
            <a:ext cx="571472" cy="571504"/>
          </a:xfrm>
          <a:prstGeom prst="smileyFac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Особая оболочка Земли, содержащая всю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совокупность живых организмов и ту часть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вещества планеты, которая находится в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непрерывном обмене с этими организмами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называется: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а). биосфера;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б). ноосфера;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в). атмосфера.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358082" y="5000636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85728"/>
            <a:ext cx="8258204" cy="584043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Чтобы выжить, человечество должно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понимать, что биосфера формирует такие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условия жизни, как: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а) Чистая вода, плодородная почва,</a:t>
            </a:r>
          </a:p>
          <a:p>
            <a:pPr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пригодная для дыхания атмосфера. </a:t>
            </a:r>
          </a:p>
          <a:p>
            <a:pPr>
              <a:spcBef>
                <a:spcPts val="0"/>
              </a:spcBef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б) Плодородная почва, магнитное поле </a:t>
            </a:r>
          </a:p>
          <a:p>
            <a:pPr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Земли, кислород атмосферы. </a:t>
            </a:r>
          </a:p>
          <a:p>
            <a:pPr>
              <a:spcBef>
                <a:spcPts val="0"/>
              </a:spcBef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в) Чистая вода, магнитное поле Земли, сила тяготения.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5" name="Овал 4">
            <a:hlinkClick r:id="rId2" action="ppaction://hlinksldjump"/>
          </p:cNvPr>
          <p:cNvSpPr/>
          <p:nvPr/>
        </p:nvSpPr>
        <p:spPr>
          <a:xfrm>
            <a:off x="7643834" y="5429264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а) Чистая вода, плодородная почва,</a:t>
            </a:r>
          </a:p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пригодная для дыхания атмосфера. </a:t>
            </a:r>
          </a:p>
          <a:p>
            <a:pPr algn="ctr">
              <a:buNone/>
            </a:pP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6572264" y="5429264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57166"/>
            <a:ext cx="8186766" cy="5768997"/>
          </a:xfrm>
        </p:spPr>
        <p:txBody>
          <a:bodyPr/>
          <a:lstStyle/>
          <a:p>
            <a:pPr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Какая пара организмов НЕ может служить</a:t>
            </a:r>
          </a:p>
          <a:p>
            <a:pPr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примером отношения «хищник-жертва»?</a:t>
            </a:r>
          </a:p>
          <a:p>
            <a:pPr>
              <a:spcBef>
                <a:spcPts val="0"/>
              </a:spcBef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а) щука и карась</a:t>
            </a:r>
          </a:p>
          <a:p>
            <a:pPr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б) лев и зебра</a:t>
            </a:r>
          </a:p>
          <a:p>
            <a:pPr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в) шакал и гриф</a:t>
            </a:r>
          </a:p>
          <a:p>
            <a:pPr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г) пресноводная амеба и бактерия</a:t>
            </a:r>
          </a:p>
          <a:p>
            <a:pPr>
              <a:spcBef>
                <a:spcPts val="0"/>
              </a:spcBef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643834" y="5429264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в) шакал и гриф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8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6572264" y="5429264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258204" cy="5768997"/>
          </a:xfrm>
        </p:spPr>
        <p:txBody>
          <a:bodyPr/>
          <a:lstStyle/>
          <a:p>
            <a:pPr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Назовите восемь состояний воды, принятых в метеорологии.</a:t>
            </a:r>
            <a:r>
              <a:rPr lang="ru-RU" sz="40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643834" y="5429264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Пар, лёд, снег, туман, иней, град, облака, дождь. 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6572264" y="5429264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85728"/>
            <a:ext cx="8258204" cy="584043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ctr">
              <a:buNone/>
            </a:pP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Почему в природе не существует химически чистой воды?</a:t>
            </a:r>
            <a:r>
              <a:rPr lang="ru-RU" sz="44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643834" y="5429264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Вода очень хорошо растворяет различные вещества.</a:t>
            </a:r>
          </a:p>
          <a:p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6572264" y="5429264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Пословица «Разлитую воду подбирать с земли не всякому легко». 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Пофантазируйте и предложите способ «подбора» воды 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  земли.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643834" y="5429264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Нагреть землю, произойдёт испарение воды, далее пар можно сконденсировать 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6572264" y="5429264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Биосфера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643834" y="5429264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G:\ОДИССЕЯ РАЗУМА-2012\КАРТИНКИ К ОД. РАЗУМА- ЗЕМЛЯ\биосфер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2714620"/>
            <a:ext cx="3810000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357166"/>
            <a:ext cx="8329642" cy="5768997"/>
          </a:xfrm>
        </p:spPr>
        <p:txBody>
          <a:bodyPr/>
          <a:lstStyle/>
          <a:p>
            <a:pPr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Опираясь на определение экологии,</a:t>
            </a:r>
          </a:p>
          <a:p>
            <a:pPr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установите, 2 грамотных утверждения: </a:t>
            </a:r>
          </a:p>
          <a:p>
            <a:pPr>
              <a:spcBef>
                <a:spcPts val="0"/>
              </a:spcBef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а. «экологию необходимо охранять»</a:t>
            </a:r>
          </a:p>
          <a:p>
            <a:pPr>
              <a:spcBef>
                <a:spcPts val="0"/>
              </a:spcBef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б. «экология – основа природопользования»</a:t>
            </a:r>
          </a:p>
          <a:p>
            <a:pPr>
              <a:spcBef>
                <a:spcPts val="0"/>
              </a:spcBef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в. «экология – здоровье людей»</a:t>
            </a:r>
          </a:p>
          <a:p>
            <a:pPr>
              <a:spcBef>
                <a:spcPts val="0"/>
              </a:spcBef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г. «экология – это наука»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643834" y="5429264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б. «экология –основа природопользования»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г. «экология – это наука»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6572264" y="5429264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85728"/>
            <a:ext cx="8258204" cy="5840435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Древней Индии и по сей день эти священные  животные  часто заползали в людские жилища во время периода муссонных дождей, потому что вода заливала их норы. Индусы вежливо уговаривали их  покинуть дом словами и игре на дудке. Эти животные считаются символом вечного движения, хранителями  домашнего очага, поэтому индусы очень часто рисуют их изображения по обеим сторонам входной двери, у болгар  были   покровителями  водоемов, что отражено в украшениях мостов и источников.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715272" y="5572140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Змеи</a:t>
            </a:r>
            <a:endParaRPr lang="ru-RU" dirty="0"/>
          </a:p>
        </p:txBody>
      </p:sp>
      <p:pic>
        <p:nvPicPr>
          <p:cNvPr id="96258" name="Picture 2" descr="C:\Documents and Settings\1\Рабочий стол\ОДИССЕЯ РАЗУМА-2012\СВЯЩЕННЫЕ ЖИВОТНЫЕ\ЗМЕ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71612"/>
            <a:ext cx="7746140" cy="4020109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6858016" y="5715016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9330" name="Picture 2" descr="C:\Documents and Settings\1\Рабочий стол\ОДИССЕЯ РАЗУМА-2012\СВЯЩЕННЫЕ ЖИВОТНЫЕ\КРОКОДИЛ-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2" y="3429000"/>
            <a:ext cx="4095750" cy="307183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34" y="357166"/>
            <a:ext cx="821537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Крокодилы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священные животные в государстве Буркина Фасо. Местные дети играли с ними, а женщины безбоязненно мыли посуду в пруду, наполненном крокодилами. Крокодилы не трогали  местных жителей, потому что они щедро кормили  тех курятиной. Древние египтяне боялись, но тоже считали крокодилов священными. Как вы думаете,  символом каких качеств был крокодил в  Древнем Египте?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>
            <a:hlinkClick r:id="rId3" action="ppaction://hlinksldjump"/>
          </p:cNvPr>
          <p:cNvSpPr/>
          <p:nvPr/>
        </p:nvSpPr>
        <p:spPr>
          <a:xfrm>
            <a:off x="7715272" y="5572140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  Древнем Египте соответствующее изображение означало  свирепость и злобу.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6572264" y="5429264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428604"/>
            <a:ext cx="8329642" cy="569755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Древних времён китайская культура уделяла огромное значение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Чёрной Черепахе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гадание на панцире,  медицинские средства, которые готовились из черепах. В действительности в Китайской философии  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Черепаха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представляла  собой гармоничный союз Иньской и Янской энергии. Как вы думаете, символом чего являлась Чёрная Черепаха  в  Древнем Китае?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0354" name="Picture 2" descr="C:\Documents and Settings\1\Рабочий стол\ОДИССЕЯ РАЗУМА-2012\СВЯЩЕННЫЕ ЖИВОТНЫЕ\ЧЕРЕПАХ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4000504"/>
            <a:ext cx="4000528" cy="2669003"/>
          </a:xfrm>
          <a:prstGeom prst="rect">
            <a:avLst/>
          </a:prstGeom>
          <a:noFill/>
        </p:spPr>
      </p:pic>
      <p:sp>
        <p:nvSpPr>
          <p:cNvPr id="5" name="Овал 4">
            <a:hlinkClick r:id="rId3" action="ppaction://hlinksldjump"/>
          </p:cNvPr>
          <p:cNvSpPr/>
          <p:nvPr/>
        </p:nvSpPr>
        <p:spPr>
          <a:xfrm>
            <a:off x="7215206" y="5572140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Символом долголетия, мудрости и неуклонного движения вперёд.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6572264" y="5429264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71480"/>
            <a:ext cx="8186766" cy="555468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легендам Средневековья, она иногда могла  гасить пламя своим холодным телом. Появление её в очаге обычно не приносило  особой удачи. У неё тело молодой кошки, за спиной довольно большие перепончатые крылья , хвост напоминал  змеиный. Голова этого создания была похожа на голову обыкновенной ящерицы. Дыхание этого существа обладало ядовитыми свойствами и могло  поразить насмерть любое животное небольших размеров. Как называется это священное животное?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 smtClean="0"/>
          </a:p>
          <a:p>
            <a:endParaRPr lang="ru-RU" dirty="0"/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143768" y="5429264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Саламандра</a:t>
            </a:r>
            <a:endParaRPr lang="ru-RU" dirty="0"/>
          </a:p>
        </p:txBody>
      </p:sp>
      <p:pic>
        <p:nvPicPr>
          <p:cNvPr id="101378" name="Picture 2" descr="C:\Documents and Settings\1\Рабочий стол\ОДИССЕЯ РАЗУМА-2012\СВЯЩЕННЫЕ ЖИВОТНЫЕ\САЛАМАНДРА-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91412"/>
            <a:ext cx="9144000" cy="5543589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286644" y="5929330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Назовите 3 из нижеперечисленных</a:t>
            </a:r>
          </a:p>
          <a:p>
            <a:pPr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глобальных  экологических  проблемы: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а) «парниковый эффект»;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б). истощение озонового слоя;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в). «кислотные дожди»;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г). засуха в России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>
            <a:hlinkClick r:id="rId2" action="ppaction://hlinksldjump"/>
          </p:cNvPr>
          <p:cNvSpPr/>
          <p:nvPr/>
        </p:nvSpPr>
        <p:spPr>
          <a:xfrm>
            <a:off x="7358082" y="5000636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85728"/>
            <a:ext cx="8329642" cy="584043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Священным животным какой страны является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Зелёный Дракон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заключающий  в себе дух земли и неба и символизирующий  благополучие и силу. </a:t>
            </a:r>
            <a:endParaRPr lang="ru-RU" dirty="0"/>
          </a:p>
        </p:txBody>
      </p:sp>
      <p:pic>
        <p:nvPicPr>
          <p:cNvPr id="106498" name="Picture 2" descr="C:\Documents and Settings\1\Рабочий стол\ОДИССЕЯ РАЗУМА-2012\СВЯЩЕННЫЕ ЖИВОТНЫЕ\ЗЕЛЁНЫЙ ДРАК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2357430"/>
            <a:ext cx="3786214" cy="4126973"/>
          </a:xfrm>
          <a:prstGeom prst="rect">
            <a:avLst/>
          </a:prstGeom>
          <a:noFill/>
        </p:spPr>
      </p:pic>
      <p:sp>
        <p:nvSpPr>
          <p:cNvPr id="5" name="Овал 4">
            <a:hlinkClick r:id="rId3" action="ppaction://hlinksldjump"/>
          </p:cNvPr>
          <p:cNvSpPr/>
          <p:nvPr/>
        </p:nvSpPr>
        <p:spPr>
          <a:xfrm>
            <a:off x="7143768" y="5429264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Зелёный Дракон - священное животное Китая.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6572264" y="5429264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14290"/>
            <a:ext cx="8329642" cy="614366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Слоны-альбиносы или "белые" слоны считались не только священными животными, но и символами силы, выносливости и ума, королевской власти и собственностью Королевской семьи в Древнем Таиланде . Существовала  Высшая  королевская наград - "Орден Белого Слона", украшенный бриллиантами .  Назовите два особых торжественных  случая, в которых слоны принимали участие.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143768" y="5429264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85728"/>
            <a:ext cx="8329642" cy="5840435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Слоны принимали участие в военных сражениях и праздничных  шествиях.</a:t>
            </a:r>
            <a:endParaRPr lang="ru-RU" sz="2800" dirty="0"/>
          </a:p>
        </p:txBody>
      </p:sp>
      <p:pic>
        <p:nvPicPr>
          <p:cNvPr id="4" name="Picture 2" descr="C:\Documents and Settings\1\Рабочий стол\ОДИССЕЯ РАЗУМА-2012\СВЯЩЕННЫЕ ЖИВОТНЫЕ\БЕЛЫЙ СЛОН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71613"/>
            <a:ext cx="9144000" cy="5322100"/>
          </a:xfrm>
          <a:prstGeom prst="rect">
            <a:avLst/>
          </a:prstGeom>
          <a:noFill/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7358082" y="6000768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00042"/>
            <a:ext cx="8186766" cy="562612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Плод этого растения по содержанию витамина С в 8 раз превосходит черную смородину и в 50 раз – плоды цитрусовых. Древнегреческий историк Геродот утверждал, что жрецы запрещали,  простым людям есть эти плоды, т.к. считалось, что они благотворно влияют на умственную деятельность, а это простолюдинам ни к чему.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786710" y="5643578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Грецкий орех</a:t>
            </a:r>
            <a:endParaRPr lang="ru-RU" dirty="0"/>
          </a:p>
        </p:txBody>
      </p:sp>
      <p:pic>
        <p:nvPicPr>
          <p:cNvPr id="3074" name="Picture 2" descr="C:\Documents and Settings\1\Рабочий стол\ОДИССЕЯ РАЗУМА-2012\ЗАГАДОЧНЫЕ РАСТЕНИЯ-КАРТИНКИ\ГРЕЦКИЙ ОРЕХ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57298"/>
            <a:ext cx="9144000" cy="5500702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500958" y="5857892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Папоротник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один из наиболее древнейших и загадочных растительных обитателей нашей планеты. Какое есть поверье по отношению к папоротнику? Верите ли вы в него? </a:t>
            </a:r>
            <a:endParaRPr lang="ru-RU" dirty="0"/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358082" y="5357826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Есть поверье, что только в ночь на Ивана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Купала папоротник цветёт. И тот, кто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найдёт цветок, будет счастлив. Но у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папоротника нет цветов.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Documents and Settings\1\Рабочий стол\ОДИССЕЯ РАЗУМА-2012\ЗАГАДОЧНЫЕ РАСТЕНИЯ-КАРТИНКИ\ПАПОРОТНИ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3500438"/>
            <a:ext cx="5943630" cy="2786081"/>
          </a:xfrm>
          <a:prstGeom prst="rect">
            <a:avLst/>
          </a:prstGeom>
          <a:noFill/>
        </p:spPr>
      </p:pic>
      <p:sp>
        <p:nvSpPr>
          <p:cNvPr id="7" name="Стрелка вправо 6">
            <a:hlinkClick r:id="rId3" action="ppaction://hlinksldjump"/>
          </p:cNvPr>
          <p:cNvSpPr/>
          <p:nvPr/>
        </p:nvSpPr>
        <p:spPr>
          <a:xfrm>
            <a:off x="7572396" y="5643578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Этому  растение с древности приписывали чудодейственные свойства: кровоостанавливающее средство, заживляющее  раны. Но красный пигмент, содержащийся в этом растении,  вызывает чувствительность у домашних животных, способствует появлению у них ран и даже гибели.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358082" y="5357826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Зверобой</a:t>
            </a:r>
            <a:endParaRPr lang="ru-RU" dirty="0"/>
          </a:p>
        </p:txBody>
      </p:sp>
      <p:pic>
        <p:nvPicPr>
          <p:cNvPr id="7169" name="Picture 1" descr="C:\Documents and Settings\1\Рабочий стол\ОДИССЕЯ РАЗУМА-2012\ЗАГАДОЧНЫЕ РАСТЕНИЯ-КАРТИНКИ\Зверобой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3203"/>
          <a:stretch>
            <a:fillRect/>
          </a:stretch>
        </p:blipFill>
        <p:spPr bwMode="auto">
          <a:xfrm>
            <a:off x="0" y="1357299"/>
            <a:ext cx="9144000" cy="5549468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643834" y="6072206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а). «парниковый эффект»; </a:t>
            </a: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б). истощение озонового слоя;</a:t>
            </a: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в). «кислотные дожди»;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643834" y="5429264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85728"/>
            <a:ext cx="8329642" cy="584043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Топинамбур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– это один из видов подсолнечника, многолетнее растение родом из Северной Америки. Топинамбур похож внешне на подсолнечник, т.к.  у него опущенные листья, стебель, жёлтые, но некрупные  цветки.  На какое ещё культурное растение похож топинамбур и почему? </a:t>
            </a:r>
          </a:p>
          <a:p>
            <a:endParaRPr lang="ru-RU" dirty="0"/>
          </a:p>
        </p:txBody>
      </p:sp>
      <p:pic>
        <p:nvPicPr>
          <p:cNvPr id="8193" name="Picture 1" descr="C:\Documents and Settings\1\Рабочий стол\ОДИССЕЯ РАЗУМА-2012\ЗАГАДОЧНЫЕ РАСТЕНИЯ-КАРТИНКИ\ТОПИНАМБУР-ЦВЕТ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3060700"/>
            <a:ext cx="7000892" cy="3797300"/>
          </a:xfrm>
          <a:prstGeom prst="rect">
            <a:avLst/>
          </a:prstGeom>
          <a:noFill/>
        </p:spPr>
      </p:pic>
      <p:sp>
        <p:nvSpPr>
          <p:cNvPr id="5" name="Овал 4">
            <a:hlinkClick r:id="rId3" action="ppaction://hlinksldjump"/>
          </p:cNvPr>
          <p:cNvSpPr/>
          <p:nvPr/>
        </p:nvSpPr>
        <p:spPr>
          <a:xfrm>
            <a:off x="7929586" y="6000768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85728"/>
            <a:ext cx="8258204" cy="5840435"/>
          </a:xfrm>
        </p:spPr>
        <p:txBody>
          <a:bodyPr/>
          <a:lstStyle/>
          <a:p>
            <a:pPr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картофель, т.к. у него под землёй подземные побеги, на концах которых образуются разнообразные по форме клубни. Они съедобны, но в основном идут на корм скоту</a:t>
            </a:r>
            <a:endParaRPr lang="ru-RU" dirty="0"/>
          </a:p>
        </p:txBody>
      </p:sp>
      <p:pic>
        <p:nvPicPr>
          <p:cNvPr id="9217" name="Picture 1" descr="C:\Documents and Settings\1\Рабочий стол\ОДИССЕЯ РАЗУМА-2012\ЗАГАДОЧНЫЕ РАСТЕНИЯ-КАРТИНКИ\топинамбур-КОРНИ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496"/>
            <a:ext cx="9144000" cy="4000504"/>
          </a:xfrm>
          <a:prstGeom prst="rect">
            <a:avLst/>
          </a:prstGeom>
          <a:noFill/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7572396" y="6072206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285728"/>
            <a:ext cx="821537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Хна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– одно из самых известных красильных растений.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Для производства чего  используют это замечательное свойство  растения?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1" descr="C:\Documents and Settings\1\Рабочий стол\ОДИССЕЯ РАЗУМА-2012\ЗАГАДОЧНЫЕ РАСТЕНИЯ-КАРТИНКИ\хн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6428"/>
          <a:stretch>
            <a:fillRect/>
          </a:stretch>
        </p:blipFill>
        <p:spPr bwMode="auto">
          <a:xfrm>
            <a:off x="0" y="2285992"/>
            <a:ext cx="9144000" cy="4572008"/>
          </a:xfrm>
          <a:prstGeom prst="rect">
            <a:avLst/>
          </a:prstGeom>
          <a:noFill/>
        </p:spPr>
      </p:pic>
      <p:sp>
        <p:nvSpPr>
          <p:cNvPr id="6" name="Овал 5">
            <a:hlinkClick r:id="rId3" action="ppaction://hlinksldjump"/>
          </p:cNvPr>
          <p:cNvSpPr/>
          <p:nvPr/>
        </p:nvSpPr>
        <p:spPr>
          <a:xfrm>
            <a:off x="7572396" y="5857892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Хна используется для изготовления краски для волос,  окрашивания тканей из шёлка и шерсти, в парфюмерии.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6929454" y="5429264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Чем необычно растение раффлезия?</a:t>
            </a:r>
            <a:endParaRPr lang="ru-RU" dirty="0"/>
          </a:p>
        </p:txBody>
      </p:sp>
      <p:pic>
        <p:nvPicPr>
          <p:cNvPr id="83970" name="Picture 2" descr="C:\Documents and Settings\1\Рабочий стол\ОДИССЕЯ РАЗУМА-2012\ЗАГАДОЧНЫЕ РАСТЕНИЯ-КАРТИНКИ\Раффлезия-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299" t="2779" r="10709" b="2779"/>
          <a:stretch>
            <a:fillRect/>
          </a:stretch>
        </p:blipFill>
        <p:spPr bwMode="auto">
          <a:xfrm>
            <a:off x="285720" y="1214422"/>
            <a:ext cx="4742936" cy="3670173"/>
          </a:xfrm>
          <a:prstGeom prst="rect">
            <a:avLst/>
          </a:prstGeom>
          <a:noFill/>
        </p:spPr>
      </p:pic>
      <p:pic>
        <p:nvPicPr>
          <p:cNvPr id="83971" name="Picture 3" descr="C:\Documents and Settings\1\Рабочий стол\ОДИССЕЯ РАЗУМА-2012\ЗАГАДОЧНЫЕ РАСТЕНИЯ-КАРТИНКИ\раффлезия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3143248"/>
            <a:ext cx="4667263" cy="3500447"/>
          </a:xfrm>
          <a:prstGeom prst="rect">
            <a:avLst/>
          </a:prstGeom>
          <a:noFill/>
        </p:spPr>
      </p:pic>
      <p:sp>
        <p:nvSpPr>
          <p:cNvPr id="5" name="Овал 4">
            <a:hlinkClick r:id="rId4" action="ppaction://hlinksldjump"/>
          </p:cNvPr>
          <p:cNvSpPr/>
          <p:nvPr/>
        </p:nvSpPr>
        <p:spPr>
          <a:xfrm>
            <a:off x="7572396" y="5857892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00042"/>
            <a:ext cx="8258204" cy="5626121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lnSpc>
                <a:spcPct val="150000"/>
              </a:lnSpc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Нет стебля, растёт на корнях других крупных растений, растение паразит,  прорастает и развивается около трёх лет, а живёт цветок раффлезии от 2 до 4 дней, его цветок издаёт зловонный запах, что привлекает большое количество мух.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143768" y="5572140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14356"/>
            <a:ext cx="8258204" cy="5411807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Кто из царей заботясь об охране 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корабельного леса, писал в 1716 г. в Нижний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Новгород: «…учини жестокое 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наказание….подтверди жестоким штрафом, 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чтобы леса дубовые берегли, не рубили и не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посушивали»: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а) Иван Грозный, 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б) Петр Великий,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в) Екатерина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572396" y="5857892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б) Петр Великий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107522" name="Picture 2" descr="C:\Documents and Settings\1\Рабочий стол\ОДИССЕЯ РАЗУМА-2012\МАТЕРИАЛЫ К ОД. РАЗУМА\Пётр Первый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00108"/>
            <a:ext cx="9144000" cy="5827750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215206" y="6000768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Катанки, пимы изготавливались из овечьей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шерсти - коричневой, серой или белой,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крестьяне и богачи  надевали их дома,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 праздник или в дорогу, спасаясь от суровых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русских морозов.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500958" y="5286388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Валенки</a:t>
            </a:r>
            <a:endParaRPr lang="ru-RU" dirty="0"/>
          </a:p>
        </p:txBody>
      </p:sp>
      <p:pic>
        <p:nvPicPr>
          <p:cNvPr id="191490" name="Picture 2" descr="C:\Documents and Settings\1\Рабочий стол\ОДИССЕЯ РАЗУМА-2012\МАТЕРИАЛЫ К ОД. РАЗУМА\валенк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571612"/>
            <a:ext cx="5715000" cy="4286250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143768" y="5643578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857232"/>
            <a:ext cx="8186766" cy="5268931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Выберите из предложенных обычный</a:t>
            </a:r>
          </a:p>
          <a:p>
            <a:pPr>
              <a:spcBef>
                <a:spcPts val="0"/>
              </a:spcBef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для животных путь приспособления к</a:t>
            </a:r>
          </a:p>
          <a:p>
            <a:pPr>
              <a:spcBef>
                <a:spcPts val="0"/>
              </a:spcBef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неблагоприятным  периодам:</a:t>
            </a:r>
          </a:p>
          <a:p>
            <a:pPr>
              <a:spcBef>
                <a:spcPts val="0"/>
              </a:spcBef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а). миграция; </a:t>
            </a:r>
          </a:p>
          <a:p>
            <a:pPr>
              <a:spcBef>
                <a:spcPts val="0"/>
              </a:spcBef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б). интродукция; </a:t>
            </a:r>
          </a:p>
          <a:p>
            <a:pPr>
              <a:spcBef>
                <a:spcPts val="0"/>
              </a:spcBef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в). конкуренция; </a:t>
            </a:r>
          </a:p>
          <a:p>
            <a:pPr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>
            <a:hlinkClick r:id="rId2" action="ppaction://hlinksldjump"/>
          </p:cNvPr>
          <p:cNvSpPr/>
          <p:nvPr/>
        </p:nvSpPr>
        <p:spPr>
          <a:xfrm>
            <a:off x="7358082" y="5000636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Женский и девичий головной убор шили из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парчи, бархата, украшая шитьем, речным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жемчугом и стеклянными бусинами, его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носили простые крестьянки,  нередко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рядились придворные дамы и даже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императрицы, чтобы подчеркнуть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связь с народом.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500958" y="5286388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Кокошник </a:t>
            </a:r>
            <a:endParaRPr lang="ru-RU" dirty="0"/>
          </a:p>
        </p:txBody>
      </p:sp>
      <p:pic>
        <p:nvPicPr>
          <p:cNvPr id="192514" name="Picture 2" descr="C:\Documents and Settings\1\Рабочий стол\ОДИССЕЯ РАЗУМА-2012\МАТЕРИАЛЫ К ОД. РАЗУМА\кокошник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20452" y="1600200"/>
            <a:ext cx="3680374" cy="4755006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143768" y="5643578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Что означает выражение 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«Бить баклуши»?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072330" y="5072074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Употребляется в значении </a:t>
            </a: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«делать пустое, никчёмное дело, заниматься ерундой»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4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6858016" y="5214950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Что такое уха? 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Какое блюдо на Руси 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называлось ухой? </a:t>
            </a: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6715140" y="4714884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Уха – суп из свежей рыбы.</a:t>
            </a: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На Руси ухой назывались все супы на бульоне.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6858016" y="5214950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мерили силу богатыри на Алтае, когда не было гирь и штанги: гнули подковы, поднимали камни, забивали гвозди кулаками?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000892" y="4857760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Поднимали камни. 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Для соревнования брали камни от 80-120 кг, и их надо было поднять на врытый в землю столб на высоту 110 см, 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каждый вес давалось 3 попытки.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6858016" y="5214950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Продолжите изречение китайского философа Конфуция: «Попытайтесь быть хотя бы немного добрее, и вы увидите, что окажитесь не в состоянии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…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000892" y="4857760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…совершить дурной поступок</a:t>
            </a:r>
            <a:endParaRPr lang="ru-RU" sz="44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6858016" y="5214950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Миграция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643834" y="5429264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2566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Почему вредны телефоны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сотовой связи?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>
            <a:hlinkClick r:id="rId2" action="ppaction://hlinksldjump"/>
          </p:cNvPr>
          <p:cNvSpPr/>
          <p:nvPr/>
        </p:nvSpPr>
        <p:spPr>
          <a:xfrm>
            <a:off x="7358082" y="5214950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Излучение от спутника космической станции неблагоприятно влияет на организм  человека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5586" name="Picture 2" descr="C:\Documents and Settings\1\Рабочий стол\ОДИССЕЯ РАЗУМА-2012\МАТЕРИАЛЫ К ОД. РАЗУМА\сотовый телефон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3425428"/>
            <a:ext cx="3857652" cy="3021828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6858016" y="5214950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Ярким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движением казачества на Алтае в 18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веке являлись праздники. Более 200 лет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население  4 декабря праздновало День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казачки.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в наше время  называется этот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праздник? </a:t>
            </a:r>
          </a:p>
          <a:p>
            <a:pPr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Когда он отмечается не только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жителями нашего края, но и всеми россиянами?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</a:t>
            </a: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358082" y="5214950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День матери, </a:t>
            </a: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последнее воскресенье ноября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6858016" y="5214950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Распродажа, на которой покупка достаётся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тому, кто предложил максимальную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цену. </a:t>
            </a: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358082" y="5214950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>Аукцион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dirty="0" smtClean="0">
                <a:latin typeface="Times New Roman" pitchFamily="18" charset="0"/>
                <a:cs typeface="Times New Roman" pitchFamily="18" charset="0"/>
              </a:rPr>
            </a:br>
            <a:endParaRPr lang="ru-RU" sz="49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4800" dirty="0"/>
          </a:p>
        </p:txBody>
      </p:sp>
      <p:pic>
        <p:nvPicPr>
          <p:cNvPr id="193538" name="Picture 2" descr="C:\Documents and Settings\1\Рабочий стол\ОДИССЕЯ РАЗУМА-2012\МАТЕРИАЛЫ К ОД. РАЗУМА\аукци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785926"/>
            <a:ext cx="6099382" cy="4132331"/>
          </a:xfrm>
          <a:prstGeom prst="rect">
            <a:avLst/>
          </a:prstGeom>
          <a:noFill/>
        </p:spPr>
      </p:pic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>
            <a:off x="7143768" y="5143512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Подставка, на которой художник укрепляет холст.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358082" y="5214950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Мольберт</a:t>
            </a:r>
            <a:endParaRPr lang="ru-RU" dirty="0"/>
          </a:p>
        </p:txBody>
      </p:sp>
      <p:pic>
        <p:nvPicPr>
          <p:cNvPr id="194562" name="Picture 2" descr="C:\Documents and Settings\1\Рабочий стол\ОДИССЕЯ РАЗУМА-2012\МАТЕРИАЛЫ К ОД. РАЗУМА\мольберт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1600200"/>
            <a:ext cx="4714907" cy="4525963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6858016" y="5214950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Официально с 25 января 1755 года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Московский университет имени Михаила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Ломоносова отмечает свой день рождения.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Какой ещё праздник отмечают россияне в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этот день?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358082" y="5214950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Татьянин день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6858016" y="5214950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G:\ОДИССЕЯ РАЗУМА-2012\КАРТИНКИ К ОД. РАЗУМА- ЗЕМЛЯ\ПЛАНЕТА ЗЕМЛЯ С МУСОРОМ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8512" t="11655" r="8512" b="9990"/>
          <a:stretch>
            <a:fillRect/>
          </a:stretch>
        </p:blipFill>
        <p:spPr bwMode="auto">
          <a:xfrm>
            <a:off x="0" y="-31978"/>
            <a:ext cx="9144000" cy="688997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Назовите 2 основных вида 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человеческой деятельности, 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приводящих  к росту оврагов?</a:t>
            </a:r>
          </a:p>
          <a:p>
            <a:pPr algn="ctr">
              <a:spcBef>
                <a:spcPts val="0"/>
              </a:spcBef>
              <a:buNone/>
            </a:pP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572396" y="5072074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C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G:\ОДИССЕЯ РАЗУМА-2012\КАРТИНКИ К ОД. РАЗУМА- ЗЕМЛЯ\планета-Земля-3-С АНГЕЛАМ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0"/>
            <a:ext cx="535785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G:\ОДИССЕЯ РАЗУМА-2012\КАРТИНКИ К ОД. РАЗУМА- ЗЕМЛЯ\ЗЕМЛЯ В ВИДЕ СЕРДЦ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0"/>
            <a:ext cx="6839543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G:\ОДИССЕЯ РАЗУМА-2012\КАРТИНКИ К ОД. РАЗУМА- ЗЕМЛЯ\СПАСИБО, ЧТО ТЫ ЕСТЬ НА СВЕТЕ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4616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G:\ОДИССЕЯ РАЗУМА-2012\КАРТИНКИ К ОД. РАЗУМА- ЗЕМЛЯ\ДЕВЧОНКИ ТАНЦУЮТ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65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G:\ВЕСЕННЯЯ КАПЕЛЬ\ФОТО К ГАЛА-КОНЦ. ВЕС.КАП.-2012\фото- на футбол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8101042" cy="3071834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Georgia" pitchFamily="18" charset="0"/>
              </a:rPr>
              <a:t/>
            </a:r>
            <a:br>
              <a:rPr lang="ru-RU" sz="4000" b="1" dirty="0" smtClean="0">
                <a:latin typeface="Georgia" pitchFamily="18" charset="0"/>
              </a:rPr>
            </a:br>
            <a:r>
              <a:rPr lang="ru-RU" sz="4000" b="1" dirty="0" smtClean="0">
                <a:latin typeface="Georgia" pitchFamily="18" charset="0"/>
              </a:rPr>
              <a:t/>
            </a:r>
            <a:br>
              <a:rPr lang="ru-RU" sz="4000" b="1" dirty="0" smtClean="0">
                <a:latin typeface="Georgia" pitchFamily="18" charset="0"/>
              </a:rPr>
            </a:br>
            <a:r>
              <a:rPr lang="ru-RU" sz="4000" b="1" dirty="0" smtClean="0">
                <a:latin typeface="Georgia" pitchFamily="18" charset="0"/>
              </a:rPr>
              <a:t/>
            </a:r>
            <a:br>
              <a:rPr lang="ru-RU" sz="4000" b="1" dirty="0" smtClean="0">
                <a:latin typeface="Georgia" pitchFamily="18" charset="0"/>
              </a:rPr>
            </a:b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Районная  интеллектуальная  игра</a:t>
            </a:r>
            <a:b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«Одиссея разума – 2012» </a:t>
            </a:r>
            <a:b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/>
            </a:r>
            <a:b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«</a:t>
            </a:r>
            <a:r>
              <a:rPr lang="ru-RU" sz="3600" b="1" dirty="0" smtClean="0">
                <a:solidFill>
                  <a:srgbClr val="C00000"/>
                </a:solidFill>
                <a:latin typeface="Georgia" pitchFamily="18" charset="0"/>
              </a:rPr>
              <a:t>Люблю и берегу свою планету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» </a:t>
            </a:r>
            <a:r>
              <a:rPr lang="ru-RU" sz="4000" b="1" dirty="0" smtClean="0">
                <a:solidFill>
                  <a:srgbClr val="006600"/>
                </a:solidFill>
                <a:latin typeface="Georgia" pitchFamily="18" charset="0"/>
              </a:rPr>
              <a:t/>
            </a:r>
            <a:br>
              <a:rPr lang="ru-RU" sz="4000" b="1" dirty="0" smtClean="0">
                <a:solidFill>
                  <a:srgbClr val="006600"/>
                </a:solidFill>
                <a:latin typeface="Georgia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G:\ОДИССЕЯ РАЗУМА-2012\КАРТИНКИ К ОД. РАЗУМА- ЗЕМЛЯ\ЖИВОТНЫЕ В ШАРЕ.jpg"/>
          <p:cNvPicPr>
            <a:picLocks noChangeAspect="1" noChangeArrowheads="1"/>
          </p:cNvPicPr>
          <p:nvPr/>
        </p:nvPicPr>
        <p:blipFill>
          <a:blip r:embed="rId2" cstate="print"/>
          <a:srcRect l="6299" t="5030" r="5669" b="10948"/>
          <a:stretch>
            <a:fillRect/>
          </a:stretch>
        </p:blipFill>
        <p:spPr bwMode="auto">
          <a:xfrm>
            <a:off x="3286116" y="3643314"/>
            <a:ext cx="2917705" cy="29642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8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ru-RU" sz="8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8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ru-RU" sz="8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9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Поздравляем!</a:t>
            </a:r>
            <a:br>
              <a:rPr lang="ru-RU" sz="9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endParaRPr lang="ru-RU" sz="9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 descr="G:\ОДИССЕЯ РАЗУМА-2012\КАРТИНКИ К ОД. РАЗУМА- ЗЕМЛЯ\АПЛОДИСМЕНТЫ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2505274"/>
            <a:ext cx="3857651" cy="38911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а). добыча из склонов оврага песка и  </a:t>
            </a:r>
          </a:p>
          <a:p>
            <a:pPr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глины, что в дальнейшем приводит к   </a:t>
            </a:r>
          </a:p>
          <a:p>
            <a:pPr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увеличению ширины и глубины оврага,</a:t>
            </a:r>
          </a:p>
          <a:p>
            <a:pPr>
              <a:spcBef>
                <a:spcPts val="0"/>
              </a:spcBef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б). распашка земель в водоохраной зоне. </a:t>
            </a:r>
          </a:p>
          <a:p>
            <a:pPr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643834" y="5429264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Почему говорят: </a:t>
            </a:r>
          </a:p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«Как с гуся вода»?</a:t>
            </a:r>
            <a:r>
              <a:rPr lang="ru-RU" sz="4800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572396" y="5072074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Перья гусей покрыты жиром и водой не смачиваются.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643834" y="5429264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выращивании огурцов их поливали соответственно талой и обычной водой. </a:t>
            </a:r>
          </a:p>
          <a:p>
            <a:pPr algn="ctr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каком случае урожай окажется выше и почему?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572396" y="5072074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spcBef>
                <a:spcPts val="0"/>
              </a:spcBef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При поливе талой водой, потому что талая вода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самая чистая.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643834" y="5429264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Это священное животное традиционно почитается в индуизме. Оно олицетворяет изобилие, чистоту, святость и рассматривается как  благостное животное. Находится под защитой государства и пользуется огромным уважением. Защита  этого животного и отказ от употребления его мяса в пищу традиционно является неотъемлемой частью индуизма. В широком смысле «Священная  …» — понятие, которое обозначает кого-то, кто обладает правовым иммунитетом.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643834" y="5429264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Корова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1027" name="Picture 3" descr="C:\Documents and Settings\Admin\Рабочий стол\ОДИССЕЯ РАЗУМА-2012\СВЯЩЕННЫЕ ЖИВОТНЫЕ\КОРОВА-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50336"/>
            <a:ext cx="9144000" cy="5607664"/>
          </a:xfrm>
          <a:prstGeom prst="rect">
            <a:avLst/>
          </a:prstGeom>
          <a:noFill/>
        </p:spPr>
      </p:pic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>
            <a:off x="7358082" y="6000768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древности у ряда народов существовало поверье, что это священное насекомое создано, чтобы продемонстрировать людям надлежащее отношение к молитве. По убеждению многих мусульман считалось символом отваги и жестокости, поднимая свои  передние ноги,  всегда поворачивалось  головой к их священному городу Мекке.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643834" y="5572140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Богомол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Admin\Рабочий стол\ОДИССЕЯ РАЗУМА-2012\СВЯЩЕННЫЕ ЖИВОТНЫЕ\БОГОМОЛ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98570"/>
            <a:ext cx="9144000" cy="5459430"/>
          </a:xfrm>
          <a:prstGeom prst="rect">
            <a:avLst/>
          </a:prstGeom>
          <a:noFill/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6643702" y="6000768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ЗЕМЛЕ НУЖНА ПОМОЩЬ-РОЛИК В НАЧАЛЕ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357222" y="-963488"/>
            <a:ext cx="9787005" cy="9505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0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mute="1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785794"/>
            <a:ext cx="8186766" cy="534036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Это животное в Древнем  Египте  считалось, высшим символом свободы в животном мире, самостоятельности, бесстрашия,  справедливости и честолюбия, преданности семье. Оно не подбирает падаль, а значит - это и символ чистоты.  Особенно трепетно древние римляне относились к образу этого животного:  если оно переходило человеку дорогу с правой стороны, это предвещало необыкновенную удачу. </a:t>
            </a:r>
          </a:p>
          <a:p>
            <a:pPr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643834" y="5429264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Волк</a:t>
            </a:r>
            <a:endParaRPr lang="ru-RU" dirty="0"/>
          </a:p>
        </p:txBody>
      </p:sp>
      <p:pic>
        <p:nvPicPr>
          <p:cNvPr id="3074" name="Picture 2" descr="C:\Documents and Settings\Admin\Рабочий стол\ОДИССЕЯ РАЗУМА-2012\СВЯЩЕННЫЕ ЖИВОТНЫЕ\ВОЛК-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777" t="1726" r="1777" b="4027"/>
          <a:stretch>
            <a:fillRect/>
          </a:stretch>
        </p:blipFill>
        <p:spPr bwMode="auto">
          <a:xfrm>
            <a:off x="435291" y="1363971"/>
            <a:ext cx="3422329" cy="3443947"/>
          </a:xfrm>
          <a:prstGeom prst="rect">
            <a:avLst/>
          </a:prstGeom>
          <a:noFill/>
        </p:spPr>
      </p:pic>
      <p:pic>
        <p:nvPicPr>
          <p:cNvPr id="3075" name="Picture 3" descr="C:\Documents and Settings\Admin\Рабочий стол\ОДИССЕЯ РАЗУМА-2012\СВЯЩЕННЫЕ ЖИВОТНЫЕ\ВОЛ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214554"/>
            <a:ext cx="3000396" cy="3140792"/>
          </a:xfrm>
          <a:prstGeom prst="rect">
            <a:avLst/>
          </a:prstGeom>
          <a:noFill/>
        </p:spPr>
      </p:pic>
      <p:sp>
        <p:nvSpPr>
          <p:cNvPr id="6" name="Стрелка вправо 5">
            <a:hlinkClick r:id="rId4" action="ppaction://hlinksldjump"/>
          </p:cNvPr>
          <p:cNvSpPr/>
          <p:nvPr/>
        </p:nvSpPr>
        <p:spPr>
          <a:xfrm>
            <a:off x="6572264" y="5429264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Назовите  священных земноводных, которые  были посланы на Египет в наказание фараону за его ожесточение и упорство отпустить израильтян в Землю Обетованную, за его суеверие. Казнь эта была очень тяжелая, потому что эти земноводные  были больших размеров и в большом количестве, даже проникали в жилища египтян, что приводило к их гибели.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500958" y="5572140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Жабы</a:t>
            </a:r>
            <a:endParaRPr lang="ru-RU" dirty="0"/>
          </a:p>
        </p:txBody>
      </p:sp>
      <p:pic>
        <p:nvPicPr>
          <p:cNvPr id="4098" name="Picture 2" descr="C:\Documents and Settings\Admin\Рабочий стол\ОДИССЕЯ РАЗУМА-2012\СВЯЩЕННЫЕ ЖИВОТНЫЕ\ЖАБ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12284"/>
            <a:ext cx="9144000" cy="5745716"/>
          </a:xfrm>
          <a:prstGeom prst="rect">
            <a:avLst/>
          </a:prstGeom>
          <a:noFill/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7429520" y="5786454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 descr="C:\Documents and Settings\Admin\Рабочий стол\ОДИССЕЯ РАЗУМА-2012\СВЯЩЕННЫЕ ЖИВОТНЫЕ\СВИНЬЯ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3643314"/>
            <a:ext cx="3831442" cy="261304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8596" y="285728"/>
            <a:ext cx="821537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  кельтов и индусов  кабан был свящённым животным, символом солнца,  мужественности, самоотверженности и отваги. Людям какой веры запрещено употреблять мясо кабана или свиньи и почему?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>
            <a:hlinkClick r:id="rId3" action="ppaction://hlinksldjump"/>
          </p:cNvPr>
          <p:cNvSpPr/>
          <p:nvPr/>
        </p:nvSpPr>
        <p:spPr>
          <a:xfrm>
            <a:off x="7643834" y="5786454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150000"/>
              </a:lnSpc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Мусульманам запрещено есть мясо кабана или свиньи, считают нечистоплотным животным.</a:t>
            </a:r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286644" y="5500702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57166"/>
            <a:ext cx="8186766" cy="576899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Назовите священное животное жителей Севера, приносящее удачу, счастье, благополучие, процветание. Из пантов этого животного изготавливают лекарства для укрепления иммунитета, повышения работоспособности, помощи организму при восстановлении после болезней. </a:t>
            </a:r>
          </a:p>
          <a:p>
            <a:endParaRPr lang="ru-RU" dirty="0"/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643834" y="5643578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Олень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Documents and Settings\Admin\Рабочий стол\ОДИССЕЯ РАЗУМА-2012\СВЯЩЕННЫЕ ЖИВОТНЫЕ\ОЛЕНЬ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736"/>
            <a:ext cx="9144000" cy="5429264"/>
          </a:xfrm>
          <a:prstGeom prst="rect">
            <a:avLst/>
          </a:prstGeom>
          <a:noFill/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7286644" y="5786454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Назовите водное растение, 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у которого  самый маленький цветок в мире? 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358082" y="5357826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85728"/>
            <a:ext cx="8329642" cy="5840435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algn="ctr"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  Ряска </a:t>
            </a:r>
            <a:endParaRPr lang="ru-RU" sz="5400" dirty="0"/>
          </a:p>
        </p:txBody>
      </p:sp>
      <p:pic>
        <p:nvPicPr>
          <p:cNvPr id="1026" name="Picture 2" descr="C:\Documents and Settings\1\Рабочий стол\ОДИССЕЯ РАЗУМА-2012\ЗАГАДОЧНЫЕ РАСТЕНИЯ-КАРТИНКИ\РЯС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714620"/>
            <a:ext cx="5878320" cy="2571768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572396" y="5786454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8101042" cy="3071834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Georgia" pitchFamily="18" charset="0"/>
              </a:rPr>
              <a:t/>
            </a:r>
            <a:br>
              <a:rPr lang="ru-RU" sz="4000" b="1" dirty="0" smtClean="0">
                <a:latin typeface="Georgia" pitchFamily="18" charset="0"/>
              </a:rPr>
            </a:br>
            <a:r>
              <a:rPr lang="ru-RU" sz="4000" b="1" dirty="0" smtClean="0">
                <a:latin typeface="Georgia" pitchFamily="18" charset="0"/>
              </a:rPr>
              <a:t/>
            </a:r>
            <a:br>
              <a:rPr lang="ru-RU" sz="4000" b="1" dirty="0" smtClean="0">
                <a:latin typeface="Georgia" pitchFamily="18" charset="0"/>
              </a:rPr>
            </a:br>
            <a:r>
              <a:rPr lang="ru-RU" sz="4000" b="1" dirty="0" smtClean="0">
                <a:latin typeface="Georgia" pitchFamily="18" charset="0"/>
              </a:rPr>
              <a:t/>
            </a:r>
            <a:br>
              <a:rPr lang="ru-RU" sz="4000" b="1" dirty="0" smtClean="0">
                <a:latin typeface="Georgia" pitchFamily="18" charset="0"/>
              </a:rPr>
            </a:b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Районная  интеллектуальная  игра</a:t>
            </a:r>
            <a:b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«Одиссея разума – 2012» </a:t>
            </a:r>
            <a:b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/>
            </a:r>
            <a:b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«</a:t>
            </a:r>
            <a:r>
              <a:rPr lang="ru-RU" sz="3600" b="1" dirty="0" smtClean="0">
                <a:solidFill>
                  <a:srgbClr val="C00000"/>
                </a:solidFill>
                <a:latin typeface="Georgia" pitchFamily="18" charset="0"/>
              </a:rPr>
              <a:t>Люблю и берегу свою планету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» </a:t>
            </a:r>
            <a:r>
              <a:rPr lang="ru-RU" sz="4000" b="1" dirty="0" smtClean="0">
                <a:solidFill>
                  <a:srgbClr val="006600"/>
                </a:solidFill>
                <a:latin typeface="Georgia" pitchFamily="18" charset="0"/>
              </a:rPr>
              <a:t/>
            </a:r>
            <a:br>
              <a:rPr lang="ru-RU" sz="4000" b="1" dirty="0" smtClean="0">
                <a:solidFill>
                  <a:srgbClr val="006600"/>
                </a:solidFill>
                <a:latin typeface="Georgia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G:\ОДИССЕЯ РАЗУМА-2012\КАРТИНКИ К ОД. РАЗУМА- ЗЕМЛЯ\ЖИВОТНЫЕ В ШАРЕ.jpg"/>
          <p:cNvPicPr>
            <a:picLocks noChangeAspect="1" noChangeArrowheads="1"/>
          </p:cNvPicPr>
          <p:nvPr/>
        </p:nvPicPr>
        <p:blipFill>
          <a:blip r:embed="rId2" cstate="print"/>
          <a:srcRect l="6299" t="5030" r="5669" b="10948"/>
          <a:stretch>
            <a:fillRect/>
          </a:stretch>
        </p:blipFill>
        <p:spPr bwMode="auto">
          <a:xfrm>
            <a:off x="3286116" y="3643314"/>
            <a:ext cx="2917705" cy="296424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258204" cy="576899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Говорят, что это хвойное дерево стерилизуют воздух. Один гектар этих  насаждений за сутки способен выделять в атмосферу около 5 кг летучих фитоцидов, уничтожая из воздуха многочисленные микроорганизмы. Поэтому в лесах с  этими растущими молодыми деревьями, вне зависимости от географической широты и близости населённых пунктов, по-сравнению с другими зелеными зонами воздух практически стерилен.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Назовите это дерево.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929586" y="5715016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Сосна</a:t>
            </a:r>
            <a:endParaRPr lang="ru-RU" dirty="0"/>
          </a:p>
        </p:txBody>
      </p:sp>
      <p:pic>
        <p:nvPicPr>
          <p:cNvPr id="82945" name="Picture 1" descr="C:\Documents and Settings\1\Рабочий стол\ОДИССЕЯ РАЗУМА-2012\ЗАГАДОЧНЫЕ РАСТЕНИЯ-КАРТИНКИ\СОСНЫ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291412"/>
            <a:ext cx="6286544" cy="5280860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643834" y="6072206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Фитопсихологи утверждают, что помимо хорошего ухода к каждому овощу нужен  индивидуальный подход. Назовите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самый неприхотливый овощ, который обожает комплименты, особенно в период окучивания. «Красавица моя», «родная».  Чуточку ласки — и у вас на столе непревзойденный по вкусу овощ.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643834" y="5357826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Картофель</a:t>
            </a:r>
            <a:endParaRPr lang="ru-RU" dirty="0"/>
          </a:p>
        </p:txBody>
      </p:sp>
      <p:pic>
        <p:nvPicPr>
          <p:cNvPr id="5121" name="Picture 1" descr="C:\Documents and Settings\1\Рабочий стол\ОДИССЕЯ РАЗУМА-2012\ЗАГАДОЧНЫЕ РАСТЕНИЯ-КАРТИНКИ\КАРТОФЕЛЬ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0200"/>
            <a:ext cx="9143999" cy="5257800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786710" y="5929330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42852"/>
            <a:ext cx="8329642" cy="5983311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Плоды, кора, листья и семена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Тисса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ягодного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ядовитые, а древесина – красного цвета, очень прочная, тяжёлая, не гниёт. Мебель из этого растения может стоять веками. Как по - другому в народе называют это дерево? 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61" name="Picture 1" descr="C:\Documents and Settings\1\Рабочий стол\ОДИССЕЯ РАЗУМА-2012\ЗАГАДОЧНЫЕ РАСТЕНИЯ-КАРТИНКИ\Тисс ягодны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2571744"/>
            <a:ext cx="6357950" cy="4286256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</p:pic>
      <p:sp>
        <p:nvSpPr>
          <p:cNvPr id="5" name="Овал 4">
            <a:hlinkClick r:id="rId3" action="ppaction://hlinksldjump"/>
          </p:cNvPr>
          <p:cNvSpPr/>
          <p:nvPr/>
        </p:nvSpPr>
        <p:spPr>
          <a:xfrm>
            <a:off x="8215338" y="6286520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«Красное дерево»</a:t>
            </a:r>
            <a:endParaRPr lang="ru-RU" sz="48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072330" y="5572140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Почему лавр считают благородным? 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endParaRPr lang="ru-RU" sz="3600" b="1" dirty="0"/>
          </a:p>
        </p:txBody>
      </p:sp>
      <p:pic>
        <p:nvPicPr>
          <p:cNvPr id="79874" name="Picture 2" descr="C:\Documents and Settings\1\Рабочий стол\ОДИССЕЯ РАЗУМА-2012\ЗАГАДОЧНЫЕ РАСТЕНИЯ-КАРТИНКИ\лавр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85860"/>
            <a:ext cx="9144000" cy="5572140"/>
          </a:xfrm>
          <a:prstGeom prst="rect">
            <a:avLst/>
          </a:prstGeom>
          <a:noFill/>
        </p:spPr>
      </p:pic>
      <p:sp>
        <p:nvSpPr>
          <p:cNvPr id="4" name="Овал 3">
            <a:hlinkClick r:id="rId3" action="ppaction://hlinksldjump"/>
          </p:cNvPr>
          <p:cNvSpPr/>
          <p:nvPr/>
        </p:nvSpPr>
        <p:spPr>
          <a:xfrm>
            <a:off x="8001024" y="6000768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357166"/>
            <a:ext cx="8329642" cy="5768997"/>
          </a:xfrm>
        </p:spPr>
        <p:txBody>
          <a:bodyPr>
            <a:normAutofit lnSpcReduction="10000"/>
          </a:bodyPr>
          <a:lstStyle/>
          <a:p>
            <a:pPr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В Древней Греции лавр считался священным растением, из листьев лавра изготавливали венки для победителей, поэтов, императоров. </a:t>
            </a:r>
          </a:p>
          <a:p>
            <a:pPr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«Лауреат» - «увенчанный лаврами», «бакалавр» - «ягода лавра».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6929454" y="5429264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1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71546"/>
            <a:ext cx="8258204" cy="5054617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Почему алоэ получил название «столетник»?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3731" name="Picture 3" descr="C:\Documents and Settings\1\Рабочий стол\ОДИССЕЯ РАЗУМА-2012\ЗАГАДОЧНЫЕ РАСТЕНИЯ-КАРТИНКИ\алоэ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2857496"/>
            <a:ext cx="2857500" cy="3810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429124" y="6143644"/>
            <a:ext cx="1571636" cy="50006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алоэ</a:t>
            </a:r>
          </a:p>
          <a:p>
            <a:pPr algn="ctr"/>
            <a:endParaRPr lang="ru-RU" dirty="0"/>
          </a:p>
        </p:txBody>
      </p:sp>
      <p:sp>
        <p:nvSpPr>
          <p:cNvPr id="6" name="Овал 5">
            <a:hlinkClick r:id="rId3" action="ppaction://hlinksldjump"/>
          </p:cNvPr>
          <p:cNvSpPr/>
          <p:nvPr/>
        </p:nvSpPr>
        <p:spPr>
          <a:xfrm>
            <a:off x="7715272" y="5786454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spcBef>
                <a:spcPts val="0"/>
              </a:spcBef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Алоэ не цветёт в комнатных условиях, редко цветёт на воле. Говорят , что алоэ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«цветёт раз в сто лет».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6572264" y="5429264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24200" y="0"/>
            <a:ext cx="6019800" cy="2011363"/>
          </a:xfrm>
        </p:spPr>
        <p:txBody>
          <a:bodyPr/>
          <a:lstStyle/>
          <a:p>
            <a:pPr lvl="0">
              <a:buNone/>
            </a:pPr>
            <a:r>
              <a:rPr lang="ru-RU" dirty="0" smtClean="0">
                <a:solidFill>
                  <a:srgbClr val="800000"/>
                </a:solidFill>
              </a:rPr>
              <a:t> </a:t>
            </a:r>
            <a:r>
              <a:rPr lang="ru-RU" sz="2800" dirty="0" smtClean="0">
                <a:solidFill>
                  <a:srgbClr val="FF0000"/>
                </a:solidFill>
              </a:rPr>
              <a:t>«Пусть у тебя всегда будет:                                                                                                                             Воздух, чтобы дышать,                                                                                                                                   Солнце, чтобы согреться,                                                                                                                                    Земля, чтобы жить!»</a:t>
            </a:r>
            <a:endParaRPr lang="ru-RU" dirty="0" smtClean="0">
              <a:solidFill>
                <a:srgbClr val="FF0000"/>
              </a:solidFill>
            </a:endParaRPr>
          </a:p>
        </p:txBody>
      </p:sp>
      <p:pic>
        <p:nvPicPr>
          <p:cNvPr id="5" name="Рисунок 4" descr="8845d3q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57600" y="2686050"/>
            <a:ext cx="4953000" cy="371475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590800"/>
            <a:ext cx="2886456" cy="4008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590800" cy="1938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Что означает </a:t>
            </a:r>
          </a:p>
          <a:p>
            <a:pPr algn="ctr"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«Работать спустя рукава»? </a:t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786710" y="5643578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Означает «работать плохо, неаккуратно».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6572264" y="5429264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Посватавшись к девушке, жених обязательно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дарил ей изделие собственной работы,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которое невеста брала на посиделки.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это? </a:t>
            </a: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786710" y="5643578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Прялка</a:t>
            </a:r>
            <a:endParaRPr lang="ru-RU" dirty="0"/>
          </a:p>
        </p:txBody>
      </p:sp>
      <p:pic>
        <p:nvPicPr>
          <p:cNvPr id="178178" name="Picture 2" descr="C:\Documents and Settings\1\Рабочий стол\ОДИССЕЯ РАЗУМА-2012\МАТЕРИАЛЫ К ОД. РАЗУМА\прялк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1600200"/>
            <a:ext cx="4357718" cy="4525963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500958" y="5857892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Кот в мешке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at.wav">
            <a:hlinkClick r:id="" action="ppaction://media"/>
          </p:cNvPr>
          <p:cNvPicPr>
            <a:picLocks noGrp="1" noRot="1" noChangeAspect="1"/>
          </p:cNvPicPr>
          <p:nvPr>
            <p:ph idx="1"/>
            <a:wavAudioFile r:embed="rId1" name="Cat.wav"/>
          </p:nvPr>
        </p:nvPicPr>
        <p:blipFill>
          <a:blip r:embed="rId3" cstate="print"/>
          <a:stretch>
            <a:fillRect/>
          </a:stretch>
        </p:blipFill>
        <p:spPr>
          <a:xfrm>
            <a:off x="3428992" y="2071678"/>
            <a:ext cx="2143140" cy="2143140"/>
          </a:xfrm>
          <a:prstGeom prst="rect">
            <a:avLst/>
          </a:prstGeom>
        </p:spPr>
      </p:pic>
      <p:sp>
        <p:nvSpPr>
          <p:cNvPr id="6" name="Овал 5">
            <a:hlinkClick r:id="rId4" action="ppaction://hlinksldjump"/>
          </p:cNvPr>
          <p:cNvSpPr/>
          <p:nvPr/>
        </p:nvSpPr>
        <p:spPr>
          <a:xfrm>
            <a:off x="7786710" y="5643578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Этот предмет одежды занимает особое место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русском декоративно - прикладном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искусстве. Владимир Даль в «Толковом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словаре живого  великорусского языка» так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объясняет это слово: "Долгий платок на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плечах, двойной плат".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786710" y="5643578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Шаль</a:t>
            </a:r>
            <a:endParaRPr lang="ru-RU" dirty="0"/>
          </a:p>
        </p:txBody>
      </p:sp>
      <p:pic>
        <p:nvPicPr>
          <p:cNvPr id="179202" name="Picture 2" descr="C:\Documents and Settings\1\Рабочий стол\ОДИССЕЯ РАЗУМА-2012\МАТЕРИАЛЫ К ОД. РАЗУМА\шаль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571612"/>
            <a:ext cx="6357982" cy="4768484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286644" y="5786454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Верно ли, что слова «блин» и «мельница»  являются родственниками?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786710" y="5643578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Да, оба слова на древнеславянском языке звучат «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млинъ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», что означало «жернов», «нечто круглое»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500958" y="5857892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Этот  русский сувенир своим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происхождением  обязан традиционной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японской деревянной игрушке,  старому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мудрецу - божеству счастья и долголетия,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состоящему  из пяти фигурок.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786710" y="5643578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G:\ОДИССЕЯ РАЗУМА-2012\КАРТИНКИ К ОД. РАЗУМА- ЗЕМЛЯ\НА ПЛАНЕТЕ СЛЕД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-40826"/>
            <a:ext cx="7715304" cy="689882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Матрёшка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180226" name="Picture 2" descr="C:\Documents and Settings\1\Рабочий стол\ОДИССЕЯ РАЗУМА-2012\МАТЕРИАЛЫ К ОД. РАЗУМА\матрёшк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9488" r="25394"/>
          <a:stretch>
            <a:fillRect/>
          </a:stretch>
        </p:blipFill>
        <p:spPr bwMode="auto">
          <a:xfrm>
            <a:off x="2730782" y="1600200"/>
            <a:ext cx="3326104" cy="4525963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500958" y="5857892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питании старожилов Алтая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распространёнными были продукты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земледелия: крупа и мука. Как называлось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блюдо, приготовленное путём заваривания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кипятком в печке муки.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786710" y="5643578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Заваруха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54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500958" y="5857892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Какой из этих музыкальных инструментов не является духовым: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орган, клавесин, флейта?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786710" y="5643578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Клавесин – клавишный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81250" name="Picture 2" descr="C:\Documents and Settings\1\Рабочий стол\ОДИССЕЯ РАЗУМА-2012\МАТЕРИАЛЫ К ОД. РАЗУМА\клавесин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600200"/>
            <a:ext cx="4929221" cy="4525963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500958" y="5857892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Сказка о пользе коллективного труда.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786710" y="5643578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Репка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500958" y="5857892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Вид концертно-эстрадного коллектива.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786710" y="5643578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Ансамбль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500958" y="5857892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714356"/>
            <a:ext cx="8329642" cy="5411807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Несмотря на то, что эти две культуры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совершенно не похожи друг на друга и растут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разных климатических поясах, из них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получают один и тот же очень вкусный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продукт.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это за растения, что из них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производят? 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786710" y="5643578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G:\ОДИССЕЯ РАЗУМА-2012\КАРТИНКИ К ОД. РАЗУМА- ЗЕМЛЯ\ПЛАНЕТА ЗЕМЛЯ С РАСТЕНИЯМИ.jpg"/>
          <p:cNvPicPr>
            <a:picLocks noChangeAspect="1" noChangeArrowheads="1"/>
          </p:cNvPicPr>
          <p:nvPr/>
        </p:nvPicPr>
        <p:blipFill>
          <a:blip r:embed="rId2" cstate="print"/>
          <a:srcRect l="7191" t="4421" r="9589" b="14919"/>
          <a:stretch>
            <a:fillRect/>
          </a:stretch>
        </p:blipFill>
        <p:spPr bwMode="auto">
          <a:xfrm>
            <a:off x="714348" y="83658"/>
            <a:ext cx="6929486" cy="677434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275" name="Picture 3" descr="C:\Documents and Settings\1\Рабочий стол\ОДИССЕЯ РАЗУМА-2012\МАТЕРИАЛЫ К ОД. РАЗУМА\сахарный тростни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3000372"/>
            <a:ext cx="4572032" cy="28575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Сахарная свёкла и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сахарный тростник</a:t>
            </a:r>
            <a:endParaRPr lang="ru-RU" dirty="0"/>
          </a:p>
        </p:txBody>
      </p:sp>
      <p:pic>
        <p:nvPicPr>
          <p:cNvPr id="182274" name="Picture 2" descr="C:\Documents and Settings\1\Рабочий стол\ОДИССЕЯ РАЗУМА-2012\МАТЕРИАЛЫ К ОД. РАЗУМА\сахарная свёкла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428736"/>
            <a:ext cx="4143404" cy="2703571"/>
          </a:xfrm>
          <a:prstGeom prst="rect">
            <a:avLst/>
          </a:prstGeom>
          <a:noFill/>
        </p:spPr>
      </p:pic>
      <p:sp>
        <p:nvSpPr>
          <p:cNvPr id="5" name="Стрелка вправо 4">
            <a:hlinkClick r:id="rId4" action="ppaction://hlinksldjump"/>
          </p:cNvPr>
          <p:cNvSpPr/>
          <p:nvPr/>
        </p:nvSpPr>
        <p:spPr>
          <a:xfrm>
            <a:off x="7500958" y="5857892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 этого растения целебные корни, поэтому по-русски его называют  «корень жизни». 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Как звучит его имя на китайском  языке?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786710" y="5643578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Женьшень</a:t>
            </a:r>
            <a:endParaRPr lang="ru-RU" dirty="0"/>
          </a:p>
        </p:txBody>
      </p:sp>
      <p:pic>
        <p:nvPicPr>
          <p:cNvPr id="183298" name="Picture 2" descr="C:\Documents and Settings\1\Рабочий стол\ОДИССЕЯ РАЗУМА-2012\МАТЕРИАЛЫ К ОД. РАЗУМА\женьшень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6535"/>
          <a:stretch>
            <a:fillRect/>
          </a:stretch>
        </p:blipFill>
        <p:spPr bwMode="auto">
          <a:xfrm>
            <a:off x="1554691" y="1600200"/>
            <a:ext cx="6034617" cy="3777478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500958" y="5857892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Когда в Нидерландах проходит Фестиваль тюльпанов: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1 мая, 1 апреля, 8 марта?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786710" y="5643578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 мая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22" name="Picture 2" descr="C:\Documents and Settings\1\Рабочий стол\ОДИССЕЯ РАЗУМА-2012\МАТЕРИАЛЫ К ОД. РАЗУМА\фестиваль тюльпанов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4740" y="1519225"/>
            <a:ext cx="6003342" cy="4482496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500958" y="5857892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5400" dirty="0" smtClean="0"/>
          </a:p>
          <a:p>
            <a:pPr algn="ctr">
              <a:buNone/>
            </a:pPr>
            <a:r>
              <a:rPr lang="en-US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тур </a:t>
            </a:r>
            <a:endParaRPr lang="ru-RU" sz="5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3995" cy="6306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3174"/>
                <a:gridCol w="1000132"/>
                <a:gridCol w="1000132"/>
                <a:gridCol w="1143008"/>
                <a:gridCol w="1071570"/>
                <a:gridCol w="1143008"/>
                <a:gridCol w="1142971"/>
              </a:tblGrid>
              <a:tr h="83684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2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3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4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5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6</a:t>
                      </a:r>
                      <a:endParaRPr lang="ru-RU" sz="2800" dirty="0"/>
                    </a:p>
                  </a:txBody>
                  <a:tcPr/>
                </a:tc>
              </a:tr>
              <a:tr h="836845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Экология</a:t>
                      </a:r>
                      <a:r>
                        <a:rPr lang="ru-RU" sz="2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 мы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2" action="ppaction://hlinksldjump"/>
                        </a:rPr>
                        <a:t>0,5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3" action="ppaction://hlinksldjump"/>
                        </a:rPr>
                        <a:t>1,5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4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5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6" action="ppaction://hlinksldjump"/>
                        </a:rPr>
                        <a:t>0,5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7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36845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Священные животные 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8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9" action="ppaction://hlinksldjump"/>
                        </a:rPr>
                        <a:t>0,5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10" action="ppaction://hlinksldjump"/>
                        </a:rPr>
                        <a:t>0,5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11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12" action="ppaction://hlinksldjump"/>
                        </a:rPr>
                        <a:t>0,5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13" action="ppaction://hlinksldjump"/>
                        </a:rPr>
                        <a:t>1,5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36845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Загадочные растения</a:t>
                      </a:r>
                    </a:p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14" action="ppaction://hlinksldjump"/>
                        </a:rPr>
                        <a:t>0,5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15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16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17" action="ppaction://hlinksldjump"/>
                        </a:rPr>
                        <a:t>1,5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18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19" action="ppaction://hlinksldjump"/>
                        </a:rPr>
                        <a:t>1,5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36845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Возвращение к истокам</a:t>
                      </a:r>
                    </a:p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20" action="ppaction://hlinksldjump"/>
                        </a:rPr>
                        <a:t>0,5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21" action="ppaction://hlinksldjump"/>
                        </a:rPr>
                        <a:t>0,5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22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23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24" action="ppaction://hlinksldjump"/>
                        </a:rPr>
                        <a:t>0,5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25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36845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Разное </a:t>
                      </a:r>
                    </a:p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26" action="ppaction://hlinksldjump"/>
                        </a:rPr>
                        <a:t>0,5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27" action="ppaction://hlinksldjump"/>
                        </a:rPr>
                        <a:t>0,5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28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29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30" action="ppaction://hlinksldjump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  <a:hlinkClick r:id="rId31" action="ppaction://hlinksldjump"/>
                        </a:rPr>
                        <a:t>0,5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Улыбающееся лицо 3">
            <a:hlinkClick r:id="rId32" action="ppaction://hlinksldjump"/>
          </p:cNvPr>
          <p:cNvSpPr/>
          <p:nvPr/>
        </p:nvSpPr>
        <p:spPr>
          <a:xfrm>
            <a:off x="8358214" y="6286496"/>
            <a:ext cx="571472" cy="571504"/>
          </a:xfrm>
          <a:prstGeom prst="smileyFac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85728"/>
            <a:ext cx="8258204" cy="584043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За какой ресурс могут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конкурировать шмель и пчела: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а) семена пшеницы; 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б). вода; 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в). нектар</a:t>
            </a:r>
          </a:p>
          <a:p>
            <a:pPr>
              <a:buNone/>
            </a:pPr>
            <a:endParaRPr lang="ru-RU" sz="4000" dirty="0" smtClean="0"/>
          </a:p>
          <a:p>
            <a:endParaRPr lang="ru-RU" dirty="0"/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786710" y="5643578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 smtClean="0"/>
              <a:t>в). </a:t>
            </a:r>
            <a:r>
              <a:rPr lang="ru-RU" sz="5400" b="1" dirty="0" smtClean="0"/>
              <a:t>нектар</a:t>
            </a:r>
            <a:r>
              <a:rPr lang="ru-RU" sz="5400" dirty="0" smtClean="0"/>
              <a:t/>
            </a:r>
            <a:br>
              <a:rPr lang="ru-RU" sz="5400" dirty="0" smtClean="0"/>
            </a:br>
            <a:endParaRPr lang="ru-RU" sz="54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6572264" y="5429264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258204" cy="5768997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Почему в Китае в середине XX века, вслед за</a:t>
            </a:r>
          </a:p>
          <a:p>
            <a:pPr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уничтожением воробьев, снизился урожай</a:t>
            </a:r>
          </a:p>
          <a:p>
            <a:pPr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зерновых: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а). воробьи распространяли семена зерновых, способствуя хорошему урожаю;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б).массовое развитие получили насекомые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вредители зерновых;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в). изменился климат;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786710" y="5643578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G:\ОДИССЕЯ РАЗУМА-2012\КАРТИНКИ К ОД. РАЗУМА- ЗЕМЛЯ\ЯДЕРНЫЙ ВЗРЫ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802"/>
            <a:ext cx="9144000" cy="6844197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б).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массовое развитие получили насекомые  – вредители зерновых</a:t>
            </a:r>
          </a:p>
          <a:p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6572264" y="5429264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Антуан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де Сент-Экзюпери в произведении«Планета людей» написал о воде: «Нельзя сказать, что необходима для жизни: ты - …» Продолжи фразу. </a:t>
            </a:r>
            <a:endParaRPr lang="ru-RU" dirty="0"/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786710" y="5643578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«Нельзя сказать, что необходима для жизни: ты - … </a:t>
            </a: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сама  жизнь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6572264" y="5429264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642918"/>
            <a:ext cx="8258204" cy="5483245"/>
          </a:xfrm>
        </p:spPr>
        <p:txBody>
          <a:bodyPr/>
          <a:lstStyle/>
          <a:p>
            <a:pPr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Доказано, что вода носитель информации, почему за миллионы лет существования Земли эта память не переполнилась и 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не дала сбоев?</a:t>
            </a:r>
            <a:r>
              <a:rPr lang="ru-RU" sz="36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786710" y="5643578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Вода обладает способностью при переходе из одного агрегатного состояния в другое, стирать память.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6572264" y="5429264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Кот в мешке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at.wav">
            <a:hlinkClick r:id="" action="ppaction://media"/>
          </p:cNvPr>
          <p:cNvPicPr>
            <a:picLocks noGrp="1" noRot="1" noChangeAspect="1"/>
          </p:cNvPicPr>
          <p:nvPr>
            <p:ph idx="1"/>
            <a:wavAudioFile r:embed="rId1" name="Cat.wav"/>
          </p:nvPr>
        </p:nvPicPr>
        <p:blipFill>
          <a:blip r:embed="rId3" cstate="print"/>
          <a:stretch>
            <a:fillRect/>
          </a:stretch>
        </p:blipFill>
        <p:spPr>
          <a:xfrm>
            <a:off x="3500430" y="2016111"/>
            <a:ext cx="2000264" cy="2000264"/>
          </a:xfrm>
          <a:prstGeom prst="rect">
            <a:avLst/>
          </a:prstGeom>
        </p:spPr>
      </p:pic>
      <p:sp>
        <p:nvSpPr>
          <p:cNvPr id="6" name="Овал 5">
            <a:hlinkClick r:id="rId4" action="ppaction://hlinksldjump"/>
          </p:cNvPr>
          <p:cNvSpPr/>
          <p:nvPr/>
        </p:nvSpPr>
        <p:spPr>
          <a:xfrm>
            <a:off x="7572396" y="5572140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Истинные хищники отсутствуют в царстве: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а) растений,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б) животных,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в) грибов </a:t>
            </a:r>
          </a:p>
          <a:p>
            <a:endParaRPr lang="ru-RU" dirty="0"/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786710" y="5643578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в) грибов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6572264" y="5429264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Основные источники аэрозольных </a:t>
            </a:r>
          </a:p>
          <a:p>
            <a:pPr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загрязнений:</a:t>
            </a:r>
          </a:p>
          <a:p>
            <a:pPr>
              <a:spcBef>
                <a:spcPts val="0"/>
              </a:spcBef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а. Вулканические извержения. </a:t>
            </a:r>
          </a:p>
          <a:p>
            <a:pPr marL="514350" indent="-514350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б. Космическая пыль.</a:t>
            </a:r>
          </a:p>
          <a:p>
            <a:pPr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в. ТЭЦ.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786710" y="5643578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в. ТЭЦ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108546" name="Picture 2" descr="C:\Documents and Settings\1\Рабочий стол\ОДИССЕЯ РАЗУМА-2012\МАТЕРИАЛЫ К ОД. РАЗУМА\ТЭЦ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94945"/>
            <a:ext cx="9144000" cy="5892921"/>
          </a:xfrm>
          <a:prstGeom prst="rect">
            <a:avLst/>
          </a:prstGeom>
          <a:noFill/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7858148" y="5929330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G:\ОДИССЕЯ РАЗУМА-2012\КАРТИНКИ К ОД. РАЗУМА- ЗЕМЛЯ\Планета-Земля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85728"/>
            <a:ext cx="8258204" cy="584043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Китайские легенды и мифы утверждают, что это священное животное наделено сверхъестественными свойствами. Оно может творить чудеса: вызывать пожар, отравлять пищу и делать человеку прочие пакости, но может иногда и делать добро. В честь этого животного строили храмы, куда  приносили жертвы в виде птиц и мелких грызунов, чтобы его умилостивить. Думали, что  оно якобы живет где-то неподалеку в норе и не вредит  бедному народу. </a:t>
            </a:r>
          </a:p>
          <a:p>
            <a:endParaRPr lang="ru-RU" dirty="0"/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858148" y="5643578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Лисица</a:t>
            </a:r>
            <a:endParaRPr lang="ru-RU" dirty="0"/>
          </a:p>
        </p:txBody>
      </p:sp>
      <p:pic>
        <p:nvPicPr>
          <p:cNvPr id="95234" name="Picture 2" descr="C:\Documents and Settings\1\Рабочий стол\ОДИССЕЯ РАЗУМА-2012\СВЯЩЕННЫЕ ЖИВОТНЫЕ\ЛИСА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142985"/>
            <a:ext cx="8501122" cy="5000659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500958" y="6072206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642918"/>
            <a:ext cx="8258204" cy="548324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Египетские художники -  анималисты  на протяжении четырех тысячелетий создавали поразительные по своей глубине и образности памятники, отражающие это грациозное и таинственное  животное,  спутник человека. Символ  умиротворения опасных сил. В Китае фигурки и амулеты с его изображением  использовались для отпугивания, как злых духов, так и крыс.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572396" y="5500702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Кошка</a:t>
            </a:r>
            <a:endParaRPr lang="ru-RU" dirty="0"/>
          </a:p>
        </p:txBody>
      </p:sp>
      <p:pic>
        <p:nvPicPr>
          <p:cNvPr id="97282" name="Picture 2" descr="C:\Documents and Settings\1\Рабочий стол\ОДИССЕЯ РАЗУМА-2012\СВЯЩЕННЫЕ ЖИВОТНЫЕ\КОШКА-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67014" y="1600200"/>
            <a:ext cx="2609972" cy="4525963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6572264" y="5429264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57166"/>
            <a:ext cx="8186766" cy="576899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Вставьте в древнее восточное изречение пропущенное название священного животного:  «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— сторож и друг, данный тебе. Она не просит у тебя ни одежды, ни обуви. Она помогает тебе ловить добычу,  она забавляет тебя во время твоего досуга и бескорыстно предан. Горе тому, кто ее обидит или пожалеет для нее здоровой пищи. Душа такого человека после смерти будет бродить вечно в уединении,  даже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…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выйдет к ней навстречу». </a:t>
            </a:r>
          </a:p>
          <a:p>
            <a:endParaRPr lang="ru-RU" dirty="0"/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786710" y="5643578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Собака</a:t>
            </a:r>
            <a:endParaRPr lang="ru-RU" dirty="0"/>
          </a:p>
        </p:txBody>
      </p:sp>
      <p:pic>
        <p:nvPicPr>
          <p:cNvPr id="98306" name="Picture 2" descr="C:\Documents and Settings\1\Рабочий стол\ОДИССЕЯ РАЗУМА-2012\СВЯЩЕННЫЕ ЖИВОТНЫЕ\СОБАК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357298"/>
            <a:ext cx="7143800" cy="4229241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6929454" y="5715016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00042"/>
            <a:ext cx="8258204" cy="562612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Китае она  ассоциировалась  с молнией (так как она "проясняет" ночь) и барабаном (так как она нарушает тишину). В  Средней Азии и Казахстане была талисманом, оберегающий детей и скотину от «дурного глаза». В Сибири она являлась  добрым и полезным лесным духом. Назовите эту священную птицу.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786710" y="5643578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Сова</a:t>
            </a:r>
            <a:endParaRPr lang="ru-RU" dirty="0"/>
          </a:p>
        </p:txBody>
      </p:sp>
      <p:pic>
        <p:nvPicPr>
          <p:cNvPr id="103426" name="Picture 2" descr="C:\Documents and Settings\1\Рабочий стол\ОДИССЕЯ РАЗУМА-2012\СВЯЩЕННЫЕ ЖИВОТНЫЕ\СОВ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1785926"/>
            <a:ext cx="4452946" cy="4466043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6929454" y="5500702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85728"/>
            <a:ext cx="8229600" cy="581184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Лягушка, в китайской мифологии,  была священным земноводным, означала  «обновление жизни и воскресение». Китайцы изображали Великих  Лягушек, на которых  держится Вселенная. Часто проводили ритуалы, посвящённые этому божеству. Что означал этот ритуал? </a:t>
            </a:r>
            <a:endParaRPr lang="ru-RU" b="1" dirty="0"/>
          </a:p>
        </p:txBody>
      </p:sp>
      <p:pic>
        <p:nvPicPr>
          <p:cNvPr id="105474" name="Picture 2" descr="C:\Documents and Settings\1\Рабочий стол\ОДИССЕЯ РАЗУМА-2012\СВЯЩЕННЫЕ ЖИВОТНЫЕ\ЛЯГУШКА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3067035" y="3148015"/>
            <a:ext cx="2533650" cy="3810000"/>
          </a:xfrm>
          <a:prstGeom prst="rect">
            <a:avLst/>
          </a:prstGeom>
          <a:noFill/>
        </p:spPr>
      </p:pic>
      <p:sp>
        <p:nvSpPr>
          <p:cNvPr id="5" name="Овал 4">
            <a:hlinkClick r:id="rId3" action="ppaction://hlinksldjump"/>
          </p:cNvPr>
          <p:cNvSpPr/>
          <p:nvPr/>
        </p:nvSpPr>
        <p:spPr>
          <a:xfrm>
            <a:off x="7786710" y="5643578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Ритуал означал призыв к дождю. </a:t>
            </a:r>
          </a:p>
          <a:p>
            <a:endParaRPr lang="ru-RU" b="1" dirty="0" smtClean="0"/>
          </a:p>
          <a:p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6572264" y="5429264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1762</TotalTime>
  <Words>3769</Words>
  <Application>Microsoft Office PowerPoint</Application>
  <PresentationFormat>Экран (4:3)</PresentationFormat>
  <Paragraphs>543</Paragraphs>
  <Slides>207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207</vt:i4>
      </vt:variant>
    </vt:vector>
  </HeadingPairs>
  <TitlesOfParts>
    <vt:vector size="208" baseType="lpstr">
      <vt:lpstr>Тема Office</vt:lpstr>
      <vt:lpstr>   Районная  интеллектуальная  игра «Одиссея разума – 2012»   «Люблю и берегу свою планету»   </vt:lpstr>
      <vt:lpstr>Слайд 2</vt:lpstr>
      <vt:lpstr>Слайд 3</vt:lpstr>
      <vt:lpstr>   Районная  интеллектуальная  игра «Одиссея разума – 2012»   «Люблю и берегу свою планету»   </vt:lpstr>
      <vt:lpstr>Слайд 5</vt:lpstr>
      <vt:lpstr>Слайд 6</vt:lpstr>
      <vt:lpstr>Слайд 7</vt:lpstr>
      <vt:lpstr>Слайд 8</vt:lpstr>
      <vt:lpstr>Слайд 9</vt:lpstr>
      <vt:lpstr>   Районная  интеллектуальная  игра «Одиссея разума – 2012»   «Люблю и берегу свою планету»   </vt:lpstr>
      <vt:lpstr>    ВИЗИТНАЯ КАРТОЧКА 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Корова </vt:lpstr>
      <vt:lpstr>Слайд 28</vt:lpstr>
      <vt:lpstr>Богомол </vt:lpstr>
      <vt:lpstr>Слайд 30</vt:lpstr>
      <vt:lpstr>Волк</vt:lpstr>
      <vt:lpstr>Слайд 32</vt:lpstr>
      <vt:lpstr>Жабы</vt:lpstr>
      <vt:lpstr>Слайд 34</vt:lpstr>
      <vt:lpstr>Слайд 35</vt:lpstr>
      <vt:lpstr>Слайд 36</vt:lpstr>
      <vt:lpstr>Олень</vt:lpstr>
      <vt:lpstr>Слайд 38</vt:lpstr>
      <vt:lpstr>Слайд 39</vt:lpstr>
      <vt:lpstr>Слайд 40</vt:lpstr>
      <vt:lpstr>Сосна</vt:lpstr>
      <vt:lpstr>Слайд 42</vt:lpstr>
      <vt:lpstr>Картофель</vt:lpstr>
      <vt:lpstr>Слайд 44</vt:lpstr>
      <vt:lpstr>Слайд 45</vt:lpstr>
      <vt:lpstr>Почему лавр считают благородным?   </vt:lpstr>
      <vt:lpstr>Слайд 47</vt:lpstr>
      <vt:lpstr>Слайд 48</vt:lpstr>
      <vt:lpstr>Слайд 49</vt:lpstr>
      <vt:lpstr>Слайд 50</vt:lpstr>
      <vt:lpstr>Слайд 51</vt:lpstr>
      <vt:lpstr>Слайд 52</vt:lpstr>
      <vt:lpstr>Прялка</vt:lpstr>
      <vt:lpstr>Кот в мешке</vt:lpstr>
      <vt:lpstr>Слайд 55</vt:lpstr>
      <vt:lpstr> Шаль</vt:lpstr>
      <vt:lpstr>Слайд 57</vt:lpstr>
      <vt:lpstr>Слайд 58</vt:lpstr>
      <vt:lpstr>Слайд 59</vt:lpstr>
      <vt:lpstr> Матрёшка </vt:lpstr>
      <vt:lpstr>Слайд 61</vt:lpstr>
      <vt:lpstr>Слайд 62</vt:lpstr>
      <vt:lpstr>Слайд 63</vt:lpstr>
      <vt:lpstr>  Клавесин – клавишный  </vt:lpstr>
      <vt:lpstr>Слайд 65</vt:lpstr>
      <vt:lpstr>Слайд 66</vt:lpstr>
      <vt:lpstr>Слайд 67</vt:lpstr>
      <vt:lpstr>Слайд 68</vt:lpstr>
      <vt:lpstr>Слайд 69</vt:lpstr>
      <vt:lpstr>Сахарная свёкла и  сахарный тростник</vt:lpstr>
      <vt:lpstr>Слайд 71</vt:lpstr>
      <vt:lpstr>Женьшень</vt:lpstr>
      <vt:lpstr>Слайд 73</vt:lpstr>
      <vt:lpstr>1 мая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Кот в мешке</vt:lpstr>
      <vt:lpstr>Слайд 86</vt:lpstr>
      <vt:lpstr>Слайд 87</vt:lpstr>
      <vt:lpstr>Слайд 88</vt:lpstr>
      <vt:lpstr>в. ТЭЦ  </vt:lpstr>
      <vt:lpstr>Слайд 90</vt:lpstr>
      <vt:lpstr>Лисица</vt:lpstr>
      <vt:lpstr>Слайд 92</vt:lpstr>
      <vt:lpstr>Кошка</vt:lpstr>
      <vt:lpstr>Слайд 94</vt:lpstr>
      <vt:lpstr>Собака</vt:lpstr>
      <vt:lpstr>Слайд 96</vt:lpstr>
      <vt:lpstr>Сова</vt:lpstr>
      <vt:lpstr>Слайд 98</vt:lpstr>
      <vt:lpstr>Слайд 99</vt:lpstr>
      <vt:lpstr>Слайд 100</vt:lpstr>
      <vt:lpstr>«Бурый», берлога – логово бера. </vt:lpstr>
      <vt:lpstr>Слайд 102</vt:lpstr>
      <vt:lpstr>Конопля</vt:lpstr>
      <vt:lpstr>Слайд 104</vt:lpstr>
      <vt:lpstr>Лотос</vt:lpstr>
      <vt:lpstr>Слайд 106</vt:lpstr>
      <vt:lpstr>«Чёрное дерево» </vt:lpstr>
      <vt:lpstr>Слайд 108</vt:lpstr>
      <vt:lpstr>Слайд 109</vt:lpstr>
      <vt:lpstr>Слайд 110</vt:lpstr>
      <vt:lpstr>Папирус – и растение, и материал для письма, и рукописи на нём.</vt:lpstr>
      <vt:lpstr>Слайд 112</vt:lpstr>
      <vt:lpstr>Слайд 113</vt:lpstr>
      <vt:lpstr>Слайд 114</vt:lpstr>
      <vt:lpstr>Армяк</vt:lpstr>
      <vt:lpstr>Слайд 116</vt:lpstr>
      <vt:lpstr>Слайд 117</vt:lpstr>
      <vt:lpstr>Слайд 118</vt:lpstr>
      <vt:lpstr>Слайд 119</vt:lpstr>
      <vt:lpstr>Слайд 120</vt:lpstr>
      <vt:lpstr> Тряпичные куклы </vt:lpstr>
      <vt:lpstr>Слайд 122</vt:lpstr>
      <vt:lpstr>Слайд 123</vt:lpstr>
      <vt:lpstr>Слайд 124</vt:lpstr>
      <vt:lpstr>Чай</vt:lpstr>
      <vt:lpstr>Слайд 126</vt:lpstr>
      <vt:lpstr>Фиолетовый </vt:lpstr>
      <vt:lpstr>Слайд 128</vt:lpstr>
      <vt:lpstr>Слайд 129</vt:lpstr>
      <vt:lpstr>Слайд 130</vt:lpstr>
      <vt:lpstr>Слайд 131</vt:lpstr>
      <vt:lpstr>Слайд 132</vt:lpstr>
      <vt:lpstr>Макароны или лапша </vt:lpstr>
      <vt:lpstr>Слайд 134</vt:lpstr>
      <vt:lpstr>Слайд 135</vt:lpstr>
      <vt:lpstr>Слайд 136</vt:lpstr>
      <vt:lpstr>Слайд 137</vt:lpstr>
      <vt:lpstr>Слайд 138</vt:lpstr>
      <vt:lpstr>Слайд 139</vt:lpstr>
      <vt:lpstr>Слайд 140</vt:lpstr>
      <vt:lpstr>Слайд 141</vt:lpstr>
      <vt:lpstr>Слайд 142</vt:lpstr>
      <vt:lpstr>Слайд 143</vt:lpstr>
      <vt:lpstr>Слайд 144</vt:lpstr>
      <vt:lpstr>Слайд 145</vt:lpstr>
      <vt:lpstr>Слайд 146</vt:lpstr>
      <vt:lpstr>Слайд 147</vt:lpstr>
      <vt:lpstr>Слайд 148</vt:lpstr>
      <vt:lpstr>Слайд 149</vt:lpstr>
      <vt:lpstr>Слайд 150</vt:lpstr>
      <vt:lpstr>Слайд 151</vt:lpstr>
      <vt:lpstr>Слайд 152</vt:lpstr>
      <vt:lpstr>Змеи</vt:lpstr>
      <vt:lpstr>Слайд 154</vt:lpstr>
      <vt:lpstr>Слайд 155</vt:lpstr>
      <vt:lpstr>Слайд 156</vt:lpstr>
      <vt:lpstr>Слайд 157</vt:lpstr>
      <vt:lpstr>Слайд 158</vt:lpstr>
      <vt:lpstr>Саламандра</vt:lpstr>
      <vt:lpstr>Слайд 160</vt:lpstr>
      <vt:lpstr>Слайд 161</vt:lpstr>
      <vt:lpstr>Слайд 162</vt:lpstr>
      <vt:lpstr>Слайд 163</vt:lpstr>
      <vt:lpstr>Слайд 164</vt:lpstr>
      <vt:lpstr>Грецкий орех</vt:lpstr>
      <vt:lpstr>Слайд 166</vt:lpstr>
      <vt:lpstr>Слайд 167</vt:lpstr>
      <vt:lpstr>Слайд 168</vt:lpstr>
      <vt:lpstr>Зверобой</vt:lpstr>
      <vt:lpstr>Слайд 170</vt:lpstr>
      <vt:lpstr>Слайд 171</vt:lpstr>
      <vt:lpstr>Слайд 172</vt:lpstr>
      <vt:lpstr>Слайд 173</vt:lpstr>
      <vt:lpstr>Чем необычно растение раффлезия?</vt:lpstr>
      <vt:lpstr>Слайд 175</vt:lpstr>
      <vt:lpstr>Слайд 176</vt:lpstr>
      <vt:lpstr>б) Петр Великий </vt:lpstr>
      <vt:lpstr>Слайд 178</vt:lpstr>
      <vt:lpstr>Валенки</vt:lpstr>
      <vt:lpstr>Слайд 180</vt:lpstr>
      <vt:lpstr> Кокошник </vt:lpstr>
      <vt:lpstr>Слайд 182</vt:lpstr>
      <vt:lpstr>Слайд 183</vt:lpstr>
      <vt:lpstr>Слайд 184</vt:lpstr>
      <vt:lpstr>Слайд 185</vt:lpstr>
      <vt:lpstr>Слайд 186</vt:lpstr>
      <vt:lpstr>Слайд 187</vt:lpstr>
      <vt:lpstr>Слайд 188</vt:lpstr>
      <vt:lpstr>Слайд 189</vt:lpstr>
      <vt:lpstr>  Почему вредны телефоны  сотовой связи?   </vt:lpstr>
      <vt:lpstr>    Излучение от спутника космической станции неблагоприятно влияет на организм  человека</vt:lpstr>
      <vt:lpstr>Слайд 192</vt:lpstr>
      <vt:lpstr>Слайд 193</vt:lpstr>
      <vt:lpstr>Слайд 194</vt:lpstr>
      <vt:lpstr> Аукцион </vt:lpstr>
      <vt:lpstr>Слайд 196</vt:lpstr>
      <vt:lpstr>Мольберт</vt:lpstr>
      <vt:lpstr>Слайд 198</vt:lpstr>
      <vt:lpstr>Слайд 199</vt:lpstr>
      <vt:lpstr>Слайд 200</vt:lpstr>
      <vt:lpstr>Слайд 201</vt:lpstr>
      <vt:lpstr>Слайд 202</vt:lpstr>
      <vt:lpstr>Слайд 203</vt:lpstr>
      <vt:lpstr>Слайд 204</vt:lpstr>
      <vt:lpstr>Слайд 205</vt:lpstr>
      <vt:lpstr>   Районная  интеллектуальная  игра «Одиссея разума – 2012»   «Люблю и берегу свою планету»   </vt:lpstr>
      <vt:lpstr>  Поздравляем!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таня</cp:lastModifiedBy>
  <cp:revision>148</cp:revision>
  <dcterms:modified xsi:type="dcterms:W3CDTF">2012-11-30T14:39:23Z</dcterms:modified>
</cp:coreProperties>
</file>