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23"/>
  </p:notesMasterIdLst>
  <p:sldIdLst>
    <p:sldId id="256" r:id="rId2"/>
    <p:sldId id="270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7" r:id="rId16"/>
    <p:sldId id="278" r:id="rId17"/>
    <p:sldId id="271" r:id="rId18"/>
    <p:sldId id="272" r:id="rId19"/>
    <p:sldId id="273" r:id="rId20"/>
    <p:sldId id="276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574" autoAdjust="0"/>
  </p:normalViewPr>
  <p:slideViewPr>
    <p:cSldViewPr>
      <p:cViewPr varScale="1">
        <p:scale>
          <a:sx n="51" d="100"/>
          <a:sy n="51" d="100"/>
        </p:scale>
        <p:origin x="-124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53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13B9E-F88D-4284-B3E0-88A78384A3DE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19DEA-60E1-48E6-A676-0EBCFFCCFA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53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119DEA-60E1-48E6-A676-0EBCFFCCFA8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46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F8B0F70-D073-43E2-861A-F5124A60FF55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A6E825B-3197-4AB5-9882-E52228F0A0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5ks-NbCHUns" TargetMode="External"/><Relationship Id="rId3" Type="http://schemas.openxmlformats.org/officeDocument/2006/relationships/hyperlink" Target="http://files.school-collection.edu.ru/dlrstore/d542245c-dcdd-a81b-5d26-664711c4cbc6/1011790A.htm" TargetMode="External"/><Relationship Id="rId7" Type="http://schemas.openxmlformats.org/officeDocument/2006/relationships/hyperlink" Target="http://www.youtube.com/watch?v=S0qao2xINsE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47tM9sgilRA" TargetMode="External"/><Relationship Id="rId5" Type="http://schemas.openxmlformats.org/officeDocument/2006/relationships/hyperlink" Target="https://www.youtube.com/watch?v=pw-J7GbwNV4" TargetMode="External"/><Relationship Id="rId4" Type="http://schemas.openxmlformats.org/officeDocument/2006/relationships/hyperlink" Target="http://files.school-collection.edu.ru/dlrstore/955e2b47-3f80-4a0d-aac1-c4f4c6eca826/%5bCIVSal1011_10-02-06%5d_%5bTD_144%5d.html" TargetMode="External"/><Relationship Id="rId9" Type="http://schemas.openxmlformats.org/officeDocument/2006/relationships/hyperlink" Target="http://www.youtube.com/watch?v=8Ay2I7py3O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583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http://ru.wikipedia.org/wiki/1596" TargetMode="External"/><Relationship Id="rId4" Type="http://schemas.openxmlformats.org/officeDocument/2006/relationships/hyperlink" Target="http://ru.wikipedia.org/wiki/1585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586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hyperlink" Target="http://ru.wikipedia.org/wiki/%D0%A1%D1%82%D1%80%D0%B0%D1%82%D1%84%D0%BE%D1%80%D0%B4-%D0%BD%D0%B0-%D0%AD%D0%B9%D0%B2%D0%BE%D0%BD%D0%B5" TargetMode="External"/><Relationship Id="rId4" Type="http://schemas.openxmlformats.org/officeDocument/2006/relationships/hyperlink" Target="http://ru.wikipedia.org/wiki/161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Блог\Рисунок11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4786322"/>
            <a:ext cx="4286280" cy="1857388"/>
          </a:xfrm>
        </p:spPr>
        <p:txBody>
          <a:bodyPr/>
          <a:lstStyle/>
          <a:p>
            <a:r>
              <a:rPr lang="en-US" sz="4400" b="1" i="1" dirty="0" smtClean="0">
                <a:solidFill>
                  <a:schemeClr val="tx1"/>
                </a:solidFill>
                <a:latin typeface="Monotype Corsiva" pitchFamily="66" charset="0"/>
              </a:rPr>
              <a:t>William Shakespeare</a:t>
            </a:r>
            <a:r>
              <a:rPr lang="ru-RU" sz="4400" b="1" i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4400" b="1" i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Monotype Corsiva" pitchFamily="66" charset="0"/>
              </a:rPr>
              <a:t>1564-1616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4" descr="6ekspi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714744" y="2143116"/>
            <a:ext cx="1654175" cy="22098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3214686"/>
            <a:ext cx="60722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В Лондоне </a:t>
            </a:r>
            <a:r>
              <a:rPr lang="ru-RU" sz="2400" b="1" dirty="0" smtClean="0">
                <a:solidFill>
                  <a:srgbClr val="FFFF00"/>
                </a:solidFill>
              </a:rPr>
              <a:t>Шекспир</a:t>
            </a:r>
            <a:r>
              <a:rPr lang="ru-RU" sz="2400" b="1" dirty="0" smtClean="0"/>
              <a:t> сменил несколько профессий и только в 1594</a:t>
            </a:r>
          </a:p>
          <a:p>
            <a:pPr algn="ctr">
              <a:buFontTx/>
              <a:buNone/>
            </a:pPr>
            <a:r>
              <a:rPr lang="ru-RU" sz="2400" b="1" dirty="0" smtClean="0"/>
              <a:t>   окончательно связал свою судьбу лондонским театра </a:t>
            </a:r>
            <a:r>
              <a:rPr lang="ru-RU" sz="2400" b="1" dirty="0" err="1" smtClean="0">
                <a:solidFill>
                  <a:srgbClr val="FFFF00"/>
                </a:solidFill>
              </a:rPr>
              <a:t>The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Globe</a:t>
            </a:r>
            <a:r>
              <a:rPr lang="ru-RU" sz="2400" b="1" dirty="0" smtClean="0">
                <a:solidFill>
                  <a:srgbClr val="FFFF00"/>
                </a:solidFill>
              </a:rPr>
              <a:t> - </a:t>
            </a:r>
            <a:r>
              <a:rPr lang="ru-RU" sz="2400" b="1" i="1" dirty="0" smtClean="0">
                <a:solidFill>
                  <a:srgbClr val="FFFF00"/>
                </a:solidFill>
              </a:rPr>
              <a:t>Глобус</a:t>
            </a:r>
            <a:r>
              <a:rPr lang="ru-RU" sz="2400" b="1" dirty="0" smtClean="0">
                <a:solidFill>
                  <a:srgbClr val="FFFF00"/>
                </a:solidFill>
              </a:rPr>
              <a:t>, </a:t>
            </a:r>
            <a:r>
              <a:rPr lang="ru-RU" sz="2400" b="1" dirty="0" smtClean="0"/>
              <a:t>где он играл сам и для которого он писал пьесы. Шекспир был также одним из его владельцев, внеся свою часть средств на покрытие строительных расходов. Театр с таким названием открылся в </a:t>
            </a:r>
            <a:r>
              <a:rPr lang="ru-RU" sz="2400" b="1" u="sng" dirty="0" smtClean="0">
                <a:solidFill>
                  <a:srgbClr val="FFFF00"/>
                </a:solidFill>
              </a:rPr>
              <a:t>1599 году.</a:t>
            </a:r>
            <a:endParaRPr lang="ru-RU" sz="2400" b="1" u="sng" dirty="0">
              <a:solidFill>
                <a:srgbClr val="FFFF00"/>
              </a:solidFill>
            </a:endParaRPr>
          </a:p>
        </p:txBody>
      </p:sp>
      <p:pic>
        <p:nvPicPr>
          <p:cNvPr id="4" name="Picture 6" descr="000074_6547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7166"/>
            <a:ext cx="2895600" cy="2857520"/>
          </a:xfrm>
          <a:prstGeom prst="rect">
            <a:avLst/>
          </a:prstGeom>
          <a:noFill/>
        </p:spPr>
      </p:pic>
      <p:pic>
        <p:nvPicPr>
          <p:cNvPr id="5" name="Picture 6" descr="Globe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857488" y="0"/>
            <a:ext cx="3425594" cy="2571744"/>
          </a:xfrm>
          <a:prstGeom prst="rect">
            <a:avLst/>
          </a:prstGeom>
          <a:noFill/>
          <a:ln/>
        </p:spPr>
      </p:pic>
      <p:pic>
        <p:nvPicPr>
          <p:cNvPr id="23560" name="Picture 8" descr="http://upload.wikimedia.org/wikipedia/commons/thumb/d/d6/TheGlobe01_ST_02.jpg/220px-TheGlobe01_ST_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285728"/>
            <a:ext cx="252412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2" descr="04591b4f097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428604"/>
            <a:ext cx="8348690" cy="6261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://mytracklist.com/newmuz/images/aac2b48ae9eaf1eacc98f909654b10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5918" y="928670"/>
            <a:ext cx="5381625" cy="5353051"/>
          </a:xfrm>
          <a:prstGeom prst="rect">
            <a:avLst/>
          </a:prstGeom>
          <a:noFill/>
        </p:spPr>
      </p:pic>
      <p:pic>
        <p:nvPicPr>
          <p:cNvPr id="5124" name="Picture 4" descr="http://stat16.privet.ru/lr/0b0803698c084fbf38d1933262fed5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0"/>
            <a:ext cx="2928958" cy="2869788"/>
          </a:xfrm>
          <a:prstGeom prst="rect">
            <a:avLst/>
          </a:prstGeom>
          <a:noFill/>
        </p:spPr>
      </p:pic>
      <p:pic>
        <p:nvPicPr>
          <p:cNvPr id="5126" name="Picture 6" descr="http://i46.beon.ru/97/52/955297/50/66645850/4d45c16209e79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214290"/>
            <a:ext cx="4400581" cy="2714644"/>
          </a:xfrm>
          <a:prstGeom prst="rect">
            <a:avLst/>
          </a:prstGeom>
          <a:noFill/>
        </p:spPr>
      </p:pic>
      <p:pic>
        <p:nvPicPr>
          <p:cNvPr id="5128" name="Picture 8" descr="http://g.io.ua/img_aa/large/0887/21/0887217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58" y="2928934"/>
            <a:ext cx="2928958" cy="3929066"/>
          </a:xfrm>
          <a:prstGeom prst="rect">
            <a:avLst/>
          </a:prstGeom>
          <a:noFill/>
        </p:spPr>
      </p:pic>
      <p:pic>
        <p:nvPicPr>
          <p:cNvPr id="5130" name="Picture 10" descr="http://www.fotogramas.es/var/ezflow_site/storage/images/media/imagenes/cinefilia/los-10/las-10-mejores-adaptaciones-de-romeo-y-julieta/2-romeo-y-julieta-de-franco-zeffirelli-1968/6397400-1-esl-ES/2-Romeo-y-Julieta-de-Franco-Zeffirelli-1968_principalGaleriaApaisada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72132" y="3071810"/>
            <a:ext cx="3571868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://s3.timetoast.com/public/uploads/photos/1398692/Cover.jpg?129770578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1714488"/>
            <a:ext cx="4686300" cy="4000528"/>
          </a:xfrm>
          <a:prstGeom prst="rect">
            <a:avLst/>
          </a:prstGeom>
          <a:noFill/>
        </p:spPr>
      </p:pic>
      <p:pic>
        <p:nvPicPr>
          <p:cNvPr id="4100" name="Picture 4" descr="http://www.toptenz.net/wp-content/uploads/2012/03/hamlet-570x45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214290"/>
            <a:ext cx="4214810" cy="3571900"/>
          </a:xfrm>
          <a:prstGeom prst="rect">
            <a:avLst/>
          </a:prstGeom>
          <a:noFill/>
        </p:spPr>
      </p:pic>
      <p:pic>
        <p:nvPicPr>
          <p:cNvPr id="4104" name="Picture 8" descr="http://interccect.files.wordpress.com/2013/03/hamlet-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500042"/>
            <a:ext cx="4071966" cy="3714776"/>
          </a:xfrm>
          <a:prstGeom prst="rect">
            <a:avLst/>
          </a:prstGeom>
          <a:noFill/>
        </p:spPr>
      </p:pic>
      <p:pic>
        <p:nvPicPr>
          <p:cNvPr id="4108" name="Picture 12" descr="http://i1107.photobucket.com/albums/h391/xmurat/2266067ded3c2451378f5391b28ec3a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4810" y="3643314"/>
            <a:ext cx="4572000" cy="3214686"/>
          </a:xfrm>
          <a:prstGeom prst="rect">
            <a:avLst/>
          </a:prstGeom>
          <a:noFill/>
        </p:spPr>
      </p:pic>
      <p:pic>
        <p:nvPicPr>
          <p:cNvPr id="4110" name="Picture 14" descr=" 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282" y="3390900"/>
            <a:ext cx="4762500" cy="346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King Lea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3000372"/>
            <a:ext cx="2928958" cy="2676527"/>
          </a:xfrm>
          <a:prstGeom prst="rect">
            <a:avLst/>
          </a:prstGeom>
          <a:noFill/>
        </p:spPr>
      </p:pic>
      <p:pic>
        <p:nvPicPr>
          <p:cNvPr id="3078" name="Picture 6" descr="http://img1.liveinternet.ru/images/attach/c/8/101/858/101858093_0012008Korollir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3857652" cy="3431687"/>
          </a:xfrm>
          <a:prstGeom prst="rect">
            <a:avLst/>
          </a:prstGeom>
          <a:noFill/>
        </p:spPr>
      </p:pic>
      <p:pic>
        <p:nvPicPr>
          <p:cNvPr id="3080" name="Picture 8" descr="http://www.oil-painting-reproduction.com/n/250001-250500/250332/reproductions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43570" y="357166"/>
            <a:ext cx="3500430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299034"/>
            <a:ext cx="81439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William Shakespeare was born 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1560; b) 1564; c) 1574.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William Shakespeare left school when he was 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15; b) 12;               c) 14.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609600" indent="-609600"/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3. How old was William Shakespeare</a:t>
            </a:r>
            <a:endParaRPr lang="ru-RU" sz="3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/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when</a:t>
            </a: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he got married?</a:t>
            </a:r>
            <a:endParaRPr lang="ru-RU" sz="3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/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a) 17; b) 18; c) 19.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William and Anne had … children.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1; b) 2; c) 3.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00042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/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5. Where was Shakespeare born?</a:t>
            </a:r>
          </a:p>
          <a:p>
            <a:pPr marL="609600" indent="-609600"/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a) London; b) Stratford-on-Avon; c) Cambridge.</a:t>
            </a:r>
          </a:p>
          <a:p>
            <a:pPr marL="609600" indent="-609600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/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6. When did he die?</a:t>
            </a:r>
          </a:p>
          <a:p>
            <a:pPr marL="609600" indent="-609600"/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a) 1606     b) 1616     c) 1626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928926" y="571480"/>
            <a:ext cx="35734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Who Said That?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357298"/>
            <a:ext cx="4857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3600" b="1" dirty="0" smtClean="0">
                <a:solidFill>
                  <a:srgbClr val="FFFF00"/>
                </a:solidFill>
              </a:rPr>
              <a:t>To be, or not to be, that is the question</a:t>
            </a:r>
          </a:p>
          <a:p>
            <a:pPr>
              <a:buFontTx/>
              <a:buNone/>
            </a:pPr>
            <a:endParaRPr lang="en-US" sz="3600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en-US" sz="3600" b="1" dirty="0" smtClean="0">
              <a:solidFill>
                <a:srgbClr val="FFFF00"/>
              </a:solidFill>
            </a:endParaRPr>
          </a:p>
          <a:p>
            <a:r>
              <a:rPr lang="en-US" sz="3600" b="1" dirty="0" smtClean="0">
                <a:solidFill>
                  <a:srgbClr val="FFFF00"/>
                </a:solidFill>
              </a:rPr>
              <a:t> A. Othello 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 B. Romeo 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 C. Hamlet 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endParaRPr lang="uk-UA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428604"/>
            <a:ext cx="35734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Who Said That?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071546"/>
            <a:ext cx="521497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What's in a name? That which we call a rose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by any other name would smell as sweet. 	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ru-RU" sz="2800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en-US" sz="2800" b="1" dirty="0" smtClean="0">
              <a:solidFill>
                <a:srgbClr val="FFFF00"/>
              </a:solidFill>
            </a:endParaRPr>
          </a:p>
          <a:p>
            <a:r>
              <a:rPr lang="en-US" sz="3200" b="1" dirty="0" smtClean="0">
                <a:solidFill>
                  <a:srgbClr val="FFFF00"/>
                </a:solidFill>
              </a:rPr>
              <a:t>      </a:t>
            </a:r>
            <a:r>
              <a:rPr lang="ru-RU" sz="3200" b="1" dirty="0" smtClean="0">
                <a:solidFill>
                  <a:srgbClr val="FFFF00"/>
                </a:solidFill>
              </a:rPr>
              <a:t>   </a:t>
            </a:r>
            <a:r>
              <a:rPr lang="en-US" sz="3200" b="1" dirty="0" smtClean="0">
                <a:solidFill>
                  <a:srgbClr val="FFFF00"/>
                </a:solidFill>
              </a:rPr>
              <a:t>A. Ophelia 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 	B. Juliet 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 	C. Lady Macbeth 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 	D. </a:t>
            </a:r>
            <a:r>
              <a:rPr lang="en-US" sz="3200" b="1" dirty="0" err="1" smtClean="0">
                <a:solidFill>
                  <a:srgbClr val="FFFF00"/>
                </a:solidFill>
              </a:rPr>
              <a:t>Cordelia</a:t>
            </a:r>
            <a:endParaRPr lang="uk-UA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00364" y="214290"/>
            <a:ext cx="35734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Who Said That?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785794"/>
            <a:ext cx="67151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3200" b="1" dirty="0" smtClean="0">
                <a:solidFill>
                  <a:srgbClr val="FFFF00"/>
                </a:solidFill>
              </a:rPr>
              <a:t>But, soft! what light through yonder window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</a:rPr>
              <a:t>breaks? It is the east, and Juliet is the sun. </a:t>
            </a:r>
            <a:endParaRPr lang="ru-RU" sz="3200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en-US" sz="3200" b="1" dirty="0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en-US" sz="3200" b="1" dirty="0" smtClean="0">
              <a:solidFill>
                <a:srgbClr val="FFFF00"/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</a:rPr>
              <a:t>A. Hamlet 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</a:rPr>
              <a:t>B. Romeo 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</a:rPr>
              <a:t>C. Othello 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		</a:t>
            </a:r>
            <a:r>
              <a:rPr lang="en-US" sz="3200" b="1" dirty="0" smtClean="0">
                <a:solidFill>
                  <a:srgbClr val="FFFF00"/>
                </a:solidFill>
              </a:rPr>
              <a:t>D. King Lear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214546" y="714356"/>
            <a:ext cx="60007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All the world</a:t>
            </a: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a stage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all the men and women merely players;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They have their exits and their entrances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And one man in his time plays many parts. </a:t>
            </a:r>
            <a:endParaRPr kumimoji="0" lang="en-US" sz="24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14612" y="3577382"/>
            <a:ext cx="464347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за великое </a:t>
            </a:r>
            <a:r>
              <a:rPr kumimoji="0" lang="ru-RU" sz="22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созданье</a:t>
            </a: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человек!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благороден разумом!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бесконечен способностями!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Краса вселенной! Венец всего живущего!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05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500166" y="357166"/>
            <a:ext cx="6472254" cy="5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00430" y="500042"/>
            <a:ext cx="2146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Список литературы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80728"/>
            <a:ext cx="914400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3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http://files.school-collection.edu.ru/dlrstore/d542245c-dcdd-a81b-5d26-664711c4cbc6/1011790A.htm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http://files.school-collection.edu.ru/dlrstore/955e2b47-3f80-4a0d-aac1-c4f4c6eca826/%5BCIVSal1011_10-02-06%5D_%5BTD_144%5D.html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https://www.youtube.com/watch?v=pw-J7GbwNV4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видео В. Шекспир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https://www.youtube.com/watch?v=47tM9sgilRA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видео В. Шекспир (русский)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http://www.youtube.com/watch?v=S0qao2xINsE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видео Ромео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Джульета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http://www.youtube.com/watch?v=5ks-NbCHUns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видео Монолог Гамлета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http://www.youtube.com/watch?v=8Ay2I7py3Og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57818" y="214291"/>
            <a:ext cx="378618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Шекспир родился в маленьком провинциальном городке </a:t>
            </a:r>
            <a:r>
              <a:rPr lang="ru-RU" sz="2800" b="1" dirty="0" err="1" smtClean="0">
                <a:solidFill>
                  <a:srgbClr val="FFFF00"/>
                </a:solidFill>
              </a:rPr>
              <a:t>Стратфорте</a:t>
            </a:r>
            <a:r>
              <a:rPr lang="ru-RU" sz="2800" b="1" dirty="0" smtClean="0">
                <a:solidFill>
                  <a:srgbClr val="FFFF00"/>
                </a:solidFill>
              </a:rPr>
              <a:t>, расположенном на реке </a:t>
            </a:r>
            <a:r>
              <a:rPr lang="ru-RU" sz="2800" b="1" dirty="0" err="1" smtClean="0">
                <a:solidFill>
                  <a:srgbClr val="FFFF00"/>
                </a:solidFill>
              </a:rPr>
              <a:t>Эйвон</a:t>
            </a:r>
            <a:r>
              <a:rPr lang="ru-RU" sz="2800" b="1" dirty="0" smtClean="0">
                <a:solidFill>
                  <a:srgbClr val="FFFF00"/>
                </a:solidFill>
              </a:rPr>
              <a:t>. </a:t>
            </a:r>
          </a:p>
          <a:p>
            <a:endParaRPr lang="ru-RU" sz="2800" b="1" dirty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Отец Шекспира был состоятельным ремесленником и торговцем. Свое детство Шекспир провел среди простых людей, глубоко усвоив живой народный язык.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28604"/>
            <a:ext cx="35719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FFFF00"/>
                </a:solidFill>
              </a:rPr>
              <a:t>Уильям Шекспир,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FFFF00"/>
                </a:solidFill>
              </a:rPr>
              <a:t>отец Джон Шекспир,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FFFF00"/>
                </a:solidFill>
              </a:rPr>
              <a:t>мать Мария </a:t>
            </a:r>
            <a:r>
              <a:rPr lang="ru-RU" sz="2800" b="1" dirty="0" err="1" smtClean="0">
                <a:solidFill>
                  <a:srgbClr val="FFFF00"/>
                </a:solidFill>
              </a:rPr>
              <a:t>Арден</a:t>
            </a:r>
            <a:r>
              <a:rPr lang="ru-RU" sz="2400" b="1" dirty="0" smtClean="0">
                <a:solidFill>
                  <a:srgbClr val="FFFF00"/>
                </a:solidFill>
              </a:rPr>
              <a:t>. </a:t>
            </a:r>
          </a:p>
          <a:p>
            <a:pPr marL="342900" indent="-342900" algn="ctr">
              <a:spcBef>
                <a:spcPct val="20000"/>
              </a:spcBef>
            </a:pP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8" name="Picture 4" descr="life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285992"/>
            <a:ext cx="3108325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Unbenannt -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4429124" y="2000240"/>
            <a:ext cx="1785950" cy="107157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1" descr="Stratford%20Shakespeare%20Hous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5720" y="2000240"/>
            <a:ext cx="8572560" cy="46434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0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US" sz="1600" dirty="0"/>
          </a:p>
          <a:p>
            <a:pPr algn="ctr">
              <a:lnSpc>
                <a:spcPct val="80000"/>
              </a:lnSpc>
              <a:defRPr/>
            </a:pPr>
            <a:r>
              <a:rPr lang="en-US" sz="3200" b="1" i="1" dirty="0" smtClean="0"/>
              <a:t>Shakespeare’s </a:t>
            </a:r>
            <a:r>
              <a:rPr lang="en-US" sz="3200" b="1" i="1" dirty="0"/>
              <a:t>birthplace in </a:t>
            </a:r>
            <a:r>
              <a:rPr lang="en-US" sz="3200" b="1" i="1" dirty="0">
                <a:solidFill>
                  <a:srgbClr val="FFFF00"/>
                </a:solidFill>
              </a:rPr>
              <a:t>Henley Street</a:t>
            </a:r>
            <a:r>
              <a:rPr lang="en-US" sz="3200" b="1" i="1" dirty="0"/>
              <a:t>. John </a:t>
            </a:r>
            <a:r>
              <a:rPr lang="en-US" sz="3200" b="1" i="1" dirty="0" smtClean="0"/>
              <a:t>Shakespeare</a:t>
            </a:r>
            <a:r>
              <a:rPr lang="ru-RU" sz="3200" b="1" i="1" dirty="0" smtClean="0"/>
              <a:t>, </a:t>
            </a:r>
            <a:r>
              <a:rPr lang="en-US" sz="3200" b="1" i="1" dirty="0" smtClean="0"/>
              <a:t>his dad, </a:t>
            </a:r>
            <a:r>
              <a:rPr lang="en-US" sz="3200" b="1" i="1" dirty="0"/>
              <a:t>lived and kept his shop in this house. His eight children were born here. Two of them died young.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7" descr="Shakespeare's School: the Elizabethan schoolroo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7158" y="2214530"/>
            <a:ext cx="8429684" cy="44291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214290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Начальное образование будущий драматург получил в грамматической школе Стратфорда, где главным предметом изучения были древние языки. Здесь Шекспир усвоил латынь и древнегреческий. На этом его официальное образование закончилось, так как  с четырнадцатилетнего возраста он был вынужден помогать отцу в делах.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00100" y="357166"/>
            <a:ext cx="72152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700" b="1" dirty="0">
              <a:solidFill>
                <a:srgbClr val="FFFF00"/>
              </a:solidFill>
            </a:endParaRPr>
          </a:p>
        </p:txBody>
      </p:sp>
      <p:pic>
        <p:nvPicPr>
          <p:cNvPr id="4" name="Picture 3" descr="she172725184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2714620"/>
            <a:ext cx="365126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FFFF00"/>
                </a:solidFill>
              </a:rPr>
              <a:t>However,</a:t>
            </a:r>
            <a:r>
              <a:rPr lang="ru-RU" sz="2700" b="1" dirty="0" smtClean="0">
                <a:solidFill>
                  <a:srgbClr val="FFFF00"/>
                </a:solidFill>
              </a:rPr>
              <a:t> </a:t>
            </a:r>
            <a:r>
              <a:rPr lang="en-US" sz="2700" b="1" dirty="0" smtClean="0">
                <a:solidFill>
                  <a:srgbClr val="FFFF00"/>
                </a:solidFill>
              </a:rPr>
              <a:t>W. Shakespeare has become a very educated man for his time, constantly engaged in self-education, supplementing the missing knowledge by reading books.</a:t>
            </a:r>
            <a:endParaRPr lang="ru-RU" sz="27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457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В возрасте </a:t>
            </a:r>
            <a:r>
              <a:rPr lang="en-US" sz="2800" b="1" i="1" dirty="0" smtClean="0">
                <a:solidFill>
                  <a:srgbClr val="FFFF00"/>
                </a:solidFill>
              </a:rPr>
              <a:t>18  </a:t>
            </a:r>
            <a:r>
              <a:rPr lang="ru-RU" sz="2800" b="1" i="1" dirty="0" smtClean="0">
                <a:solidFill>
                  <a:srgbClr val="FFFF00"/>
                </a:solidFill>
              </a:rPr>
              <a:t>лет Шекспир женился</a:t>
            </a:r>
            <a:r>
              <a:rPr lang="en-US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smtClean="0">
                <a:solidFill>
                  <a:srgbClr val="FFFF00"/>
                </a:solidFill>
              </a:rPr>
              <a:t>на</a:t>
            </a:r>
            <a:r>
              <a:rPr lang="ru-RU" sz="2800" dirty="0" smtClean="0"/>
              <a:t> </a:t>
            </a:r>
            <a:r>
              <a:rPr lang="ru-RU" sz="2800" dirty="0"/>
              <a:t>Энн </a:t>
            </a:r>
            <a:r>
              <a:rPr lang="ru-RU" sz="2800" b="1" dirty="0" err="1" smtClean="0"/>
              <a:t>Хэтауэй</a:t>
            </a:r>
            <a:r>
              <a:rPr lang="ru-RU" sz="2800" b="1" dirty="0" smtClean="0"/>
              <a:t>. </a:t>
            </a:r>
            <a:r>
              <a:rPr lang="ru-RU" sz="2800" dirty="0" smtClean="0"/>
              <a:t>В </a:t>
            </a:r>
            <a:r>
              <a:rPr lang="ru-RU" sz="2800" dirty="0"/>
              <a:t>момент брака Энн была беременна старшей дочерью </a:t>
            </a:r>
            <a:r>
              <a:rPr lang="ru-RU" sz="2800" dirty="0" err="1"/>
              <a:t>Сюзанной</a:t>
            </a:r>
            <a:r>
              <a:rPr lang="ru-RU" sz="2800" dirty="0"/>
              <a:t>, которая родилась  </a:t>
            </a:r>
            <a:r>
              <a:rPr lang="ru-RU" sz="2800" dirty="0" smtClean="0">
                <a:hlinkClick r:id="rId3" tooltip="1583"/>
              </a:rPr>
              <a:t>1583</a:t>
            </a:r>
            <a:r>
              <a:rPr lang="ru-RU" sz="2800" dirty="0" smtClean="0"/>
              <a:t>.</a:t>
            </a:r>
            <a:r>
              <a:rPr lang="ru-RU" sz="2800" dirty="0"/>
              <a:t> 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В</a:t>
            </a:r>
            <a:r>
              <a:rPr lang="ru-RU" sz="2800" dirty="0"/>
              <a:t> </a:t>
            </a:r>
            <a:r>
              <a:rPr lang="ru-RU" sz="2800" dirty="0">
                <a:hlinkClick r:id="rId4" tooltip="1585"/>
              </a:rPr>
              <a:t>1585</a:t>
            </a:r>
            <a:r>
              <a:rPr lang="ru-RU" sz="2800" dirty="0"/>
              <a:t> </a:t>
            </a:r>
            <a:r>
              <a:rPr lang="ru-RU" sz="2800" dirty="0" smtClean="0"/>
              <a:t>Энн </a:t>
            </a:r>
            <a:r>
              <a:rPr lang="ru-RU" sz="2800" dirty="0"/>
              <a:t>родила Уильяму близнецов — </a:t>
            </a:r>
            <a:r>
              <a:rPr lang="ru-RU" sz="2800" dirty="0" err="1"/>
              <a:t>Хэмнета</a:t>
            </a:r>
            <a:r>
              <a:rPr lang="ru-RU" sz="2800" dirty="0"/>
              <a:t> и </a:t>
            </a:r>
            <a:r>
              <a:rPr lang="ru-RU" sz="2800" dirty="0" err="1"/>
              <a:t>Джудит</a:t>
            </a:r>
            <a:r>
              <a:rPr lang="ru-RU" sz="2800" dirty="0"/>
              <a:t>. Сын </a:t>
            </a:r>
            <a:r>
              <a:rPr lang="ru-RU" sz="2800" dirty="0" err="1"/>
              <a:t>Хэмнет</a:t>
            </a:r>
            <a:r>
              <a:rPr lang="ru-RU" sz="2800" dirty="0"/>
              <a:t> умер в 11-летнем возрасте в </a:t>
            </a:r>
            <a:r>
              <a:rPr lang="ru-RU" sz="2800" dirty="0">
                <a:hlinkClick r:id="rId5" tooltip="1596"/>
              </a:rPr>
              <a:t>1596</a:t>
            </a:r>
            <a:r>
              <a:rPr lang="ru-RU" sz="2800" dirty="0"/>
              <a:t>, а обе дочери пережили отца, как и сама Энн.</a:t>
            </a:r>
          </a:p>
          <a:p>
            <a:endParaRPr lang="ru-RU" sz="2800" dirty="0"/>
          </a:p>
          <a:p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7172" name="Picture 4" descr="http://upload.wikimedia.org/wikipedia/commons/thumb/4/44/Anne_Hathaway_house_2007.JPG/300px-Anne_Hathaway_house_200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29190" y="642918"/>
            <a:ext cx="4214810" cy="6215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86446" y="0"/>
            <a:ext cx="2777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Дом Анны </a:t>
            </a:r>
            <a:r>
              <a:rPr lang="ru-RU" sz="2400" b="1" dirty="0" err="1" smtClean="0">
                <a:solidFill>
                  <a:srgbClr val="FFFF00"/>
                </a:solidFill>
              </a:rPr>
              <a:t>Хэтауэй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ublic\Pictures\Блог\Рисунок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1142984"/>
            <a:ext cx="62865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В период с </a:t>
            </a:r>
            <a:r>
              <a:rPr lang="ru-RU" sz="2600" dirty="0" smtClean="0">
                <a:hlinkClick r:id="rId3" tooltip="1586"/>
              </a:rPr>
              <a:t>1586</a:t>
            </a:r>
            <a:r>
              <a:rPr lang="ru-RU" sz="2600" dirty="0" smtClean="0"/>
              <a:t> по </a:t>
            </a:r>
            <a:r>
              <a:rPr lang="ru-RU" sz="2600" dirty="0" smtClean="0">
                <a:hlinkClick r:id="rId4" tooltip="1613"/>
              </a:rPr>
              <a:t>1613</a:t>
            </a:r>
            <a:r>
              <a:rPr lang="ru-RU" sz="2600" dirty="0" smtClean="0"/>
              <a:t> Шекспир жил в Лондоне </a:t>
            </a:r>
            <a:r>
              <a:rPr lang="ru-RU" sz="2600" b="1" i="1" dirty="0" smtClean="0">
                <a:solidFill>
                  <a:srgbClr val="FFFF00"/>
                </a:solidFill>
              </a:rPr>
              <a:t>в поисках заработка. </a:t>
            </a:r>
          </a:p>
          <a:p>
            <a:endParaRPr lang="ru-RU" sz="2600" dirty="0" smtClean="0"/>
          </a:p>
          <a:p>
            <a:endParaRPr lang="ru-RU" sz="2600" dirty="0" smtClean="0"/>
          </a:p>
          <a:p>
            <a:endParaRPr lang="ru-RU" sz="2600" dirty="0"/>
          </a:p>
          <a:p>
            <a:endParaRPr lang="ru-RU" sz="2600" dirty="0"/>
          </a:p>
          <a:p>
            <a:pPr algn="ctr"/>
            <a:endParaRPr lang="ru-RU" sz="2600" dirty="0" smtClean="0"/>
          </a:p>
          <a:p>
            <a:pPr algn="ctr"/>
            <a:endParaRPr lang="ru-RU" sz="2600" dirty="0" smtClean="0"/>
          </a:p>
          <a:p>
            <a:pPr algn="ctr"/>
            <a:endParaRPr lang="ru-RU" sz="2600" dirty="0"/>
          </a:p>
          <a:p>
            <a:pPr algn="ctr"/>
            <a:r>
              <a:rPr lang="ru-RU" sz="2600" dirty="0" smtClean="0"/>
              <a:t>Жена его осталась в </a:t>
            </a:r>
            <a:r>
              <a:rPr lang="ru-RU" sz="2600" dirty="0" err="1" smtClean="0">
                <a:hlinkClick r:id="rId5" tooltip="Стратфорд-на-Эйвоне"/>
              </a:rPr>
              <a:t>Стратфорде</a:t>
            </a:r>
            <a:r>
              <a:rPr lang="ru-RU" sz="2600" dirty="0" smtClean="0"/>
              <a:t>, лишь последние 3 года они вновь провели вместе. Энн Шекспир прожила во вдовстве семь лет и умерла 6 августа 1623 г.</a:t>
            </a:r>
            <a:endParaRPr lang="ru-RU" sz="2600" dirty="0"/>
          </a:p>
        </p:txBody>
      </p:sp>
      <p:pic>
        <p:nvPicPr>
          <p:cNvPr id="8196" name="Picture 4" descr="http://www.romeo-and-juliet.ru/images/shakespear/1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10" y="2000240"/>
            <a:ext cx="7753350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634</TotalTime>
  <Words>437</Words>
  <Application>Microsoft Office PowerPoint</Application>
  <PresentationFormat>Экран (4:3)</PresentationFormat>
  <Paragraphs>83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William Shakespeare 1564-1616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71</cp:revision>
  <dcterms:created xsi:type="dcterms:W3CDTF">2014-03-30T07:47:43Z</dcterms:created>
  <dcterms:modified xsi:type="dcterms:W3CDTF">2014-10-28T14:37:54Z</dcterms:modified>
</cp:coreProperties>
</file>