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73" r:id="rId4"/>
    <p:sldId id="263" r:id="rId5"/>
    <p:sldId id="260" r:id="rId6"/>
    <p:sldId id="266" r:id="rId7"/>
    <p:sldId id="269" r:id="rId8"/>
    <p:sldId id="262" r:id="rId9"/>
    <p:sldId id="268" r:id="rId10"/>
    <p:sldId id="274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gif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www.turquoise.eu/wp-content/uploads/2015/10/Hydrogen-Car.jpg"/>
          <p:cNvPicPr/>
          <p:nvPr/>
        </p:nvPicPr>
        <p:blipFill>
          <a:blip r:embed="rId2" cstate="print"/>
          <a:srcRect b="15176"/>
          <a:stretch>
            <a:fillRect/>
          </a:stretch>
        </p:blipFill>
        <p:spPr bwMode="auto">
          <a:xfrm>
            <a:off x="2195736" y="2708920"/>
            <a:ext cx="511256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763688" y="836712"/>
            <a:ext cx="5472608" cy="131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Comic Sans MS" pitchFamily="66" charset="0"/>
              </a:rPr>
              <a:t>ВОДОРОД – 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Comic Sans MS" pitchFamily="66" charset="0"/>
              </a:rPr>
              <a:t>альтернативный вид топлива </a:t>
            </a:r>
            <a:endParaRPr lang="ru-RU" sz="2800" dirty="0">
              <a:latin typeface="Comic Sans MS" pitchFamily="66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67544" y="1988840"/>
            <a:ext cx="8208912" cy="1451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400" dirty="0" smtClean="0">
                <a:latin typeface="Century Schoolbook" pitchFamily="18" charset="0"/>
              </a:rPr>
              <a:t>Эссе на тему: </a:t>
            </a:r>
          </a:p>
          <a:p>
            <a:pPr algn="ctr">
              <a:lnSpc>
                <a:spcPct val="200000"/>
              </a:lnSpc>
            </a:pPr>
            <a:r>
              <a:rPr lang="ru-RU" sz="2400" dirty="0" smtClean="0">
                <a:latin typeface="Century Schoolbook" pitchFamily="18" charset="0"/>
              </a:rPr>
              <a:t>«Перспективы водорода как альтернативного топлива</a:t>
            </a:r>
            <a:endParaRPr lang="ru-RU" sz="2400" dirty="0">
              <a:latin typeface="Century Schoolbook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23728" y="692696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ДОМАШНЕЕ ЗАДАНИЕ</a:t>
            </a:r>
            <a:endParaRPr lang="ru-RU" sz="2800" dirty="0">
              <a:latin typeface="Comic Sans MS" pitchFamily="66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mg-fotki.yandex.ru/get/15564/200418627.73/0_11dc14_982a2691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988840"/>
            <a:ext cx="4860032" cy="443250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220072" y="4077072"/>
            <a:ext cx="5453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Н</a:t>
            </a:r>
            <a:r>
              <a:rPr lang="ru-RU" sz="2400" baseline="-25000" dirty="0" smtClean="0">
                <a:latin typeface="Comic Sans MS" pitchFamily="66" charset="0"/>
              </a:rPr>
              <a:t>2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84368" y="2996952"/>
            <a:ext cx="5453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Н</a:t>
            </a:r>
            <a:r>
              <a:rPr lang="ru-RU" sz="2400" baseline="-25000" dirty="0" smtClean="0">
                <a:latin typeface="Comic Sans MS" pitchFamily="66" charset="0"/>
              </a:rPr>
              <a:t>2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2564904"/>
            <a:ext cx="5453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Н</a:t>
            </a:r>
            <a:r>
              <a:rPr lang="ru-RU" sz="2400" baseline="-25000" dirty="0" smtClean="0">
                <a:latin typeface="Comic Sans MS" pitchFamily="66" charset="0"/>
              </a:rPr>
              <a:t>2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5301208"/>
            <a:ext cx="5453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Н</a:t>
            </a:r>
            <a:r>
              <a:rPr lang="ru-RU" sz="2400" baseline="-25000" dirty="0" smtClean="0">
                <a:latin typeface="Comic Sans MS" pitchFamily="66" charset="0"/>
              </a:rPr>
              <a:t>2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16216" y="3861048"/>
            <a:ext cx="457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Н</a:t>
            </a:r>
            <a:r>
              <a:rPr lang="ru-RU" baseline="-25000" dirty="0" smtClean="0">
                <a:latin typeface="Comic Sans MS" pitchFamily="66" charset="0"/>
              </a:rPr>
              <a:t>2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836712"/>
            <a:ext cx="7590539" cy="92333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pPr algn="ctr"/>
            <a:r>
              <a:rPr lang="ru-RU" sz="5400" b="1" kern="1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Спасибо за внимание</a:t>
            </a:r>
            <a:endParaRPr lang="ru-RU" sz="5400" b="1" kern="1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s://yandex-images.clstorage.net/u9k8tl352/d26d14hqdGl/LoZd7hq5owie3nheQJ3YZr38Vl_KjUYKSnFi-0X6J03hvJ71KkXzrOBaWMU37Lb5jyVh46nHPzzbtKtUNy3VNb8E2j2b_WIYS8-8whadyaBtqlTIyx5DyF-iJS6E_iEdNupHNPpB4Lj2jwEF92xxMkWtpn5nGebghqr1U-PvVaBsQ0q4lTPzTpvf_k0KF5C3eDJZ38tG2ISBfnv3hju1iq31FT5pz65590JD0Kd-JDuEIKCz7ZQj7wZqO1go7F_hqZGLuBN4I4uc0zYNg10Wfj68XpuBCFaES3w68g7-tUep_VP9L43gMfFEAllnc-i5D2uufOrT4iBGpL5U4acUIOPVgLZZcKhPWp9wR4mfHn5yNxFSh4Dej0A2fb8J9vCDKbyQfqFDq3E4RQrZ6nMgMY_hqDBoUCckw-B8V6_plWimE8S8X73rCF4ReMQA3Zw-8_4XXcVAFsPAOPw5j7E_RqG8G3jqDKly8E1C26ezKb5I6SK_opFobgfqup3rLpHp6F5F8Rh6qE7Y2H4JAR2YNLI51RuHB9zKTTL78cD2eQjmdBI3pc8j-jjPhZpt8qi8AicsdmTXpCGD7XJZLuLVpaqcgniUueFDF1o9A4if0fX5dJ4VgoaRx0Z1M7nGsnUN4_XTua2OavU9S0ec6P5huUdtK3StE2Prwq7-FSlnF2umlQtzXrFgjlUbf0VHkpi8ezBQUsqOWIfFPPP-TbP2DSKxkXUsiOk6ewyFEerx6TwMK-C7IBpuaIWksFiiZJ6k4pZMM9i4oo6T2nhMClce-Hi_FN-BxdMPz3_zMg78_EEmv5XwYQ1h-70DQlNp9m50jywrvaAWoqzEq3heqKZVKWeYjfNXNugA1ZP1BkoYkLHzPV4WA4bZRMa-fDPJfrWOrP7a9yAA6D60Dg4Z43GsdE8o7XMrWqogBCD3FOYq3CQo207x2_TiSxVQNk9GXh22eX8dmoDAVMyK9nu2B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16633"/>
            <a:ext cx="864096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/>
            <a:endParaRPr lang="ru-RU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r"/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620688"/>
            <a:ext cx="8280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Segoe Print" pitchFamily="2" charset="0"/>
              </a:rPr>
              <a:t>Поиск альтернативных источников энергии, в том числе топлива, на </a:t>
            </a:r>
            <a:r>
              <a:rPr lang="ru-RU" b="1" dirty="0" smtClean="0">
                <a:solidFill>
                  <a:schemeClr val="bg1"/>
                </a:solidFill>
                <a:latin typeface="Segoe Print" pitchFamily="2" charset="0"/>
              </a:rPr>
              <a:t>сегодняшний день является очень актуальной </a:t>
            </a:r>
            <a:r>
              <a:rPr lang="ru-RU" b="1" dirty="0" smtClean="0">
                <a:solidFill>
                  <a:schemeClr val="bg1"/>
                </a:solidFill>
                <a:latin typeface="Segoe Print" pitchFamily="2" charset="0"/>
              </a:rPr>
              <a:t>задачей</a:t>
            </a:r>
            <a:r>
              <a:rPr lang="ru-RU" b="1" dirty="0" smtClean="0">
                <a:solidFill>
                  <a:schemeClr val="bg1"/>
                </a:solidFill>
                <a:latin typeface="Segoe Print" pitchFamily="2" charset="0"/>
              </a:rPr>
              <a:t> так как  сейчас жителей не только нашей страны, но и всего мира, волнует проблема </a:t>
            </a:r>
            <a:r>
              <a:rPr lang="ru-RU" b="1" dirty="0" smtClean="0">
                <a:solidFill>
                  <a:schemeClr val="bg1"/>
                </a:solidFill>
                <a:latin typeface="Segoe Print" pitchFamily="2" charset="0"/>
              </a:rPr>
              <a:t>загрязнения окружающей среды.  </a:t>
            </a:r>
            <a:endParaRPr lang="ru-RU" b="1" dirty="0" smtClean="0">
              <a:solidFill>
                <a:schemeClr val="bg1"/>
              </a:solidFill>
              <a:latin typeface="Segoe Print" pitchFamily="2" charset="0"/>
            </a:endParaRPr>
          </a:p>
          <a:p>
            <a:endParaRPr lang="ru-RU" dirty="0"/>
          </a:p>
        </p:txBody>
      </p:sp>
      <p:pic>
        <p:nvPicPr>
          <p:cNvPr id="11" name="Picture 2" descr="https://polit.ru/media/photolib/2017/07/06/ps_hydrogen_2_1499326331.png"/>
          <p:cNvPicPr>
            <a:picLocks noChangeAspect="1" noChangeArrowheads="1"/>
          </p:cNvPicPr>
          <p:nvPr/>
        </p:nvPicPr>
        <p:blipFill>
          <a:blip r:embed="rId2" cstate="print"/>
          <a:srcRect l="4570" t="18804" r="30143" b="6090"/>
          <a:stretch>
            <a:fillRect/>
          </a:stretch>
        </p:blipFill>
        <p:spPr bwMode="auto">
          <a:xfrm>
            <a:off x="6228184" y="4437112"/>
            <a:ext cx="266889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https://avatars.mds.yandex.net/get-zen_doc/1244179/pub_5ce28253ea066d00c401e117_5ce295f79ad6b100b3ca028c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564904"/>
            <a:ext cx="2092898" cy="4077072"/>
          </a:xfrm>
          <a:prstGeom prst="rect">
            <a:avLst/>
          </a:prstGeom>
          <a:noFill/>
        </p:spPr>
      </p:pic>
      <p:pic>
        <p:nvPicPr>
          <p:cNvPr id="10246" name="Picture 6" descr="https://static-sl.insales.ru/images/products/1/4621/339431949/ikotelni-dt-l-k5.png"/>
          <p:cNvPicPr>
            <a:picLocks noChangeAspect="1" noChangeArrowheads="1"/>
          </p:cNvPicPr>
          <p:nvPr/>
        </p:nvPicPr>
        <p:blipFill>
          <a:blip r:embed="rId4" cstate="print"/>
          <a:srcRect l="45674" t="8400" r="4714" b="9001"/>
          <a:stretch>
            <a:fillRect/>
          </a:stretch>
        </p:blipFill>
        <p:spPr bwMode="auto">
          <a:xfrm>
            <a:off x="2555776" y="3933056"/>
            <a:ext cx="295232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https://purepng.com/public/uploads/large/purepng.com-jerrycanjerrycanliquid-containerflat-sided-metal-containertransporting-liquidsgasoline-1701527871526s2bvx.png"/>
          <p:cNvPicPr>
            <a:picLocks noChangeAspect="1" noChangeArrowheads="1"/>
          </p:cNvPicPr>
          <p:nvPr/>
        </p:nvPicPr>
        <p:blipFill>
          <a:blip r:embed="rId5" cstate="print"/>
          <a:srcRect l="29210" r="29597"/>
          <a:stretch>
            <a:fillRect/>
          </a:stretch>
        </p:blipFill>
        <p:spPr bwMode="auto">
          <a:xfrm>
            <a:off x="4932040" y="2420888"/>
            <a:ext cx="1714221" cy="208823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5220072" y="4005064"/>
            <a:ext cx="11095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АИ – 92</a:t>
            </a:r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s://yandex-images.clstorage.net/u9k8tl352/d26d14hqdGl/LoZd7hq5owie3nheQJ3YZr38Vl_KjUYKSnFi-0X6J03hvJ71KkXzrOBaWMU37Lb5jyVh46nHPzzbtKtUNy3VNb8E2j2b_WIYS8-8whadyaBtqlTIyx5DyF-iJS6E_iEdNupHNPpB4Lj2jwEF92xxMkWtpn5nGebghqr1U-PvVaBsQ0q4lTPzTpvf_k0KF5C3eDJZ38tG2ISBfnv3hju1iq31FT5pz65590JD0Kd-JDuEIKCz7ZQj7wZqO1go7F_hqZGLuBN4I4uc0zYNg10Wfj68XpuBCFaES3w68g7-tUep_VP9L43gMfFEAllnc-i5D2uufOrT4iBGpL5U4acUIOPVgLZZcKhPWp9wR4mfHn5yNxFSh4Dej0A2fb8J9vCDKbyQfqFDq3E4RQrZ6nMgMY_hqDBoUCckw-B8V6_plWimE8S8X73rCF4ReMQA3Zw-8_4XXcVAFsPAOPw5j7E_RqG8G3jqDKly8E1C26ezKb5I6SK_opFobgfqup3rLpHp6F5F8Rh6qE7Y2H4JAR2YNLI51RuHB9zKTTL78cD2eQjmdBI3pc8j-jjPhZpt8qi8AicsdmTXpCGD7XJZLuLVpaqcgniUueFDF1o9A4if0fX5dJ4VgoaRx0Z1M7nGsnUN4_XTua2OavU9S0ec6P5huUdtK3StE2Prwq7-FSlnF2umlQtzXrFgjlUbf0VHkpi8ezBQUsqOWIfFPPP-TbP2DSKxkXUsiOk6ewyFEerx6TwMK-C7IBpuaIWksFiiZJ6k4pZMM9i4oo6T2nhMClce-Hi_FN-BxdMPz3_zMg78_EEmv5XwYQ1h-70DQlNp9m50jywrvaAWoqzEq3heqKZVKWeYjfNXNugA1ZP1BkoYkLHzPV4WA4bZRMa-fDPJfrWOrP7a9yAA6D60Dg4Z43GsdE8o7XMrWqogBCD3FOYq3CQo207x2_TiSxVQNk9GXh22eX8dmoDAVMyK9nu2B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8" name="Picture 4" descr="https://upload.wikimedia.org/wikipedia/commons/thumb/0/09/Nitrogen2.svg/768px-Nitrogen2.svg.png"/>
          <p:cNvPicPr>
            <a:picLocks noChangeAspect="1" noChangeArrowheads="1"/>
          </p:cNvPicPr>
          <p:nvPr/>
        </p:nvPicPr>
        <p:blipFill>
          <a:blip r:embed="rId2" cstate="print"/>
          <a:srcRect l="4054" t="4054" r="5405" b="4054"/>
          <a:stretch>
            <a:fillRect/>
          </a:stretch>
        </p:blipFill>
        <p:spPr bwMode="auto">
          <a:xfrm>
            <a:off x="179512" y="1196752"/>
            <a:ext cx="4752528" cy="45365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3608" y="2348880"/>
            <a:ext cx="1008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Comic Sans MS" pitchFamily="66" charset="0"/>
              </a:rPr>
              <a:t>Н</a:t>
            </a:r>
            <a:endParaRPr lang="ru-RU" sz="72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3861048"/>
            <a:ext cx="8931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smtClean="0">
                <a:latin typeface="Comic Sans MS" pitchFamily="66" charset="0"/>
              </a:rPr>
              <a:t>Н</a:t>
            </a:r>
            <a:endParaRPr lang="ru-RU" sz="72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2420888"/>
            <a:ext cx="5220072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Составляет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примерно 0,88 % от массы земного шара (включая атмосферу, литосферу и гидросферу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); </a:t>
            </a:r>
          </a:p>
          <a:p>
            <a:pPr algn="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входит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в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состав: </a:t>
            </a:r>
          </a:p>
          <a:p>
            <a:pPr algn="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нефти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(10,9 – 13,8 %), </a:t>
            </a:r>
            <a:endParaRPr lang="ru-RU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древесины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(6 %), </a:t>
            </a:r>
            <a:endParaRPr lang="ru-RU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угля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(бурый уголь – 5,5%), </a:t>
            </a:r>
            <a:endParaRPr lang="ru-RU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природного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газа (25,13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%)</a:t>
            </a:r>
          </a:p>
          <a:p>
            <a:pPr algn="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 содержится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в вулканических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газах </a:t>
            </a:r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620688"/>
            <a:ext cx="518457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Бесцветный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газ, без вкуса и без запаха, обладающий высокой теплотвотворной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способностью</a:t>
            </a:r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342031.selcdn.ru/rusplt/userfiles4/1_August_2015/istoriya_avto_vrez2_600.jpg"/>
          <p:cNvPicPr/>
          <p:nvPr/>
        </p:nvPicPr>
        <p:blipFill>
          <a:blip r:embed="rId2" cstate="print"/>
          <a:srcRect l="14478" r="13617"/>
          <a:stretch>
            <a:fillRect/>
          </a:stretch>
        </p:blipFill>
        <p:spPr bwMode="auto">
          <a:xfrm>
            <a:off x="323528" y="188640"/>
            <a:ext cx="3024336" cy="244827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Нашивка 3"/>
          <p:cNvSpPr/>
          <p:nvPr/>
        </p:nvSpPr>
        <p:spPr>
          <a:xfrm>
            <a:off x="3491880" y="1052736"/>
            <a:ext cx="484632" cy="484632"/>
          </a:xfrm>
          <a:prstGeom prst="chevron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923928" y="1052736"/>
            <a:ext cx="484632" cy="484632"/>
          </a:xfrm>
          <a:prstGeom prst="chevron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ашивка 5"/>
          <p:cNvSpPr/>
          <p:nvPr/>
        </p:nvSpPr>
        <p:spPr>
          <a:xfrm>
            <a:off x="4355976" y="1052736"/>
            <a:ext cx="484632" cy="484632"/>
          </a:xfrm>
          <a:prstGeom prst="chevron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7504" y="2636912"/>
            <a:ext cx="4032448" cy="89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Первый ДВС, потребляющий водородное топливо</a:t>
            </a: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chemeClr val="bg1"/>
                </a:solidFill>
                <a:latin typeface="Comic Sans MS" pitchFamily="66" charset="0"/>
              </a:rPr>
              <a:t>изобретатель Франсуа Исаак де Риваз  1806 год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7171" name="Picture 3" descr="http://morepic.ru/images3/ae56uiu67jyrst6yjkr6_7661.jpg"/>
          <p:cNvPicPr>
            <a:picLocks noChangeAspect="1" noChangeArrowheads="1"/>
          </p:cNvPicPr>
          <p:nvPr/>
        </p:nvPicPr>
        <p:blipFill>
          <a:blip r:embed="rId3" cstate="print"/>
          <a:srcRect l="2520"/>
          <a:stretch>
            <a:fillRect/>
          </a:stretch>
        </p:blipFill>
        <p:spPr bwMode="auto">
          <a:xfrm>
            <a:off x="5004048" y="188640"/>
            <a:ext cx="3600400" cy="223224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932040" y="2420888"/>
            <a:ext cx="3995936" cy="892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dirty="0" smtClean="0">
                <a:solidFill>
                  <a:schemeClr val="bg1"/>
                </a:solidFill>
                <a:latin typeface="Comic Sans MS" pitchFamily="66" charset="0"/>
              </a:rPr>
              <a:t>Самоходный экипаж, двигающийся с помощью энергии водорода</a:t>
            </a:r>
          </a:p>
          <a:p>
            <a:pPr algn="ctr">
              <a:lnSpc>
                <a:spcPct val="150000"/>
              </a:lnSpc>
            </a:pPr>
            <a:r>
              <a:rPr lang="ru-RU" sz="1200" b="1" dirty="0" smtClean="0">
                <a:solidFill>
                  <a:schemeClr val="bg1"/>
                </a:solidFill>
                <a:latin typeface="Comic Sans MS" pitchFamily="66" charset="0"/>
              </a:rPr>
              <a:t>изобретатель Жан Жозеф Этьен Ленуар 1860</a:t>
            </a:r>
            <a:endParaRPr lang="ru-RU" sz="1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Нашивка 9"/>
          <p:cNvSpPr/>
          <p:nvPr/>
        </p:nvSpPr>
        <p:spPr>
          <a:xfrm rot="5400000">
            <a:off x="6660232" y="3356992"/>
            <a:ext cx="484632" cy="484632"/>
          </a:xfrm>
          <a:prstGeom prst="chevron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 rot="5400000">
            <a:off x="6660232" y="3717032"/>
            <a:ext cx="484632" cy="484632"/>
          </a:xfrm>
          <a:prstGeom prst="chevron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Рисунок 12" descr="https://abs-magazine.ru/photo/big/cizn75tdh6c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293096"/>
            <a:ext cx="3923928" cy="172819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004048" y="5949280"/>
            <a:ext cx="413995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п</a:t>
            </a:r>
            <a:r>
              <a:rPr lang="ru-RU" sz="1200" b="1" dirty="0" smtClean="0">
                <a:solidFill>
                  <a:schemeClr val="bg1"/>
                </a:solidFill>
                <a:latin typeface="Comic Sans MS" pitchFamily="66" charset="0"/>
              </a:rPr>
              <a:t>ост ПВО Ленинградского фронта оборудованного водородной установки</a:t>
            </a:r>
            <a:endParaRPr lang="ru-RU" sz="1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Нашивка 14"/>
          <p:cNvSpPr/>
          <p:nvPr/>
        </p:nvSpPr>
        <p:spPr>
          <a:xfrm rot="10800000">
            <a:off x="4369740" y="4954932"/>
            <a:ext cx="484632" cy="484632"/>
          </a:xfrm>
          <a:prstGeom prst="chevron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ашивка 15"/>
          <p:cNvSpPr/>
          <p:nvPr/>
        </p:nvSpPr>
        <p:spPr>
          <a:xfrm rot="10800000">
            <a:off x="3995936" y="4941168"/>
            <a:ext cx="484632" cy="484632"/>
          </a:xfrm>
          <a:prstGeom prst="chevron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Нашивка 16"/>
          <p:cNvSpPr/>
          <p:nvPr/>
        </p:nvSpPr>
        <p:spPr>
          <a:xfrm rot="10800000">
            <a:off x="3635896" y="4941168"/>
            <a:ext cx="484632" cy="484632"/>
          </a:xfrm>
          <a:prstGeom prst="chevron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Рисунок 17" descr="https://autohub.de/wp-content/uploads/2015/03/toyota-mirai-05-wasserstoff-brennstoffzelle.jpg"/>
          <p:cNvPicPr/>
          <p:nvPr/>
        </p:nvPicPr>
        <p:blipFill>
          <a:blip r:embed="rId5" cstate="print"/>
          <a:srcRect l="8867" r="5000"/>
          <a:stretch>
            <a:fillRect/>
          </a:stretch>
        </p:blipFill>
        <p:spPr bwMode="auto">
          <a:xfrm>
            <a:off x="395536" y="3789040"/>
            <a:ext cx="3024336" cy="223224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179512" y="6021288"/>
            <a:ext cx="3780928" cy="615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dirty="0" smtClean="0">
                <a:solidFill>
                  <a:schemeClr val="bg1"/>
                </a:solidFill>
                <a:latin typeface="Comic Sans MS" pitchFamily="66" charset="0"/>
              </a:rPr>
              <a:t>Современный автомобиль, работающий </a:t>
            </a:r>
          </a:p>
          <a:p>
            <a:pPr algn="ctr">
              <a:lnSpc>
                <a:spcPct val="150000"/>
              </a:lnSpc>
            </a:pPr>
            <a:r>
              <a:rPr lang="ru-RU" sz="1200" b="1" dirty="0" smtClean="0">
                <a:solidFill>
                  <a:schemeClr val="bg1"/>
                </a:solidFill>
                <a:latin typeface="Comic Sans MS" pitchFamily="66" charset="0"/>
              </a:rPr>
              <a:t>на водородном топливе</a:t>
            </a:r>
            <a:endParaRPr lang="ru-RU" sz="1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dn1.vectorstock.com/i/1000x1000/25/80/gas-station-with-pump-isolated-on-white-vector-20402580.jpg"/>
          <p:cNvPicPr/>
          <p:nvPr/>
        </p:nvPicPr>
        <p:blipFill>
          <a:blip r:embed="rId2" cstate="print"/>
          <a:srcRect l="16515" t="12553" r="20310" b="19746"/>
          <a:stretch>
            <a:fillRect/>
          </a:stretch>
        </p:blipFill>
        <p:spPr bwMode="auto">
          <a:xfrm>
            <a:off x="2339752" y="1412776"/>
            <a:ext cx="375285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present5.com/presentation/1/135795700_437065996.pdf-img/135795700_437065996.pdf-48.jpg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59808" t="16453" r="8754" b="44944"/>
          <a:stretch>
            <a:fillRect/>
          </a:stretch>
        </p:blipFill>
        <p:spPr bwMode="auto">
          <a:xfrm>
            <a:off x="3995936" y="3861048"/>
            <a:ext cx="1434852" cy="1440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412776"/>
            <a:ext cx="3203848" cy="5263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 smtClean="0">
                <a:latin typeface="Comic Sans MS" pitchFamily="66" charset="0"/>
              </a:rPr>
              <a:t>Высокая экологичность; </a:t>
            </a: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1600" b="1" dirty="0" smtClean="0">
                <a:latin typeface="Comic Sans MS" pitchFamily="66" charset="0"/>
              </a:rPr>
              <a:t>Заправка занимает</a:t>
            </a:r>
          </a:p>
          <a:p>
            <a:pPr>
              <a:lnSpc>
                <a:spcPct val="150000"/>
              </a:lnSpc>
            </a:pPr>
            <a:r>
              <a:rPr lang="ru-RU" sz="1600" b="1" dirty="0" smtClean="0">
                <a:latin typeface="Comic Sans MS" pitchFamily="66" charset="0"/>
              </a:rPr>
              <a:t>считанные </a:t>
            </a:r>
            <a:r>
              <a:rPr lang="ru-RU" sz="1600" b="1" dirty="0" smtClean="0">
                <a:latin typeface="Comic Sans MS" pitchFamily="66" charset="0"/>
              </a:rPr>
              <a:t>минуты, </a:t>
            </a: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1600" b="1" dirty="0" smtClean="0">
                <a:latin typeface="Comic Sans MS" pitchFamily="66" charset="0"/>
              </a:rPr>
              <a:t>а </a:t>
            </a:r>
            <a:r>
              <a:rPr lang="ru-RU" sz="1600" b="1" dirty="0" smtClean="0">
                <a:latin typeface="Comic Sans MS" pitchFamily="66" charset="0"/>
              </a:rPr>
              <a:t>«горючего» хватит на </a:t>
            </a: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1600" b="1" dirty="0" smtClean="0">
                <a:latin typeface="Comic Sans MS" pitchFamily="66" charset="0"/>
              </a:rPr>
              <a:t>400 </a:t>
            </a:r>
            <a:r>
              <a:rPr lang="ru-RU" sz="1600" b="1" dirty="0" smtClean="0">
                <a:latin typeface="Comic Sans MS" pitchFamily="66" charset="0"/>
              </a:rPr>
              <a:t>км и </a:t>
            </a:r>
            <a:r>
              <a:rPr lang="ru-RU" sz="1600" b="1" dirty="0" smtClean="0">
                <a:latin typeface="Comic Sans MS" pitchFamily="66" charset="0"/>
              </a:rPr>
              <a:t>более;</a:t>
            </a: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1600" b="1" dirty="0" smtClean="0">
                <a:latin typeface="Comic Sans MS" pitchFamily="66" charset="0"/>
              </a:rPr>
              <a:t>Простая конструкция;</a:t>
            </a: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1600" b="1" dirty="0" smtClean="0">
                <a:latin typeface="Comic Sans MS" pitchFamily="66" charset="0"/>
              </a:rPr>
              <a:t>Бесшумность;</a:t>
            </a: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1600" b="1" dirty="0" smtClean="0">
                <a:latin typeface="Comic Sans MS" pitchFamily="66" charset="0"/>
              </a:rPr>
              <a:t>КПД </a:t>
            </a:r>
            <a:r>
              <a:rPr lang="ru-RU" sz="1600" b="1" dirty="0" smtClean="0">
                <a:latin typeface="Comic Sans MS" pitchFamily="66" charset="0"/>
              </a:rPr>
              <a:t>электродвигателя </a:t>
            </a: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1600" b="1" dirty="0" smtClean="0">
                <a:latin typeface="Comic Sans MS" pitchFamily="66" charset="0"/>
              </a:rPr>
              <a:t>составляет </a:t>
            </a:r>
            <a:r>
              <a:rPr lang="ru-RU" sz="1600" b="1" dirty="0" smtClean="0">
                <a:latin typeface="Comic Sans MS" pitchFamily="66" charset="0"/>
              </a:rPr>
              <a:t>90%, что  </a:t>
            </a:r>
            <a:endParaRPr lang="ru-RU" sz="1600" b="1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1600" b="1" dirty="0" smtClean="0">
                <a:latin typeface="Comic Sans MS" pitchFamily="66" charset="0"/>
              </a:rPr>
              <a:t>намного </a:t>
            </a:r>
            <a:r>
              <a:rPr lang="ru-RU" sz="1600" b="1" dirty="0" smtClean="0">
                <a:latin typeface="Comic Sans MS" pitchFamily="66" charset="0"/>
              </a:rPr>
              <a:t>выше, чем у </a:t>
            </a:r>
            <a:r>
              <a:rPr lang="ru-RU" sz="1600" b="1" dirty="0" smtClean="0">
                <a:latin typeface="Comic Sans MS" pitchFamily="66" charset="0"/>
              </a:rPr>
              <a:t>ДВС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650262" y="1715520"/>
            <a:ext cx="3288144" cy="4616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r">
              <a:lnSpc>
                <a:spcPct val="150000"/>
              </a:lnSpc>
            </a:pPr>
            <a:r>
              <a:rPr lang="ru-RU" b="1" dirty="0" smtClean="0">
                <a:latin typeface="Comic Sans MS" pitchFamily="66" charset="0"/>
              </a:rPr>
              <a:t>Отсутствие </a:t>
            </a:r>
            <a:r>
              <a:rPr lang="ru-RU" b="1" dirty="0" smtClean="0">
                <a:latin typeface="Comic Sans MS" pitchFamily="66" charset="0"/>
              </a:rPr>
              <a:t>развития </a:t>
            </a:r>
            <a:endParaRPr lang="ru-RU" b="1" dirty="0" smtClean="0">
              <a:latin typeface="Comic Sans MS" pitchFamily="66" charset="0"/>
            </a:endParaRPr>
          </a:p>
          <a:p>
            <a:pPr marL="342900" indent="-342900" algn="r">
              <a:lnSpc>
                <a:spcPct val="150000"/>
              </a:lnSpc>
            </a:pPr>
            <a:r>
              <a:rPr lang="ru-RU" b="1" dirty="0" smtClean="0">
                <a:latin typeface="Comic Sans MS" pitchFamily="66" charset="0"/>
              </a:rPr>
              <a:t>водородных </a:t>
            </a:r>
            <a:r>
              <a:rPr lang="ru-RU" b="1" dirty="0" smtClean="0">
                <a:latin typeface="Comic Sans MS" pitchFamily="66" charset="0"/>
              </a:rPr>
              <a:t>заправок;</a:t>
            </a:r>
          </a:p>
          <a:p>
            <a:pPr algn="r">
              <a:lnSpc>
                <a:spcPct val="150000"/>
              </a:lnSpc>
            </a:pPr>
            <a:endParaRPr lang="ru-RU" b="1" dirty="0" smtClean="0">
              <a:latin typeface="Comic Sans MS" pitchFamily="66" charset="0"/>
            </a:endParaRPr>
          </a:p>
          <a:p>
            <a:pPr algn="r">
              <a:lnSpc>
                <a:spcPct val="150000"/>
              </a:lnSpc>
            </a:pPr>
            <a:r>
              <a:rPr lang="ru-RU" b="1" dirty="0" smtClean="0">
                <a:latin typeface="Comic Sans MS" pitchFamily="66" charset="0"/>
              </a:rPr>
              <a:t>Хранение топлива</a:t>
            </a:r>
            <a:r>
              <a:rPr lang="ru-RU" b="1" dirty="0" smtClean="0">
                <a:latin typeface="Comic Sans MS" pitchFamily="66" charset="0"/>
              </a:rPr>
              <a:t>;</a:t>
            </a:r>
            <a:r>
              <a:rPr lang="ru-RU" b="1" dirty="0" smtClean="0">
                <a:latin typeface="Comic Sans MS" pitchFamily="66" charset="0"/>
              </a:rPr>
              <a:t> </a:t>
            </a:r>
            <a:endParaRPr lang="ru-RU" b="1" dirty="0" smtClean="0">
              <a:latin typeface="Comic Sans MS" pitchFamily="66" charset="0"/>
            </a:endParaRPr>
          </a:p>
          <a:p>
            <a:pPr algn="r">
              <a:lnSpc>
                <a:spcPct val="150000"/>
              </a:lnSpc>
            </a:pPr>
            <a:endParaRPr lang="ru-RU" b="1" dirty="0" smtClean="0">
              <a:latin typeface="Comic Sans MS" pitchFamily="66" charset="0"/>
            </a:endParaRPr>
          </a:p>
          <a:p>
            <a:pPr algn="r">
              <a:lnSpc>
                <a:spcPct val="150000"/>
              </a:lnSpc>
            </a:pPr>
            <a:r>
              <a:rPr lang="ru-RU" b="1" dirty="0" smtClean="0">
                <a:latin typeface="Comic Sans MS" pitchFamily="66" charset="0"/>
              </a:rPr>
              <a:t>Дорогая </a:t>
            </a:r>
            <a:r>
              <a:rPr lang="ru-RU" b="1" dirty="0" smtClean="0">
                <a:latin typeface="Comic Sans MS" pitchFamily="66" charset="0"/>
              </a:rPr>
              <a:t>стоимость из-за  </a:t>
            </a:r>
            <a:endParaRPr lang="ru-RU" b="1" dirty="0" smtClean="0">
              <a:latin typeface="Comic Sans MS" pitchFamily="66" charset="0"/>
            </a:endParaRPr>
          </a:p>
          <a:p>
            <a:pPr algn="r">
              <a:lnSpc>
                <a:spcPct val="150000"/>
              </a:lnSpc>
            </a:pPr>
            <a:r>
              <a:rPr lang="ru-RU" b="1" dirty="0" smtClean="0">
                <a:latin typeface="Comic Sans MS" pitchFamily="66" charset="0"/>
              </a:rPr>
              <a:t>наличия  </a:t>
            </a:r>
            <a:r>
              <a:rPr lang="ru-RU" b="1" dirty="0" smtClean="0">
                <a:latin typeface="Comic Sans MS" pitchFamily="66" charset="0"/>
              </a:rPr>
              <a:t>драгоценных </a:t>
            </a:r>
            <a:endParaRPr lang="ru-RU" b="1" dirty="0" smtClean="0">
              <a:latin typeface="Comic Sans MS" pitchFamily="66" charset="0"/>
            </a:endParaRPr>
          </a:p>
          <a:p>
            <a:pPr algn="r">
              <a:lnSpc>
                <a:spcPct val="150000"/>
              </a:lnSpc>
            </a:pPr>
            <a:r>
              <a:rPr lang="ru-RU" b="1" dirty="0" smtClean="0">
                <a:latin typeface="Comic Sans MS" pitchFamily="66" charset="0"/>
              </a:rPr>
              <a:t>металлов</a:t>
            </a:r>
            <a:r>
              <a:rPr lang="ru-RU" b="1" dirty="0" smtClean="0">
                <a:latin typeface="Comic Sans MS" pitchFamily="66" charset="0"/>
              </a:rPr>
              <a:t>, </a:t>
            </a:r>
            <a:endParaRPr lang="ru-RU" b="1" dirty="0" smtClean="0">
              <a:latin typeface="Comic Sans MS" pitchFamily="66" charset="0"/>
            </a:endParaRPr>
          </a:p>
          <a:p>
            <a:pPr algn="r">
              <a:lnSpc>
                <a:spcPct val="150000"/>
              </a:lnSpc>
            </a:pPr>
            <a:r>
              <a:rPr lang="ru-RU" b="1" dirty="0" smtClean="0">
                <a:latin typeface="Comic Sans MS" pitchFamily="66" charset="0"/>
              </a:rPr>
              <a:t>входящих </a:t>
            </a:r>
            <a:r>
              <a:rPr lang="ru-RU" b="1" dirty="0" smtClean="0">
                <a:latin typeface="Comic Sans MS" pitchFamily="66" charset="0"/>
              </a:rPr>
              <a:t>в состав </a:t>
            </a:r>
            <a:endParaRPr lang="ru-RU" b="1" dirty="0" smtClean="0">
              <a:latin typeface="Comic Sans MS" pitchFamily="66" charset="0"/>
            </a:endParaRPr>
          </a:p>
          <a:p>
            <a:pPr algn="r">
              <a:lnSpc>
                <a:spcPct val="150000"/>
              </a:lnSpc>
            </a:pPr>
            <a:r>
              <a:rPr lang="ru-RU" b="1" dirty="0" smtClean="0">
                <a:latin typeface="Comic Sans MS" pitchFamily="66" charset="0"/>
              </a:rPr>
              <a:t>топливных элементов </a:t>
            </a:r>
          </a:p>
          <a:p>
            <a:pPr algn="r">
              <a:lnSpc>
                <a:spcPct val="150000"/>
              </a:lnSpc>
            </a:pPr>
            <a:r>
              <a:rPr lang="ru-RU" b="1" dirty="0" smtClean="0">
                <a:latin typeface="Comic Sans MS" pitchFamily="66" charset="0"/>
              </a:rPr>
              <a:t>(</a:t>
            </a:r>
            <a:r>
              <a:rPr lang="ru-RU" b="1" dirty="0" smtClean="0">
                <a:latin typeface="Comic Sans MS" pitchFamily="66" charset="0"/>
              </a:rPr>
              <a:t>палладий или платина</a:t>
            </a:r>
            <a:r>
              <a:rPr lang="ru-RU" b="1" dirty="0" smtClean="0">
                <a:latin typeface="Comic Sans MS" pitchFamily="66" charset="0"/>
              </a:rPr>
              <a:t>)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8" name="Рисунок 7" descr="http://cdn5.vectorstock.com/i/1000x1000/49/59/the-plus-and-minus-vector-2494959.jpg"/>
          <p:cNvPicPr/>
          <p:nvPr/>
        </p:nvPicPr>
        <p:blipFill>
          <a:blip r:embed="rId4" cstate="print"/>
          <a:srcRect t="12505" r="52378" b="23762"/>
          <a:stretch>
            <a:fillRect/>
          </a:stretch>
        </p:blipFill>
        <p:spPr bwMode="auto">
          <a:xfrm>
            <a:off x="323528" y="188640"/>
            <a:ext cx="1440161" cy="1368153"/>
          </a:xfrm>
          <a:prstGeom prst="rect">
            <a:avLst/>
          </a:prstGeom>
          <a:noFill/>
        </p:spPr>
      </p:pic>
      <p:pic>
        <p:nvPicPr>
          <p:cNvPr id="9" name="Рисунок 8" descr="http://cdn5.vectorstock.com/i/1000x1000/49/59/the-plus-and-minus-vector-2494959.jpg"/>
          <p:cNvPicPr/>
          <p:nvPr/>
        </p:nvPicPr>
        <p:blipFill>
          <a:blip r:embed="rId5" cstate="print"/>
          <a:srcRect l="52432" t="14198" b="24897"/>
          <a:stretch>
            <a:fillRect/>
          </a:stretch>
        </p:blipFill>
        <p:spPr bwMode="auto">
          <a:xfrm>
            <a:off x="7380312" y="188640"/>
            <a:ext cx="1368152" cy="1368153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https://chip-penza.ru/800/600/https/i2.wp.com/autohub.de/wp-content/uploads/2015/03/Toyota_Mirai_Innenleben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chip-penza.ru/800/600/https/i2.wp.com/autohub.de/wp-content/uploads/2015/03/Toyota_Mirai_Innenleben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8" name="Picture 6" descr="http://3.bp.blogspot.com/-6a93D5eGH1s/UWnBffo_N6I/AAAAAAAAACM/Yx4GbWuqiUE/s1600/animatio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16832"/>
            <a:ext cx="6192688" cy="468052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67544" y="188640"/>
            <a:ext cx="80648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Принцип работы топливного элемента водородного</a:t>
            </a:r>
          </a:p>
          <a:p>
            <a:pPr algn="ctr"/>
            <a:r>
              <a:rPr lang="ru-RU" sz="3200" b="1" cap="none" spc="0" dirty="0" smtClean="0">
                <a:ln w="1905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двигателя</a:t>
            </a:r>
            <a:endParaRPr lang="ru-RU" sz="3200" b="1" cap="none" spc="0" dirty="0">
              <a:ln w="1905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5733256"/>
            <a:ext cx="3411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(2H</a:t>
            </a:r>
            <a:r>
              <a:rPr lang="ru-RU" sz="2800" baseline="-25000" dirty="0" smtClean="0">
                <a:latin typeface="Comic Sans MS" pitchFamily="66" charset="0"/>
              </a:rPr>
              <a:t>2</a:t>
            </a:r>
            <a:r>
              <a:rPr lang="ru-RU" sz="2800" dirty="0" smtClean="0">
                <a:latin typeface="Comic Sans MS" pitchFamily="66" charset="0"/>
              </a:rPr>
              <a:t> + O</a:t>
            </a:r>
            <a:r>
              <a:rPr lang="ru-RU" sz="2800" baseline="-25000" dirty="0" smtClean="0">
                <a:latin typeface="Comic Sans MS" pitchFamily="66" charset="0"/>
              </a:rPr>
              <a:t>2</a:t>
            </a:r>
            <a:r>
              <a:rPr lang="ru-RU" sz="2800" dirty="0" smtClean="0">
                <a:latin typeface="Comic Sans MS" pitchFamily="66" charset="0"/>
              </a:rPr>
              <a:t> → 2H</a:t>
            </a:r>
            <a:r>
              <a:rPr lang="ru-RU" sz="2800" baseline="-25000" dirty="0" smtClean="0">
                <a:latin typeface="Comic Sans MS" pitchFamily="66" charset="0"/>
              </a:rPr>
              <a:t>2</a:t>
            </a:r>
            <a:r>
              <a:rPr lang="ru-RU" sz="2800" dirty="0" smtClean="0">
                <a:latin typeface="Comic Sans MS" pitchFamily="66" charset="0"/>
              </a:rPr>
              <a:t>O)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848" y="3068960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8064" y="3068960"/>
            <a:ext cx="412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К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508518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Pt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5085184"/>
            <a:ext cx="381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Pt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www.livecars.ru/l/photo/2013/11/21/honda_fcev/picture.jpg?1385059830"/>
          <p:cNvPicPr/>
          <p:nvPr/>
        </p:nvPicPr>
        <p:blipFill>
          <a:blip r:embed="rId2" cstate="print"/>
          <a:srcRect l="11896" r="7701" b="13131"/>
          <a:stretch>
            <a:fillRect/>
          </a:stretch>
        </p:blipFill>
        <p:spPr bwMode="auto">
          <a:xfrm>
            <a:off x="5436096" y="188640"/>
            <a:ext cx="3528392" cy="244827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s://upload.wikimedia.org/wikipedia/commons/thumb/3/37/Toyota_Highlander_FCHV_NY.jpg/1200px-Toyota_Highlander_FCHV_N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5608" y="3861048"/>
            <a:ext cx="3528392" cy="194421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s://forums.drom.ru/pp.php?u=http://www.conceptcarz.com/images/Hyundai/Hyundai-ix35-FCEV_Electric-Image-01.jpg"/>
          <p:cNvPicPr/>
          <p:nvPr/>
        </p:nvPicPr>
        <p:blipFill>
          <a:blip r:embed="rId4" cstate="print"/>
          <a:srcRect t="20325" b="15447"/>
          <a:stretch>
            <a:fillRect/>
          </a:stretch>
        </p:blipFill>
        <p:spPr bwMode="auto">
          <a:xfrm>
            <a:off x="107504" y="4077072"/>
            <a:ext cx="4392488" cy="220141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s://globalgiants.com/archives/fotos2/FordHydroFocus01.jpg"/>
          <p:cNvPicPr/>
          <p:nvPr/>
        </p:nvPicPr>
        <p:blipFill>
          <a:blip r:embed="rId5" cstate="print"/>
          <a:srcRect t="29278" r="6222" b="4563"/>
          <a:stretch>
            <a:fillRect/>
          </a:stretch>
        </p:blipFill>
        <p:spPr bwMode="auto">
          <a:xfrm>
            <a:off x="179512" y="692696"/>
            <a:ext cx="4536504" cy="237626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s://kartinki.info/uploads/posts/2016-12/1482852562_246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2420888"/>
            <a:ext cx="2448272" cy="3057898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olit.ru/media/photolib/2017/07/06/ps_hydrogen_2_1499326331.png"/>
          <p:cNvPicPr>
            <a:picLocks noChangeAspect="1" noChangeArrowheads="1"/>
          </p:cNvPicPr>
          <p:nvPr/>
        </p:nvPicPr>
        <p:blipFill>
          <a:blip r:embed="rId2" cstate="print"/>
          <a:srcRect l="4570" t="18804" r="30143" b="6090"/>
          <a:stretch>
            <a:fillRect/>
          </a:stretch>
        </p:blipFill>
        <p:spPr bwMode="auto">
          <a:xfrm>
            <a:off x="323528" y="3861048"/>
            <a:ext cx="308590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95936" y="2780928"/>
          <a:ext cx="4622299" cy="193284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593710"/>
                <a:gridCol w="2028589"/>
              </a:tblGrid>
              <a:tr h="3865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omic Sans MS" pitchFamily="66" charset="0"/>
                        </a:rPr>
                        <a:t>Дизельное топливо</a:t>
                      </a:r>
                      <a:endParaRPr lang="ru-RU" sz="12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omic Sans MS" pitchFamily="66" charset="0"/>
                        </a:rPr>
                        <a:t>42,6  * 10 </a:t>
                      </a:r>
                      <a:r>
                        <a:rPr lang="ru-RU" sz="1200" baseline="30000" dirty="0" smtClean="0">
                          <a:latin typeface="Comic Sans MS" pitchFamily="66" charset="0"/>
                        </a:rPr>
                        <a:t>6  </a:t>
                      </a:r>
                      <a:r>
                        <a:rPr lang="ru-RU" sz="1200" dirty="0" smtClean="0">
                          <a:latin typeface="Comic Sans MS" pitchFamily="66" charset="0"/>
                        </a:rPr>
                        <a:t>(Дж/кг)</a:t>
                      </a:r>
                      <a:endParaRPr lang="ru-RU" sz="12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5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omic Sans MS" pitchFamily="66" charset="0"/>
                        </a:rPr>
                        <a:t>Пропан - бутановая смесь</a:t>
                      </a:r>
                      <a:endParaRPr lang="ru-RU" sz="12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omic Sans MS" pitchFamily="66" charset="0"/>
                        </a:rPr>
                        <a:t>43,91 * 10 </a:t>
                      </a:r>
                      <a:r>
                        <a:rPr lang="ru-RU" sz="1200" baseline="30000" dirty="0" smtClean="0">
                          <a:latin typeface="Comic Sans MS" pitchFamily="66" charset="0"/>
                        </a:rPr>
                        <a:t>6  </a:t>
                      </a:r>
                      <a:r>
                        <a:rPr lang="ru-RU" sz="1200" dirty="0" smtClean="0">
                          <a:latin typeface="Comic Sans MS" pitchFamily="66" charset="0"/>
                        </a:rPr>
                        <a:t>(Дж/кг)</a:t>
                      </a:r>
                      <a:endParaRPr lang="ru-RU" sz="12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5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omic Sans MS" pitchFamily="66" charset="0"/>
                        </a:rPr>
                        <a:t>Керосин</a:t>
                      </a:r>
                      <a:endParaRPr lang="ru-RU" sz="12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omic Sans MS" pitchFamily="66" charset="0"/>
                        </a:rPr>
                        <a:t>44 * 10 </a:t>
                      </a:r>
                      <a:r>
                        <a:rPr lang="ru-RU" sz="1200" baseline="30000" dirty="0" smtClean="0">
                          <a:latin typeface="Comic Sans MS" pitchFamily="66" charset="0"/>
                        </a:rPr>
                        <a:t>6   </a:t>
                      </a:r>
                      <a:r>
                        <a:rPr lang="ru-RU" sz="1200" dirty="0" smtClean="0">
                          <a:latin typeface="Comic Sans MS" pitchFamily="66" charset="0"/>
                        </a:rPr>
                        <a:t>(Дж/кг)</a:t>
                      </a:r>
                      <a:endParaRPr lang="ru-RU" sz="12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5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omic Sans MS" pitchFamily="66" charset="0"/>
                        </a:rPr>
                        <a:t>Бензин</a:t>
                      </a:r>
                      <a:endParaRPr lang="ru-RU" sz="12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omic Sans MS" pitchFamily="66" charset="0"/>
                        </a:rPr>
                        <a:t>45,5 * 10 </a:t>
                      </a:r>
                      <a:r>
                        <a:rPr lang="ru-RU" sz="1200" baseline="30000" dirty="0" smtClean="0">
                          <a:latin typeface="Comic Sans MS" pitchFamily="66" charset="0"/>
                        </a:rPr>
                        <a:t>6  </a:t>
                      </a:r>
                      <a:r>
                        <a:rPr lang="ru-RU" sz="1200" dirty="0" smtClean="0">
                          <a:latin typeface="Comic Sans MS" pitchFamily="66" charset="0"/>
                        </a:rPr>
                        <a:t>(Дж/кг)</a:t>
                      </a:r>
                      <a:endParaRPr lang="ru-RU" sz="12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5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omic Sans MS" pitchFamily="66" charset="0"/>
                        </a:rPr>
                        <a:t>Водород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omic Sans MS" pitchFamily="66" charset="0"/>
                        </a:rPr>
                        <a:t>120, 9 * 10 </a:t>
                      </a:r>
                      <a:r>
                        <a:rPr lang="ru-RU" sz="1200" baseline="30000" dirty="0" smtClean="0">
                          <a:latin typeface="Comic Sans MS" pitchFamily="66" charset="0"/>
                        </a:rPr>
                        <a:t>6   </a:t>
                      </a:r>
                      <a:r>
                        <a:rPr lang="ru-RU" sz="1200" dirty="0" smtClean="0">
                          <a:latin typeface="Comic Sans MS" pitchFamily="66" charset="0"/>
                        </a:rPr>
                        <a:t>(Дж/кг)</a:t>
                      </a:r>
                      <a:endParaRPr lang="ru-RU" sz="12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924944"/>
            <a:ext cx="4104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Comic Sans MS" pitchFamily="66" charset="0"/>
              </a:rPr>
              <a:t>Энерго – массовые показатели</a:t>
            </a:r>
            <a:endParaRPr lang="ru-RU" sz="1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48680"/>
          <a:ext cx="8496946" cy="2108499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358092"/>
                <a:gridCol w="1179046"/>
                <a:gridCol w="947893"/>
                <a:gridCol w="824834"/>
                <a:gridCol w="947893"/>
                <a:gridCol w="1178214"/>
                <a:gridCol w="1060974"/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Вид</a:t>
                      </a:r>
                      <a:r>
                        <a:rPr lang="ru-RU" sz="1400" baseline="0" dirty="0" smtClean="0"/>
                        <a:t> топлива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СО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/>
                        <a:t>C</a:t>
                      </a:r>
                      <a:r>
                        <a:rPr lang="en-US" sz="1400" baseline="-25000" dirty="0"/>
                        <a:t>x</a:t>
                      </a:r>
                      <a:r>
                        <a:rPr lang="en-US" sz="1400" dirty="0"/>
                        <a:t>H</a:t>
                      </a:r>
                      <a:r>
                        <a:rPr lang="en-US" sz="1400" baseline="-25000" dirty="0"/>
                        <a:t>y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сажа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/>
                        <a:t>NO</a:t>
                      </a:r>
                      <a:r>
                        <a:rPr lang="en-US" sz="1400" baseline="-25000" dirty="0"/>
                        <a:t>x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Соединения </a:t>
                      </a:r>
                      <a:r>
                        <a:rPr lang="ru-RU" sz="1400" dirty="0"/>
                        <a:t>свинца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Бензопирен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</a:tr>
              <a:tr h="301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Дизельное топливо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10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10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100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50 - 80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-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50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</a:tr>
              <a:tr h="401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Пропан - бутановая смесь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10 - 20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50 - 70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-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30 - 80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-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3 - 10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</a:tr>
              <a:tr h="3012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Керосин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8,7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10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24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50 - 65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-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39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</a:tr>
              <a:tr h="3012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Бензин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100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-</a:t>
                      </a:r>
                      <a:endParaRPr lang="ru-RU" sz="140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/>
                </a:tc>
              </a:tr>
              <a:tr h="3012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Водород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-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-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-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2,5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-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-</a:t>
                      </a:r>
                      <a:endParaRPr lang="ru-RU" sz="1400" dirty="0"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4546" marR="64546" marT="0" marB="0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95536" y="116632"/>
            <a:ext cx="8136904" cy="37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Выбросы выхлопных газов двигателей работающих на разных видах топлива (г/м</a:t>
            </a:r>
            <a:r>
              <a:rPr kumimoji="0" lang="ru-RU" sz="1400" b="0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4427984" y="4797152"/>
            <a:ext cx="4536504" cy="1944216"/>
          </a:xfrm>
          <a:prstGeom prst="round2DiagRect">
            <a:avLst/>
          </a:prstGeom>
          <a:ln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i="1" dirty="0" smtClean="0">
              <a:latin typeface="Comic Sans MS" pitchFamily="66" charset="0"/>
            </a:endParaRPr>
          </a:p>
          <a:p>
            <a:endParaRPr lang="ru-RU" sz="1400" i="1" dirty="0" smtClean="0">
              <a:latin typeface="Comic Sans MS" pitchFamily="66" charset="0"/>
            </a:endParaRPr>
          </a:p>
          <a:p>
            <a:r>
              <a:rPr lang="ru-RU" sz="1400" i="1" dirty="0" smtClean="0">
                <a:latin typeface="Comic Sans MS" pitchFamily="66" charset="0"/>
              </a:rPr>
              <a:t>Водород по энерго - массовыми показателями превосходит  традиционные виды химического топлива  </a:t>
            </a:r>
          </a:p>
          <a:p>
            <a:r>
              <a:rPr lang="ru-RU" sz="1400" i="1" dirty="0" smtClean="0">
                <a:latin typeface="Comic Sans MS" pitchFamily="66" charset="0"/>
              </a:rPr>
              <a:t>Если использовать его как топливо, то выбросы вредных веществ в атмосферу значительно уменьшатся</a:t>
            </a:r>
          </a:p>
          <a:p>
            <a:r>
              <a:rPr lang="ru-RU" sz="1400" i="1" dirty="0" smtClean="0">
                <a:solidFill>
                  <a:schemeClr val="bg1"/>
                </a:solidFill>
                <a:latin typeface="Comic Sans MS" pitchFamily="66" charset="0"/>
              </a:rPr>
              <a:t>Ресурсы водорода колоссальные и постоянно возобновляются</a:t>
            </a:r>
          </a:p>
          <a:p>
            <a:pPr algn="ctr">
              <a:lnSpc>
                <a:spcPct val="150000"/>
              </a:lnSpc>
            </a:pPr>
            <a:endParaRPr lang="ru-RU" sz="1400" dirty="0" smtClean="0">
              <a:latin typeface="Comic Sans MS" pitchFamily="66" charset="0"/>
            </a:endParaRPr>
          </a:p>
          <a:p>
            <a:pPr algn="ctr"/>
            <a:endParaRPr lang="ru-RU" sz="1200" dirty="0"/>
          </a:p>
        </p:txBody>
      </p:sp>
      <p:sp>
        <p:nvSpPr>
          <p:cNvPr id="17" name="Нашивка 16"/>
          <p:cNvSpPr/>
          <p:nvPr/>
        </p:nvSpPr>
        <p:spPr>
          <a:xfrm rot="1747803">
            <a:off x="3419872" y="5301208"/>
            <a:ext cx="360040" cy="288032"/>
          </a:xfrm>
          <a:prstGeom prst="chevron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Нашивка 19"/>
          <p:cNvSpPr/>
          <p:nvPr/>
        </p:nvSpPr>
        <p:spPr>
          <a:xfrm rot="1638012">
            <a:off x="3681898" y="5439742"/>
            <a:ext cx="360040" cy="288032"/>
          </a:xfrm>
          <a:prstGeom prst="chevron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Нашивка 20"/>
          <p:cNvSpPr/>
          <p:nvPr/>
        </p:nvSpPr>
        <p:spPr>
          <a:xfrm rot="1602578">
            <a:off x="3964486" y="5573700"/>
            <a:ext cx="360040" cy="288032"/>
          </a:xfrm>
          <a:prstGeom prst="chevron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0">
              <a:srgbClr val="5E9EFF">
                <a:alpha val="44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afeias.com/wp-content/uploads/2021/02/ET-20-02-20213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1723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5661248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Водородная энергетика – </a:t>
            </a:r>
          </a:p>
          <a:p>
            <a:pPr algn="ctr"/>
            <a:r>
              <a:rPr lang="ru-RU" sz="2800" dirty="0" smtClean="0">
                <a:latin typeface="Comic Sans MS" pitchFamily="66" charset="0"/>
              </a:rPr>
              <a:t>это наш «запас на будущее»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5" name="Рисунок 4" descr="https://lh6.googleusercontent.com/0z7_CK2JK1luxx0yfjbVBD-lOydih7xWiLPFJqaZZCdErnVvMQR_g2apRdgHkFnUsUUYNd2724T6XSpjwirtniFtMOJRf_bgJp2OXxBr3Uof9w67N3l8rQj5sxLkJ4aN2LXh8qkMID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28438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402</Words>
  <Application>Microsoft Office PowerPoint</Application>
  <PresentationFormat>Экран (4:3)</PresentationFormat>
  <Paragraphs>123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SANCHO</dc:creator>
  <cp:lastModifiedBy>Troxol</cp:lastModifiedBy>
  <cp:revision>73</cp:revision>
  <dcterms:created xsi:type="dcterms:W3CDTF">2021-04-08T16:51:32Z</dcterms:created>
  <dcterms:modified xsi:type="dcterms:W3CDTF">2021-06-04T03:39:45Z</dcterms:modified>
</cp:coreProperties>
</file>