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71546"/>
            <a:ext cx="8458200" cy="3214710"/>
          </a:xfrm>
        </p:spPr>
        <p:txBody>
          <a:bodyPr/>
          <a:lstStyle/>
          <a:p>
            <a:pPr algn="ctr"/>
            <a:r>
              <a:rPr lang="ru-RU" sz="2400" dirty="0" smtClean="0"/>
              <a:t>Презентация к уроку математики </a:t>
            </a:r>
            <a:br>
              <a:rPr lang="ru-RU" sz="2400" dirty="0" smtClean="0"/>
            </a:br>
            <a:r>
              <a:rPr lang="ru-RU" sz="2400" dirty="0" smtClean="0"/>
              <a:t>3 класс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Площади фигур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4500570"/>
            <a:ext cx="2500330" cy="150019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учитель начальных </a:t>
            </a:r>
            <a:r>
              <a:rPr lang="ru-RU" dirty="0" err="1" smtClean="0"/>
              <a:t>класссов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Завидова</a:t>
            </a:r>
            <a:r>
              <a:rPr lang="ru-RU" dirty="0" smtClean="0"/>
              <a:t> Ирина Валерьевна</a:t>
            </a:r>
            <a:endParaRPr lang="ru-RU" dirty="0"/>
          </a:p>
        </p:txBody>
      </p:sp>
      <p:pic>
        <p:nvPicPr>
          <p:cNvPr id="22532" name="Picture 4" descr="https://i.ytimg.com/vi/jxQKNkti4Z4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857628"/>
            <a:ext cx="4198966" cy="2361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10715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«Расшифруй слово»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6513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</a:t>
            </a:r>
            <a:r>
              <a:rPr lang="ru-RU" sz="1800" dirty="0" smtClean="0"/>
              <a:t>30 </a:t>
            </a:r>
            <a:r>
              <a:rPr lang="ru-RU" sz="1800" dirty="0" smtClean="0"/>
              <a:t>+ 25 = (П)           4 · 6 = (Ь)             10 : 5 = (О)       100 – 1 =  (Д)</a:t>
            </a:r>
          </a:p>
          <a:p>
            <a:pPr>
              <a:buNone/>
            </a:pPr>
            <a:r>
              <a:rPr lang="ru-RU" sz="1800" dirty="0" smtClean="0"/>
              <a:t>             40 </a:t>
            </a:r>
            <a:r>
              <a:rPr lang="ru-RU" sz="1800" dirty="0" smtClean="0"/>
              <a:t>– 11 = (Щ)          5 · 3 = (Л)             15 : 3 = (А) 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2643182"/>
          <a:ext cx="7358113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159"/>
                <a:gridCol w="1051159"/>
                <a:gridCol w="1051159"/>
                <a:gridCol w="1051159"/>
                <a:gridCol w="1051159"/>
                <a:gridCol w="1051159"/>
                <a:gridCol w="1051159"/>
              </a:tblGrid>
              <a:tr h="6321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</a:tr>
              <a:tr h="653718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4786323"/>
          <a:ext cx="7358113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159"/>
                <a:gridCol w="1051159"/>
                <a:gridCol w="1051159"/>
                <a:gridCol w="1051159"/>
                <a:gridCol w="1051159"/>
                <a:gridCol w="1051159"/>
                <a:gridCol w="1051159"/>
              </a:tblGrid>
              <a:tr h="7058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</a:tr>
              <a:tr h="79439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>
                          <a:latin typeface="Calibri" pitchFamily="34" charset="0"/>
                          <a:cs typeface="Times New Roman" pitchFamily="18" charset="0"/>
                        </a:rPr>
                        <a:t>п</a:t>
                      </a:r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libri" pitchFamily="34" charset="0"/>
                          <a:cs typeface="Times New Roman" pitchFamily="18" charset="0"/>
                        </a:rPr>
                        <a:t>л</a:t>
                      </a:r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libri" pitchFamily="34" charset="0"/>
                          <a:cs typeface="Times New Roman" pitchFamily="18" charset="0"/>
                        </a:rPr>
                        <a:t>о</a:t>
                      </a:r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>
                          <a:latin typeface="Calibri" pitchFamily="34" charset="0"/>
                          <a:cs typeface="Times New Roman" pitchFamily="18" charset="0"/>
                        </a:rPr>
                        <a:t>щ</a:t>
                      </a:r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>
                          <a:latin typeface="Calibri" pitchFamily="34" charset="0"/>
                          <a:cs typeface="Times New Roman" pitchFamily="18" charset="0"/>
                        </a:rPr>
                        <a:t>д</a:t>
                      </a:r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>
                          <a:latin typeface="Calibri" pitchFamily="34" charset="0"/>
                          <a:cs typeface="Times New Roman" pitchFamily="18" charset="0"/>
                        </a:rPr>
                        <a:t>ь</a:t>
                      </a:r>
                      <a:endParaRPr lang="ru-RU" sz="3200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1538" y="421481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Площади</a:t>
            </a:r>
            <a:endParaRPr lang="ru-RU" sz="2800" dirty="0"/>
          </a:p>
        </p:txBody>
      </p:sp>
      <p:pic>
        <p:nvPicPr>
          <p:cNvPr id="1026" name="Picture 2" descr="D:\Pictures\Презентация\5160993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7" y="1142984"/>
            <a:ext cx="3280856" cy="22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fe416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3902664"/>
            <a:ext cx="3214710" cy="2026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дворцова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905127"/>
            <a:ext cx="3143272" cy="2024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786050" y="3357562"/>
            <a:ext cx="3429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Красная площадь в Москве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6000768"/>
            <a:ext cx="4000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Дворцовая площадь в Санкт-Петербурге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6000768"/>
            <a:ext cx="4071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Исаакиевская площадь в Санкт-Петербурге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553480" cy="55086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Какова тема нашего урока?</a:t>
            </a:r>
          </a:p>
          <a:p>
            <a:pPr>
              <a:buNone/>
            </a:pPr>
            <a:r>
              <a:rPr lang="ru-RU" dirty="0" smtClean="0"/>
              <a:t>- Что мы сегодня должны узнать, чему научиться?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Тема урока: </a:t>
            </a:r>
            <a:r>
              <a:rPr lang="ru-RU" dirty="0" smtClean="0">
                <a:solidFill>
                  <a:srgbClr val="FF0000"/>
                </a:solidFill>
              </a:rPr>
              <a:t>Площади фигур</a:t>
            </a:r>
          </a:p>
          <a:p>
            <a:pPr>
              <a:buNone/>
            </a:pPr>
            <a:r>
              <a:rPr lang="ru-RU" dirty="0" smtClean="0"/>
              <a:t> Узнать: </a:t>
            </a:r>
            <a:r>
              <a:rPr lang="ru-RU" dirty="0" smtClean="0">
                <a:solidFill>
                  <a:srgbClr val="FF0000"/>
                </a:solidFill>
              </a:rPr>
              <a:t>что такое площадь фигуры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Научиться: </a:t>
            </a:r>
            <a:r>
              <a:rPr lang="ru-RU" dirty="0" smtClean="0">
                <a:solidFill>
                  <a:srgbClr val="FF0000"/>
                </a:solidFill>
              </a:rPr>
              <a:t>сравнивать площади фигур разными способами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0009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Ч</a:t>
            </a:r>
            <a:r>
              <a:rPr lang="ru-RU" sz="2800" dirty="0" smtClean="0"/>
              <a:t>то </a:t>
            </a:r>
            <a:r>
              <a:rPr lang="ru-RU" sz="2800" dirty="0" smtClean="0"/>
              <a:t>означает слово </a:t>
            </a:r>
            <a:r>
              <a:rPr lang="ru-RU" sz="2800" b="1" dirty="0" smtClean="0"/>
              <a:t>площадь</a:t>
            </a:r>
            <a:r>
              <a:rPr lang="ru-RU" sz="2800" dirty="0" smtClean="0"/>
              <a:t>?</a:t>
            </a:r>
            <a:endParaRPr lang="ru-RU" sz="2800" i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>
              <a:buNone/>
            </a:pPr>
            <a:r>
              <a:rPr lang="ru-RU" sz="2400" i="1" u="sng" dirty="0" smtClean="0"/>
              <a:t>Из толкового словаря</a:t>
            </a:r>
            <a:r>
              <a:rPr lang="ru-RU" sz="2400" i="1" dirty="0" smtClean="0"/>
              <a:t>: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1.</a:t>
            </a:r>
            <a:r>
              <a:rPr lang="ru-RU" sz="2400" dirty="0" smtClean="0"/>
              <a:t>Часть </a:t>
            </a:r>
            <a:r>
              <a:rPr lang="ru-RU" sz="2400" dirty="0" smtClean="0"/>
              <a:t>плоскости, ограниченная ломаной или кривой линией (Площадь прямоугольника, площадь криволинейной фигуры).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2.Пространство</a:t>
            </a:r>
            <a:r>
              <a:rPr lang="ru-RU" sz="2400" dirty="0" smtClean="0"/>
              <a:t>, поверхность ограниченная для какой-нибудь цели (Площадь</a:t>
            </a:r>
            <a:r>
              <a:rPr lang="ru-RU" sz="2400" i="1" dirty="0" smtClean="0"/>
              <a:t> </a:t>
            </a:r>
            <a:r>
              <a:rPr lang="ru-RU" sz="2400" dirty="0" smtClean="0"/>
              <a:t>дома, площадь посева, лесная площадь</a:t>
            </a:r>
            <a:r>
              <a:rPr lang="ru-RU" sz="2400" dirty="0" smtClean="0"/>
              <a:t>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 </a:t>
            </a:r>
            <a:r>
              <a:rPr lang="ru-RU" sz="2800" b="1" dirty="0" smtClean="0"/>
              <a:t>Площадь-это место, которое занимает фигура на плоскости.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57200"/>
            <a:ext cx="7715304" cy="104297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Какими способами можно сравнить площади фигур?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64347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1способ:</a:t>
            </a:r>
            <a:r>
              <a:rPr lang="ru-RU" dirty="0" smtClean="0"/>
              <a:t> «на глаз»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2 способ: </a:t>
            </a:r>
            <a:r>
              <a:rPr lang="ru-RU" dirty="0" smtClean="0"/>
              <a:t>«наложением одной фигуры на другую»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3 способ: </a:t>
            </a:r>
            <a:r>
              <a:rPr lang="ru-RU" dirty="0" smtClean="0"/>
              <a:t>? (узнай в процессе урока)</a:t>
            </a:r>
          </a:p>
        </p:txBody>
      </p:sp>
      <p:pic>
        <p:nvPicPr>
          <p:cNvPr id="4" name="Рисунок 3" descr="img_user_file_59fed75a34c0f_13.jpg"/>
          <p:cNvPicPr>
            <a:picLocks noChangeAspect="1"/>
          </p:cNvPicPr>
          <p:nvPr/>
        </p:nvPicPr>
        <p:blipFill>
          <a:blip r:embed="rId2" cstate="print"/>
          <a:srcRect l="2564" t="27637" r="5128" b="3988"/>
          <a:stretch>
            <a:fillRect/>
          </a:stretch>
        </p:blipFill>
        <p:spPr>
          <a:xfrm>
            <a:off x="4714876" y="1857364"/>
            <a:ext cx="2571768" cy="1428760"/>
          </a:xfrm>
          <a:prstGeom prst="rect">
            <a:avLst/>
          </a:prstGeom>
        </p:spPr>
      </p:pic>
      <p:pic>
        <p:nvPicPr>
          <p:cNvPr id="5" name="Рисунок 4" descr="slide-114.jpg"/>
          <p:cNvPicPr>
            <a:picLocks noChangeAspect="1"/>
          </p:cNvPicPr>
          <p:nvPr/>
        </p:nvPicPr>
        <p:blipFill>
          <a:blip r:embed="rId3" cstate="print"/>
          <a:srcRect l="18919" t="18519" r="2703" b="3704"/>
          <a:stretch>
            <a:fillRect/>
          </a:stretch>
        </p:blipFill>
        <p:spPr>
          <a:xfrm>
            <a:off x="4929190" y="4071942"/>
            <a:ext cx="2071702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82042" cy="8382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Критерии оценивания самостоятельной работы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410604" cy="52149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i="1" u="sng" dirty="0" smtClean="0"/>
              <a:t>По 1 заданию</a:t>
            </a:r>
            <a:r>
              <a:rPr lang="ru-RU" sz="1800" dirty="0" smtClean="0"/>
              <a:t>: </a:t>
            </a:r>
          </a:p>
          <a:p>
            <a:r>
              <a:rPr lang="ru-RU" sz="1800" dirty="0" smtClean="0"/>
              <a:t>без ошибок – 3 </a:t>
            </a:r>
            <a:r>
              <a:rPr lang="ru-RU" sz="1800" dirty="0" smtClean="0"/>
              <a:t>балла;</a:t>
            </a:r>
            <a:endParaRPr lang="ru-RU" sz="1800" dirty="0" smtClean="0"/>
          </a:p>
          <a:p>
            <a:r>
              <a:rPr lang="ru-RU" sz="1800" dirty="0" smtClean="0"/>
              <a:t>1 ошибка – 2 балла ;</a:t>
            </a:r>
          </a:p>
          <a:p>
            <a:r>
              <a:rPr lang="ru-RU" sz="1800" dirty="0" smtClean="0"/>
              <a:t>2 ошибки – 1 </a:t>
            </a:r>
            <a:r>
              <a:rPr lang="ru-RU" sz="1800" dirty="0" smtClean="0"/>
              <a:t>балл;</a:t>
            </a:r>
            <a:endParaRPr lang="ru-RU" sz="1800" dirty="0" smtClean="0"/>
          </a:p>
          <a:p>
            <a:r>
              <a:rPr lang="ru-RU" sz="1800" dirty="0" smtClean="0"/>
              <a:t>3 и более ошибок – 0 баллов.  </a:t>
            </a:r>
          </a:p>
          <a:p>
            <a:pPr>
              <a:buNone/>
            </a:pPr>
            <a:r>
              <a:rPr lang="ru-RU" sz="1800" dirty="0" smtClean="0"/>
              <a:t>Максимальное количество: 3 балла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1800" i="1" u="sng" dirty="0" smtClean="0"/>
              <a:t>По 2 заданию:</a:t>
            </a:r>
            <a:endParaRPr lang="ru-RU" sz="1800" dirty="0" smtClean="0"/>
          </a:p>
          <a:p>
            <a:r>
              <a:rPr lang="ru-RU" sz="1800" dirty="0" smtClean="0"/>
              <a:t>Без ошибок </a:t>
            </a:r>
            <a:r>
              <a:rPr lang="ru-RU" sz="1800" dirty="0" smtClean="0"/>
              <a:t>– 3 балла;</a:t>
            </a:r>
            <a:endParaRPr lang="ru-RU" sz="1800" dirty="0" smtClean="0"/>
          </a:p>
          <a:p>
            <a:r>
              <a:rPr lang="ru-RU" sz="1800" dirty="0" smtClean="0"/>
              <a:t>1 ошибка – </a:t>
            </a:r>
            <a:r>
              <a:rPr lang="ru-RU" sz="1800" dirty="0" smtClean="0"/>
              <a:t>2 балла;</a:t>
            </a:r>
            <a:endParaRPr lang="ru-RU" sz="1800" dirty="0" smtClean="0"/>
          </a:p>
          <a:p>
            <a:r>
              <a:rPr lang="ru-RU" sz="1800" dirty="0" smtClean="0"/>
              <a:t>2 ошибки </a:t>
            </a:r>
            <a:r>
              <a:rPr lang="ru-RU" sz="1800" dirty="0" smtClean="0"/>
              <a:t>– 1 балл;</a:t>
            </a:r>
            <a:endParaRPr lang="ru-RU" sz="1800" dirty="0" smtClean="0"/>
          </a:p>
          <a:p>
            <a:r>
              <a:rPr lang="ru-RU" sz="1800" dirty="0" smtClean="0"/>
              <a:t>3 и более ошибок </a:t>
            </a:r>
            <a:r>
              <a:rPr lang="ru-RU" sz="1800" dirty="0" smtClean="0"/>
              <a:t>– 0 баллов.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Максимальное количество: 3 балла.</a:t>
            </a:r>
          </a:p>
          <a:p>
            <a:pPr>
              <a:buNone/>
            </a:pPr>
            <a:r>
              <a:rPr lang="ru-RU" sz="1800" i="1" u="sng" dirty="0" smtClean="0"/>
              <a:t>По 3 заданию:</a:t>
            </a:r>
            <a:endParaRPr lang="ru-RU" sz="1800" dirty="0" smtClean="0"/>
          </a:p>
          <a:p>
            <a:r>
              <a:rPr lang="ru-RU" sz="1800" dirty="0" smtClean="0"/>
              <a:t>Без ошибок </a:t>
            </a:r>
            <a:r>
              <a:rPr lang="ru-RU" sz="1800" dirty="0" smtClean="0"/>
              <a:t>– 1 балл;</a:t>
            </a:r>
            <a:endParaRPr lang="ru-RU" sz="1800" dirty="0" smtClean="0"/>
          </a:p>
          <a:p>
            <a:r>
              <a:rPr lang="ru-RU" sz="1800" dirty="0" smtClean="0"/>
              <a:t>Неверно выполнил задание -0 </a:t>
            </a:r>
            <a:r>
              <a:rPr lang="ru-RU" sz="1800" dirty="0" smtClean="0"/>
              <a:t>баллов.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Максимальное количество: 1 балл.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Критерии оценки работы по сумме баллов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800" u="sng" dirty="0" smtClean="0"/>
              <a:t>Максимальное количество баллов </a:t>
            </a:r>
            <a:r>
              <a:rPr lang="ru-RU" sz="2800" u="sng" dirty="0" smtClean="0"/>
              <a:t>за работу</a:t>
            </a:r>
            <a:r>
              <a:rPr lang="ru-RU" sz="2800" u="sng" dirty="0" smtClean="0"/>
              <a:t>: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7 баллов</a:t>
            </a:r>
            <a:endParaRPr lang="ru-RU" sz="2800" dirty="0" smtClean="0"/>
          </a:p>
          <a:p>
            <a:r>
              <a:rPr lang="ru-RU" sz="2800" dirty="0" smtClean="0"/>
              <a:t>7 баллов –«5»</a:t>
            </a:r>
          </a:p>
          <a:p>
            <a:r>
              <a:rPr lang="ru-RU" sz="2800" dirty="0" smtClean="0"/>
              <a:t>6-5 баллов - «4»</a:t>
            </a:r>
          </a:p>
          <a:p>
            <a:r>
              <a:rPr lang="ru-RU" sz="2800" dirty="0" smtClean="0"/>
              <a:t>4 балла –«3»</a:t>
            </a:r>
          </a:p>
          <a:p>
            <a:r>
              <a:rPr lang="ru-RU" sz="2800" dirty="0" smtClean="0"/>
              <a:t>3 и меньше баллов –«2»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553480" cy="5786478"/>
          </a:xfrm>
        </p:spPr>
        <p:txBody>
          <a:bodyPr/>
          <a:lstStyle/>
          <a:p>
            <a:pPr>
              <a:buNone/>
            </a:pPr>
            <a:r>
              <a:rPr lang="ru-RU" sz="1600" i="1" dirty="0" smtClean="0"/>
              <a:t>Задание 1:</a:t>
            </a:r>
          </a:p>
          <a:p>
            <a:pPr>
              <a:buNone/>
            </a:pPr>
            <a:r>
              <a:rPr lang="ru-RU" sz="1600" dirty="0" smtClean="0"/>
              <a:t>1)по форме №1 и №4</a:t>
            </a:r>
          </a:p>
          <a:p>
            <a:pPr>
              <a:buNone/>
            </a:pPr>
            <a:r>
              <a:rPr lang="ru-RU" sz="1600" dirty="0" smtClean="0"/>
              <a:t>2) по площади №1, №3, №4</a:t>
            </a:r>
          </a:p>
          <a:p>
            <a:pPr>
              <a:buNone/>
            </a:pPr>
            <a:r>
              <a:rPr lang="ru-RU" sz="1600" dirty="0" smtClean="0"/>
              <a:t>3)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600" i="1" dirty="0" smtClean="0"/>
              <a:t>Задание 2</a:t>
            </a:r>
            <a:r>
              <a:rPr lang="ru-RU" sz="1600" dirty="0" smtClean="0"/>
              <a:t>:</a:t>
            </a:r>
          </a:p>
          <a:p>
            <a:pPr>
              <a:buNone/>
            </a:pPr>
            <a:r>
              <a:rPr lang="ru-RU" sz="1600" dirty="0" smtClean="0"/>
              <a:t>                                                        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                                                            площадь квадрата - 36 клеток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                                                            площадь прямоугольника - 32 клетки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1600" i="1" dirty="0" smtClean="0"/>
          </a:p>
          <a:p>
            <a:pPr>
              <a:buNone/>
            </a:pPr>
            <a:r>
              <a:rPr lang="ru-RU" sz="1600" i="1" dirty="0" smtClean="0"/>
              <a:t>Задание 3:</a:t>
            </a:r>
            <a:endParaRPr lang="ru-RU" sz="1600" i="1" dirty="0"/>
          </a:p>
        </p:txBody>
      </p:sp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rcRect l="5000" t="13708" r="43750" b="51408"/>
          <a:stretch>
            <a:fillRect/>
          </a:stretch>
        </p:blipFill>
        <p:spPr>
          <a:xfrm>
            <a:off x="642910" y="1714488"/>
            <a:ext cx="2286016" cy="1059373"/>
          </a:xfrm>
          <a:prstGeom prst="rect">
            <a:avLst/>
          </a:prstGeom>
        </p:spPr>
      </p:pic>
      <p:pic>
        <p:nvPicPr>
          <p:cNvPr id="5" name="Рисунок 4" descr="w1200.png"/>
          <p:cNvPicPr>
            <a:picLocks noChangeAspect="1"/>
          </p:cNvPicPr>
          <p:nvPr/>
        </p:nvPicPr>
        <p:blipFill>
          <a:blip r:embed="rId3" cstate="print"/>
          <a:srcRect l="17906" t="13636" r="26136" b="34091"/>
          <a:stretch>
            <a:fillRect/>
          </a:stretch>
        </p:blipFill>
        <p:spPr>
          <a:xfrm>
            <a:off x="642910" y="3071810"/>
            <a:ext cx="1475350" cy="1357322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357562"/>
            <a:ext cx="1428760" cy="98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929198"/>
            <a:ext cx="1435118" cy="157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64294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Ответы на задания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198</TotalTime>
  <Words>408</Words>
  <Application>Microsoft Office PowerPoint</Application>
  <PresentationFormat>Экран (4:3)</PresentationFormat>
  <Paragraphs>93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к уроку математики  3 класс  Площади фигур</vt:lpstr>
      <vt:lpstr>«Расшифруй слово»</vt:lpstr>
      <vt:lpstr>Площади</vt:lpstr>
      <vt:lpstr>Слайд 4</vt:lpstr>
      <vt:lpstr>Что означает слово площадь?</vt:lpstr>
      <vt:lpstr>Какими способами можно сравнить площади фигур?</vt:lpstr>
      <vt:lpstr>Критерии оценивания самостоятельной работы</vt:lpstr>
      <vt:lpstr>Критерии оценки работы по сумме баллов</vt:lpstr>
      <vt:lpstr>Ответы на задания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математики  3 класс  Площади фигур</dc:title>
  <dc:creator>User</dc:creator>
  <cp:lastModifiedBy>User</cp:lastModifiedBy>
  <cp:revision>19</cp:revision>
  <dcterms:created xsi:type="dcterms:W3CDTF">2021-01-24T09:36:36Z</dcterms:created>
  <dcterms:modified xsi:type="dcterms:W3CDTF">2021-01-24T13:04:44Z</dcterms:modified>
</cp:coreProperties>
</file>