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20"/>
  </p:notesMasterIdLst>
  <p:sldIdLst>
    <p:sldId id="256" r:id="rId2"/>
    <p:sldId id="257" r:id="rId3"/>
    <p:sldId id="258" r:id="rId4"/>
    <p:sldId id="263" r:id="rId5"/>
    <p:sldId id="259" r:id="rId6"/>
    <p:sldId id="262" r:id="rId7"/>
    <p:sldId id="260" r:id="rId8"/>
    <p:sldId id="261" r:id="rId9"/>
    <p:sldId id="264" r:id="rId10"/>
    <p:sldId id="265" r:id="rId11"/>
    <p:sldId id="267" r:id="rId12"/>
    <p:sldId id="266" r:id="rId13"/>
    <p:sldId id="271" r:id="rId14"/>
    <p:sldId id="268" r:id="rId15"/>
    <p:sldId id="269" r:id="rId16"/>
    <p:sldId id="270" r:id="rId17"/>
    <p:sldId id="272" r:id="rId18"/>
    <p:sldId id="273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5620"/>
    <p:restoredTop sz="87814" autoAdjust="0"/>
  </p:normalViewPr>
  <p:slideViewPr>
    <p:cSldViewPr>
      <p:cViewPr>
        <p:scale>
          <a:sx n="100" d="100"/>
          <a:sy n="100" d="100"/>
        </p:scale>
        <p:origin x="-78" y="119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839965-B114-4506-89D0-42B8B18BB3D1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72A5657-4B45-4406-B98A-AF0F3BF5B85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2A5657-4B45-4406-B98A-AF0F3BF5B856}" type="slidenum">
              <a:rPr lang="ru-RU" smtClean="0"/>
              <a:pPr/>
              <a:t>15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5122ED7D-9B01-4563-A2A6-4BBF26355269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8049F970-4DD7-4A26-9C1D-BF25229A602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22ED7D-9B01-4563-A2A6-4BBF26355269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49F970-4DD7-4A26-9C1D-BF25229A602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22ED7D-9B01-4563-A2A6-4BBF26355269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49F970-4DD7-4A26-9C1D-BF25229A602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5122ED7D-9B01-4563-A2A6-4BBF26355269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8049F970-4DD7-4A26-9C1D-BF25229A602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5122ED7D-9B01-4563-A2A6-4BBF26355269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8049F970-4DD7-4A26-9C1D-BF25229A602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22ED7D-9B01-4563-A2A6-4BBF26355269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49F970-4DD7-4A26-9C1D-BF25229A602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22ED7D-9B01-4563-A2A6-4BBF26355269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49F970-4DD7-4A26-9C1D-BF25229A602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122ED7D-9B01-4563-A2A6-4BBF26355269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8049F970-4DD7-4A26-9C1D-BF25229A602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22ED7D-9B01-4563-A2A6-4BBF26355269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49F970-4DD7-4A26-9C1D-BF25229A602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5122ED7D-9B01-4563-A2A6-4BBF26355269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8049F970-4DD7-4A26-9C1D-BF25229A602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122ED7D-9B01-4563-A2A6-4BBF26355269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8049F970-4DD7-4A26-9C1D-BF25229A602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5122ED7D-9B01-4563-A2A6-4BBF26355269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8049F970-4DD7-4A26-9C1D-BF25229A602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jpeg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eg"/><Relationship Id="rId3" Type="http://schemas.openxmlformats.org/officeDocument/2006/relationships/image" Target="../media/image10.jpeg"/><Relationship Id="rId7" Type="http://schemas.openxmlformats.org/officeDocument/2006/relationships/image" Target="../media/image14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7" Type="http://schemas.openxmlformats.org/officeDocument/2006/relationships/image" Target="../media/image21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476673"/>
            <a:ext cx="7772400" cy="1728191"/>
          </a:xfrm>
        </p:spPr>
        <p:txBody>
          <a:bodyPr>
            <a:normAutofit/>
          </a:bodyPr>
          <a:lstStyle/>
          <a:p>
            <a:r>
              <a:rPr lang="ru-RU" sz="1600" b="1" dirty="0" smtClean="0"/>
              <a:t>Муниципальное бюджетное образовательное учреждение дополнительного образования «Центр дополнительного образования детей» г. Коркино</a:t>
            </a:r>
            <a:endParaRPr lang="ru-RU" sz="1600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907704" y="2492896"/>
            <a:ext cx="4104456" cy="4104456"/>
          </a:xfrm>
        </p:spPr>
        <p:txBody>
          <a:bodyPr>
            <a:normAutofit lnSpcReduction="10000"/>
          </a:bodyPr>
          <a:lstStyle/>
          <a:p>
            <a:r>
              <a:rPr lang="ru-RU" sz="1600" dirty="0" smtClean="0">
                <a:solidFill>
                  <a:schemeClr val="accent3">
                    <a:lumMod val="40000"/>
                    <a:lumOff val="60000"/>
                  </a:schemeClr>
                </a:solidFill>
              </a:rPr>
              <a:t>Объединение « Росинка»</a:t>
            </a:r>
          </a:p>
          <a:p>
            <a:endParaRPr lang="ru-RU" sz="1600" dirty="0"/>
          </a:p>
          <a:p>
            <a:endParaRPr lang="ru-RU" sz="1600" dirty="0" smtClean="0"/>
          </a:p>
          <a:p>
            <a:endParaRPr lang="ru-RU" sz="1600" dirty="0"/>
          </a:p>
          <a:p>
            <a:endParaRPr lang="ru-RU" sz="1600" dirty="0" smtClean="0"/>
          </a:p>
          <a:p>
            <a:endParaRPr lang="ru-RU" sz="1600" dirty="0"/>
          </a:p>
          <a:p>
            <a:endParaRPr lang="ru-RU" sz="1600" dirty="0" smtClean="0"/>
          </a:p>
          <a:p>
            <a:endParaRPr lang="ru-RU" sz="1600" dirty="0"/>
          </a:p>
          <a:p>
            <a:endParaRPr lang="ru-RU" sz="1600" dirty="0" smtClean="0"/>
          </a:p>
          <a:p>
            <a:endParaRPr lang="ru-RU" sz="1600" dirty="0">
              <a:solidFill>
                <a:schemeClr val="tx1"/>
              </a:solidFill>
            </a:endParaRPr>
          </a:p>
          <a:p>
            <a:r>
              <a:rPr lang="ru-RU" sz="1600" dirty="0" smtClean="0">
                <a:solidFill>
                  <a:schemeClr val="accent3">
                    <a:lumMod val="40000"/>
                    <a:lumOff val="60000"/>
                  </a:schemeClr>
                </a:solidFill>
              </a:rPr>
              <a:t>Педагог первой квалификационной категории</a:t>
            </a:r>
          </a:p>
          <a:p>
            <a:r>
              <a:rPr lang="ru-RU" sz="1600" dirty="0" smtClean="0">
                <a:solidFill>
                  <a:schemeClr val="accent3">
                    <a:lumMod val="40000"/>
                    <a:lumOff val="60000"/>
                  </a:schemeClr>
                </a:solidFill>
              </a:rPr>
              <a:t> </a:t>
            </a:r>
            <a:r>
              <a:rPr lang="ru-RU" sz="1600" dirty="0" err="1" smtClean="0">
                <a:solidFill>
                  <a:schemeClr val="accent3">
                    <a:lumMod val="40000"/>
                    <a:lumOff val="60000"/>
                  </a:schemeClr>
                </a:solidFill>
              </a:rPr>
              <a:t>Тенякова</a:t>
            </a:r>
            <a:r>
              <a:rPr lang="ru-RU" sz="1600" dirty="0" smtClean="0">
                <a:solidFill>
                  <a:schemeClr val="accent3">
                    <a:lumMod val="40000"/>
                    <a:lumOff val="60000"/>
                  </a:schemeClr>
                </a:solidFill>
              </a:rPr>
              <a:t> Татьяна </a:t>
            </a:r>
            <a:r>
              <a:rPr lang="ru-RU" sz="1600" dirty="0">
                <a:solidFill>
                  <a:schemeClr val="accent3">
                    <a:lumMod val="40000"/>
                    <a:lumOff val="60000"/>
                  </a:schemeClr>
                </a:solidFill>
              </a:rPr>
              <a:t>С</a:t>
            </a:r>
            <a:r>
              <a:rPr lang="ru-RU" sz="1600" dirty="0" smtClean="0">
                <a:solidFill>
                  <a:schemeClr val="accent3">
                    <a:lumMod val="40000"/>
                    <a:lumOff val="60000"/>
                  </a:schemeClr>
                </a:solidFill>
              </a:rPr>
              <a:t>тепановна </a:t>
            </a:r>
          </a:p>
          <a:p>
            <a:r>
              <a:rPr lang="ru-RU" sz="1600" dirty="0" smtClean="0">
                <a:solidFill>
                  <a:schemeClr val="accent3">
                    <a:lumMod val="40000"/>
                    <a:lumOff val="60000"/>
                  </a:schemeClr>
                </a:solidFill>
              </a:rPr>
              <a:t>2022г</a:t>
            </a:r>
            <a:r>
              <a:rPr lang="ru-RU" sz="1600" dirty="0" smtClean="0"/>
              <a:t>.</a:t>
            </a:r>
            <a:endParaRPr lang="ru-RU" sz="1600" dirty="0"/>
          </a:p>
        </p:txBody>
      </p:sp>
      <p:pic>
        <p:nvPicPr>
          <p:cNvPr id="4" name="Рисунок 3" descr="E:\Логотип Росинка\4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57620" y="2786058"/>
            <a:ext cx="3429024" cy="2143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9632" y="404664"/>
            <a:ext cx="7427168" cy="576064"/>
          </a:xfrm>
        </p:spPr>
        <p:txBody>
          <a:bodyPr>
            <a:normAutofit fontScale="90000"/>
          </a:bodyPr>
          <a:lstStyle/>
          <a:p>
            <a:r>
              <a:rPr lang="ru-RU" sz="2800" b="1" dirty="0" smtClean="0">
                <a:solidFill>
                  <a:srgbClr val="C00000"/>
                </a:solidFill>
              </a:rPr>
              <a:t>Посвящение в объединение «Росинка»</a:t>
            </a:r>
            <a:endParaRPr lang="ru-RU" sz="2800" b="1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052736"/>
            <a:ext cx="8229600" cy="5162346"/>
          </a:xfrm>
        </p:spPr>
        <p:txBody>
          <a:bodyPr>
            <a:normAutofit fontScale="92500" lnSpcReduction="10000"/>
          </a:bodyPr>
          <a:lstStyle/>
          <a:p>
            <a:r>
              <a:rPr lang="ru-RU" sz="1600" dirty="0" smtClean="0"/>
              <a:t>Дорогие ребята! Сегодня вы вступаете в самое интересное объединение нашего Центра с красивым названием «Росинка». Если это объединение, то нас должно что – то объединять? Кто из вас может ответить на этот вопрос? Я думаю, что многие согласятся со мной, что прежде всего нас объединяет  любовь к Родине, Отчему краю, к родителям, нашему городу, школе в которой вы учитесь. Еще нас объединяет стремление сделать жизнь лучше, добрее, потребность знать больше, чем знаем. Заботится о тех, кто меньше нас, слабее нас, о тех, кто стар и одинок.</a:t>
            </a:r>
          </a:p>
          <a:p>
            <a:r>
              <a:rPr lang="ru-RU" sz="1600" dirty="0" smtClean="0"/>
              <a:t>А что нам помогает жить интересно?</a:t>
            </a:r>
          </a:p>
          <a:p>
            <a:r>
              <a:rPr lang="ru-RU" sz="1600" dirty="0" smtClean="0"/>
              <a:t>Наше творчество, игра и песня, секрет и выдумка, мечта и фантазия.</a:t>
            </a:r>
          </a:p>
          <a:p>
            <a:r>
              <a:rPr lang="ru-RU" sz="1600" dirty="0" smtClean="0"/>
              <a:t>Быть членом нашего коллектива – значит соблюдать правила, выполнять поручения и отвечать за свои поступки. Нужно учится жить в коллективе, принимать участие в общественных делах, уметь дружить и быть патриотом своей Родины</a:t>
            </a:r>
          </a:p>
          <a:p>
            <a:endParaRPr lang="ru-RU" sz="1600" dirty="0"/>
          </a:p>
          <a:p>
            <a:r>
              <a:rPr lang="ru-RU" b="1" dirty="0" smtClean="0"/>
              <a:t>Сегодня здесь новеньких много ребят</a:t>
            </a:r>
          </a:p>
          <a:p>
            <a:r>
              <a:rPr lang="ru-RU" b="1" dirty="0" smtClean="0"/>
              <a:t>Они пожелали вступить в наш отряд</a:t>
            </a:r>
          </a:p>
          <a:p>
            <a:r>
              <a:rPr lang="ru-RU" b="1" dirty="0" smtClean="0"/>
              <a:t>Мы рады тому, что вы выбрали нас</a:t>
            </a:r>
          </a:p>
          <a:p>
            <a:r>
              <a:rPr lang="ru-RU" b="1" dirty="0" smtClean="0"/>
              <a:t>Чуть – </a:t>
            </a:r>
            <a:r>
              <a:rPr lang="ru-RU" b="1" dirty="0" err="1" smtClean="0"/>
              <a:t>чуть</a:t>
            </a:r>
            <a:r>
              <a:rPr lang="ru-RU" b="1" dirty="0" smtClean="0"/>
              <a:t> о себе расскажите сейчас</a:t>
            </a:r>
          </a:p>
          <a:p>
            <a:endParaRPr lang="ru-RU" b="1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582594"/>
          </a:xfrm>
        </p:spPr>
        <p:txBody>
          <a:bodyPr>
            <a:normAutofit fontScale="90000"/>
          </a:bodyPr>
          <a:lstStyle/>
          <a:p>
            <a:r>
              <a:rPr lang="ru-RU" sz="2400" b="1" dirty="0" smtClean="0">
                <a:solidFill>
                  <a:srgbClr val="C00000"/>
                </a:solidFill>
              </a:rPr>
              <a:t>Девиз объединения</a:t>
            </a:r>
            <a:r>
              <a:rPr lang="ru-RU" sz="2400" dirty="0" smtClean="0">
                <a:solidFill>
                  <a:schemeClr val="accent3">
                    <a:lumMod val="40000"/>
                    <a:lumOff val="60000"/>
                  </a:schemeClr>
                </a:solidFill>
              </a:rPr>
              <a:t>:</a:t>
            </a:r>
            <a:r>
              <a:rPr lang="ru-RU" sz="1800" dirty="0" smtClean="0">
                <a:solidFill>
                  <a:schemeClr val="accent3">
                    <a:lumMod val="40000"/>
                    <a:lumOff val="60000"/>
                  </a:schemeClr>
                </a:solidFill>
              </a:rPr>
              <a:t> </a:t>
            </a:r>
            <a:r>
              <a:rPr lang="ru-RU" sz="1800" b="1" dirty="0" smtClean="0"/>
              <a:t>Не привыкай к безделью. Учись рукоделию.</a:t>
            </a:r>
            <a:endParaRPr lang="ru-RU" sz="24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914400" y="1071546"/>
            <a:ext cx="7772400" cy="4948254"/>
          </a:xfrm>
        </p:spPr>
        <p:txBody>
          <a:bodyPr>
            <a:normAutofit/>
          </a:bodyPr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</a:rPr>
              <a:t>Устав объединения «Росинка»</a:t>
            </a:r>
          </a:p>
          <a:p>
            <a:r>
              <a:rPr lang="ru-RU" sz="1600" dirty="0" smtClean="0"/>
              <a:t>Соблюдать расписание занятий</a:t>
            </a:r>
          </a:p>
          <a:p>
            <a:r>
              <a:rPr lang="ru-RU" sz="1600" dirty="0" smtClean="0"/>
              <a:t>Не опаздывать и не пропускать занятия без уважительной причины</a:t>
            </a:r>
          </a:p>
          <a:p>
            <a:r>
              <a:rPr lang="ru-RU" sz="1600" dirty="0" smtClean="0"/>
              <a:t>Соблюдать чистоту в кабинете и здании Центра</a:t>
            </a:r>
          </a:p>
          <a:p>
            <a:r>
              <a:rPr lang="ru-RU" sz="1600" dirty="0" smtClean="0"/>
              <a:t>Поддерживай чистоту и порядок на своем рабочем месте</a:t>
            </a:r>
          </a:p>
          <a:p>
            <a:r>
              <a:rPr lang="ru-RU" sz="1600" dirty="0" smtClean="0"/>
              <a:t>На занятиях соблюдай правила техники безопасности</a:t>
            </a:r>
          </a:p>
          <a:p>
            <a:r>
              <a:rPr lang="ru-RU" sz="1600" dirty="0" smtClean="0"/>
              <a:t>Бережно относится к имуществу в кабинете издании Центра</a:t>
            </a:r>
          </a:p>
          <a:p>
            <a:r>
              <a:rPr lang="ru-RU" sz="1600" dirty="0" smtClean="0"/>
              <a:t>Во время занятий нельзя шуметь, играть в телефоне</a:t>
            </a:r>
          </a:p>
          <a:p>
            <a:r>
              <a:rPr lang="ru-RU" sz="1600" dirty="0" smtClean="0"/>
              <a:t>Во время перемены нельзя бегать по лестницам и коридорам</a:t>
            </a:r>
          </a:p>
          <a:p>
            <a:r>
              <a:rPr lang="ru-RU" sz="1600" dirty="0" smtClean="0"/>
              <a:t>Не подвергать опасности жизнь и здоровье других обучающихся</a:t>
            </a:r>
          </a:p>
          <a:p>
            <a:r>
              <a:rPr lang="ru-RU" sz="1600" dirty="0" smtClean="0"/>
              <a:t>Развивать свои индивидуальные способности в творчестве</a:t>
            </a:r>
          </a:p>
          <a:p>
            <a:r>
              <a:rPr lang="ru-RU" sz="1600" dirty="0" smtClean="0"/>
              <a:t>Активно участвовать в жизни объединения</a:t>
            </a:r>
          </a:p>
          <a:p>
            <a:r>
              <a:rPr lang="ru-RU" sz="1600" dirty="0" smtClean="0"/>
              <a:t>Принимать участие в выставках, конкурсах, фестивалях</a:t>
            </a:r>
          </a:p>
          <a:p>
            <a:r>
              <a:rPr lang="ru-RU" sz="1600" dirty="0" smtClean="0"/>
              <a:t>Когда уходишь из кабинета по окончании занятия, попрощайся с педагогом и другими обучающимися</a:t>
            </a:r>
          </a:p>
          <a:p>
            <a:pPr algn="ctr"/>
            <a:endParaRPr lang="ru-RU" sz="1600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ятно 1 3"/>
          <p:cNvSpPr/>
          <p:nvPr/>
        </p:nvSpPr>
        <p:spPr>
          <a:xfrm>
            <a:off x="2214546" y="2928934"/>
            <a:ext cx="45719" cy="45719"/>
          </a:xfrm>
          <a:prstGeom prst="irregularSeal1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" name="Пятно 1 4"/>
          <p:cNvSpPr/>
          <p:nvPr/>
        </p:nvSpPr>
        <p:spPr>
          <a:xfrm>
            <a:off x="3214678" y="1142984"/>
            <a:ext cx="2928958" cy="2357454"/>
          </a:xfrm>
          <a:prstGeom prst="irregularSeal1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Постоянный поиск</a:t>
            </a:r>
            <a:endParaRPr lang="ru-RU" dirty="0"/>
          </a:p>
        </p:txBody>
      </p:sp>
      <p:sp>
        <p:nvSpPr>
          <p:cNvPr id="6" name="Пятно 1 5"/>
          <p:cNvSpPr/>
          <p:nvPr/>
        </p:nvSpPr>
        <p:spPr>
          <a:xfrm>
            <a:off x="0" y="3000372"/>
            <a:ext cx="2643174" cy="1928826"/>
          </a:xfrm>
          <a:prstGeom prst="irregularSeal1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творчество</a:t>
            </a:r>
            <a:endParaRPr lang="ru-RU" dirty="0"/>
          </a:p>
        </p:txBody>
      </p:sp>
      <p:sp>
        <p:nvSpPr>
          <p:cNvPr id="9" name="Пятно 1 8"/>
          <p:cNvSpPr/>
          <p:nvPr/>
        </p:nvSpPr>
        <p:spPr>
          <a:xfrm>
            <a:off x="6000760" y="1000108"/>
            <a:ext cx="3143240" cy="2214578"/>
          </a:xfrm>
          <a:prstGeom prst="irregularSeal1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Удивительное трудолюбие</a:t>
            </a:r>
            <a:endParaRPr lang="ru-RU" dirty="0"/>
          </a:p>
        </p:txBody>
      </p:sp>
      <p:sp>
        <p:nvSpPr>
          <p:cNvPr id="10" name="Пятно 1 9"/>
          <p:cNvSpPr/>
          <p:nvPr/>
        </p:nvSpPr>
        <p:spPr>
          <a:xfrm>
            <a:off x="285720" y="1214422"/>
            <a:ext cx="2928958" cy="2071702"/>
          </a:xfrm>
          <a:prstGeom prst="irregularSeal1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Славные традиции</a:t>
            </a:r>
            <a:endParaRPr lang="ru-RU" dirty="0"/>
          </a:p>
        </p:txBody>
      </p:sp>
      <p:sp>
        <p:nvSpPr>
          <p:cNvPr id="11" name="Пятно 1 10"/>
          <p:cNvSpPr/>
          <p:nvPr/>
        </p:nvSpPr>
        <p:spPr>
          <a:xfrm>
            <a:off x="4857752" y="4357694"/>
            <a:ext cx="3214710" cy="2214578"/>
          </a:xfrm>
          <a:prstGeom prst="irregularSeal1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Загадочное и неизведанное</a:t>
            </a:r>
            <a:endParaRPr lang="ru-RU" dirty="0"/>
          </a:p>
        </p:txBody>
      </p:sp>
      <p:sp>
        <p:nvSpPr>
          <p:cNvPr id="12" name="Пятно 1 11"/>
          <p:cNvSpPr/>
          <p:nvPr/>
        </p:nvSpPr>
        <p:spPr>
          <a:xfrm>
            <a:off x="6215074" y="2857496"/>
            <a:ext cx="2357454" cy="2000264"/>
          </a:xfrm>
          <a:prstGeom prst="irregularSeal1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фантазия</a:t>
            </a:r>
            <a:endParaRPr lang="ru-RU" dirty="0"/>
          </a:p>
        </p:txBody>
      </p:sp>
      <p:sp>
        <p:nvSpPr>
          <p:cNvPr id="13" name="Пятно 1 12"/>
          <p:cNvSpPr/>
          <p:nvPr/>
        </p:nvSpPr>
        <p:spPr>
          <a:xfrm>
            <a:off x="1285852" y="4429132"/>
            <a:ext cx="3571900" cy="2000264"/>
          </a:xfrm>
          <a:prstGeom prst="irregularSeal1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взаимопомощь</a:t>
            </a:r>
            <a:endParaRPr lang="ru-RU" dirty="0"/>
          </a:p>
        </p:txBody>
      </p:sp>
      <p:sp>
        <p:nvSpPr>
          <p:cNvPr id="15" name="Содержимое 14"/>
          <p:cNvSpPr>
            <a:spLocks noGrp="1"/>
          </p:cNvSpPr>
          <p:nvPr>
            <p:ph sz="quarter" idx="1"/>
          </p:nvPr>
        </p:nvSpPr>
        <p:spPr>
          <a:xfrm>
            <a:off x="457200" y="404664"/>
            <a:ext cx="8229600" cy="5721499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rgbClr val="C00000"/>
                </a:solidFill>
              </a:rPr>
              <a:t>«Росинка» – это:</a:t>
            </a:r>
            <a:endParaRPr lang="ru-RU" sz="3600" dirty="0">
              <a:solidFill>
                <a:srgbClr val="C00000"/>
              </a:solidFill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67544" y="620688"/>
            <a:ext cx="8352928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</a:rPr>
              <a:t>Наша «Росинка» - островок детства в океане света и добра.</a:t>
            </a:r>
          </a:p>
          <a:p>
            <a:r>
              <a:rPr lang="ru-RU" sz="2400" b="1" dirty="0" smtClean="0">
                <a:solidFill>
                  <a:srgbClr val="C00000"/>
                </a:solidFill>
              </a:rPr>
              <a:t> Для любого здесь найдется место, приглашаем в гости к нам всегда. Большеглазых, озорных, милых, добрых и смешных.  </a:t>
            </a:r>
          </a:p>
          <a:p>
            <a:r>
              <a:rPr lang="ru-RU" sz="2400" b="1" dirty="0" smtClean="0">
                <a:solidFill>
                  <a:srgbClr val="C00000"/>
                </a:solidFill>
              </a:rPr>
              <a:t>И поём, и пляшем мы в «Росинке» нашей. </a:t>
            </a:r>
          </a:p>
          <a:p>
            <a:r>
              <a:rPr lang="ru-RU" sz="2400" b="1" dirty="0" smtClean="0">
                <a:solidFill>
                  <a:srgbClr val="C00000"/>
                </a:solidFill>
              </a:rPr>
              <a:t>Главное -  вместе, главное – дружно, </a:t>
            </a:r>
          </a:p>
          <a:p>
            <a:r>
              <a:rPr lang="ru-RU" sz="2400" b="1" dirty="0" smtClean="0">
                <a:solidFill>
                  <a:srgbClr val="C00000"/>
                </a:solidFill>
              </a:rPr>
              <a:t>с искрой в глазах, равнодушных не нужно</a:t>
            </a:r>
            <a:endParaRPr lang="ru-RU" sz="2400" b="1" dirty="0">
              <a:solidFill>
                <a:srgbClr val="C00000"/>
              </a:solidFill>
            </a:endParaRPr>
          </a:p>
        </p:txBody>
      </p:sp>
      <p:pic>
        <p:nvPicPr>
          <p:cNvPr id="1026" name="Picture 2" descr="E:\DSC0307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3413" y="3861048"/>
            <a:ext cx="4237149" cy="2524332"/>
          </a:xfrm>
          <a:prstGeom prst="rect">
            <a:avLst/>
          </a:prstGeom>
          <a:noFill/>
        </p:spPr>
      </p:pic>
      <p:pic>
        <p:nvPicPr>
          <p:cNvPr id="1027" name="Picture 3" descr="E:\DSCF053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6313" y="3861048"/>
            <a:ext cx="3869737" cy="247905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332656"/>
            <a:ext cx="6300192" cy="432048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</a:rPr>
              <a:t>Напутствие и клятва</a:t>
            </a:r>
            <a:endParaRPr lang="ru-RU" sz="2800" b="1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251520" y="714356"/>
            <a:ext cx="8378104" cy="5882996"/>
          </a:xfrm>
        </p:spPr>
        <p:txBody>
          <a:bodyPr>
            <a:normAutofit/>
          </a:bodyPr>
          <a:lstStyle/>
          <a:p>
            <a:r>
              <a:rPr lang="ru-RU" sz="1600" dirty="0" smtClean="0"/>
              <a:t>Как бы жизнь не летела, дней своих не жалей,</a:t>
            </a:r>
          </a:p>
          <a:p>
            <a:r>
              <a:rPr lang="ru-RU" sz="1600" dirty="0" smtClean="0"/>
              <a:t>Делай доброе дело! Ради счастья людей,</a:t>
            </a:r>
          </a:p>
          <a:p>
            <a:r>
              <a:rPr lang="ru-RU" sz="1600" dirty="0" smtClean="0"/>
              <a:t>Чтобы сердце горело, а не тлело во мгле,</a:t>
            </a:r>
          </a:p>
          <a:p>
            <a:r>
              <a:rPr lang="ru-RU" sz="1600" dirty="0" smtClean="0"/>
              <a:t>Делай доброе дело, тем живем на земле!</a:t>
            </a:r>
          </a:p>
          <a:p>
            <a:r>
              <a:rPr lang="ru-RU" sz="1600" dirty="0" smtClean="0"/>
              <a:t>В это светлое, синее утро слово чести мы даем. Будем добрыми, трудолюбивыми. Постараемся, не подведем!</a:t>
            </a:r>
          </a:p>
          <a:p>
            <a:r>
              <a:rPr lang="ru-RU" sz="1600" dirty="0" smtClean="0"/>
              <a:t>Дорогие ребята! Поздравляю вас с этим праздником. Мы рады принять вас в нашу дружную семью. И сегодня в торжественной обстановке вы должны дать торжественное обещание, что будите выполнять Устав детской организации.</a:t>
            </a:r>
          </a:p>
          <a:p>
            <a:r>
              <a:rPr lang="ru-RU" sz="1600" dirty="0" smtClean="0"/>
              <a:t>Дети вместе: обещаем выполнять устав детской организации</a:t>
            </a:r>
          </a:p>
          <a:p>
            <a:r>
              <a:rPr lang="ru-RU" sz="1600" b="1" dirty="0" smtClean="0"/>
              <a:t>Клянемся!     </a:t>
            </a:r>
            <a:r>
              <a:rPr lang="ru-RU" sz="1600" dirty="0" smtClean="0"/>
              <a:t>Достойной сменой старших быть    Все – </a:t>
            </a:r>
            <a:r>
              <a:rPr lang="ru-RU" sz="1600" b="1" dirty="0" smtClean="0"/>
              <a:t>клянемся!</a:t>
            </a:r>
          </a:p>
          <a:p>
            <a:r>
              <a:rPr lang="ru-RU" sz="1600" dirty="0" smtClean="0"/>
              <a:t>Быть правдивыми и справедливыми     Все – </a:t>
            </a:r>
            <a:r>
              <a:rPr lang="ru-RU" sz="1600" b="1" dirty="0" smtClean="0"/>
              <a:t>клянемся!</a:t>
            </a:r>
          </a:p>
          <a:p>
            <a:r>
              <a:rPr lang="ru-RU" sz="1600" dirty="0" smtClean="0"/>
              <a:t>Быть трудолюбивыми и внимательными    Все – </a:t>
            </a:r>
            <a:r>
              <a:rPr lang="ru-RU" sz="1600" b="1" dirty="0" smtClean="0"/>
              <a:t>клянемся!</a:t>
            </a:r>
          </a:p>
          <a:p>
            <a:r>
              <a:rPr lang="ru-RU" sz="1600" dirty="0" smtClean="0"/>
              <a:t>Клянемся законы свои выполнять. Обязанности не забывать. Работать везде и всегда с огоньком. Пусть трудно, но мы улыбнемся. Не трусить, не ныть, болтунами не быть.  </a:t>
            </a:r>
            <a:r>
              <a:rPr lang="ru-RU" sz="1600" b="1" dirty="0" smtClean="0"/>
              <a:t>Все: Клянемся! Клянемся! Клянемся</a:t>
            </a:r>
            <a:r>
              <a:rPr lang="ru-RU" sz="1600" dirty="0" smtClean="0"/>
              <a:t>!</a:t>
            </a:r>
          </a:p>
          <a:p>
            <a:pPr>
              <a:buNone/>
            </a:pPr>
            <a:r>
              <a:rPr lang="ru-RU" sz="2000" b="1" dirty="0" smtClean="0">
                <a:solidFill>
                  <a:srgbClr val="C00000"/>
                </a:solidFill>
              </a:rPr>
              <a:t>Все эти качества и объединят нас в сплоченный коллектив.</a:t>
            </a:r>
            <a:endParaRPr lang="ru-RU" sz="20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0"/>
            <a:ext cx="6178438" cy="6715148"/>
          </a:xfrm>
        </p:spPr>
        <p:txBody>
          <a:bodyPr>
            <a:normAutofit fontScale="90000"/>
          </a:bodyPr>
          <a:lstStyle/>
          <a:p>
            <a:pPr algn="l"/>
            <a:r>
              <a:rPr lang="ru-RU" sz="2400" dirty="0" smtClean="0">
                <a:solidFill>
                  <a:schemeClr val="accent3">
                    <a:lumMod val="40000"/>
                    <a:lumOff val="60000"/>
                  </a:schemeClr>
                </a:solidFill>
              </a:rPr>
              <a:t>Вручение эмблем объединения «Росинка</a:t>
            </a:r>
            <a:r>
              <a:rPr lang="ru-RU" dirty="0" smtClean="0">
                <a:solidFill>
                  <a:schemeClr val="accent3">
                    <a:lumMod val="40000"/>
                    <a:lumOff val="60000"/>
                  </a:schemeClr>
                </a:solidFill>
              </a:rPr>
              <a:t>»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sz="1800" dirty="0" smtClean="0"/>
              <a:t>Дорогие Ребята! Настал важный момент сегодняшнего праздника. Сейчас вы все получите нагрудный знак – эмблему нашего объединения</a:t>
            </a:r>
            <a:r>
              <a:rPr lang="ru-RU" sz="1800" dirty="0"/>
              <a:t> </a:t>
            </a:r>
            <a:r>
              <a:rPr lang="ru-RU" sz="1800" dirty="0" smtClean="0"/>
              <a:t>и будите с гордостью его носить.</a:t>
            </a:r>
            <a:br>
              <a:rPr lang="ru-RU" sz="1800" dirty="0" smtClean="0"/>
            </a:br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1800" dirty="0" smtClean="0"/>
              <a:t>Сегодня день особенный и важный</a:t>
            </a:r>
            <a:br>
              <a:rPr lang="ru-RU" sz="1800" dirty="0" smtClean="0"/>
            </a:br>
            <a:r>
              <a:rPr lang="ru-RU" sz="1800" dirty="0" smtClean="0"/>
              <a:t>День посвящения в «Росинку»</a:t>
            </a:r>
            <a:br>
              <a:rPr lang="ru-RU" sz="1800" dirty="0" smtClean="0"/>
            </a:br>
            <a:r>
              <a:rPr lang="ru-RU" sz="1800" dirty="0" smtClean="0"/>
              <a:t>Приняв в объединение однажды</a:t>
            </a:r>
            <a:br>
              <a:rPr lang="ru-RU" sz="1800" dirty="0" smtClean="0"/>
            </a:br>
            <a:r>
              <a:rPr lang="ru-RU" sz="1800" dirty="0" smtClean="0"/>
              <a:t>Мы зажигаем творчества </a:t>
            </a:r>
            <a:r>
              <a:rPr lang="ru-RU" sz="1800" dirty="0" err="1" smtClean="0"/>
              <a:t>искринку</a:t>
            </a:r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1800" dirty="0"/>
              <a:t/>
            </a:r>
            <a:br>
              <a:rPr lang="ru-RU" sz="1800" dirty="0"/>
            </a:br>
            <a:r>
              <a:rPr lang="ru-RU" sz="1800" dirty="0" smtClean="0"/>
              <a:t>Чтоб честь объединенья не снижали</a:t>
            </a:r>
            <a:br>
              <a:rPr lang="ru-RU" sz="1800" dirty="0" smtClean="0"/>
            </a:br>
            <a:r>
              <a:rPr lang="ru-RU" sz="1800" dirty="0" smtClean="0"/>
              <a:t>В копилку ощутимый вклад внесите</a:t>
            </a:r>
            <a:br>
              <a:rPr lang="ru-RU" sz="1800" dirty="0" smtClean="0"/>
            </a:br>
            <a:r>
              <a:rPr lang="ru-RU" sz="1800" dirty="0" smtClean="0"/>
              <a:t>Чтоб РОССИНЯТ мгновенно узнавали</a:t>
            </a:r>
            <a:br>
              <a:rPr lang="ru-RU" sz="1800" dirty="0" smtClean="0"/>
            </a:br>
            <a:r>
              <a:rPr lang="ru-RU" sz="1800" dirty="0" smtClean="0"/>
              <a:t>Вы марку качества всегда держите</a:t>
            </a:r>
            <a:br>
              <a:rPr lang="ru-RU" sz="1800" dirty="0" smtClean="0"/>
            </a:br>
            <a:r>
              <a:rPr lang="ru-RU" sz="1800" dirty="0"/>
              <a:t/>
            </a:r>
            <a:br>
              <a:rPr lang="ru-RU" sz="1800" dirty="0"/>
            </a:br>
            <a:r>
              <a:rPr lang="ru-RU" sz="1800" dirty="0" smtClean="0"/>
              <a:t>Почетный знак «Росинки» вам вручаем</a:t>
            </a:r>
            <a:br>
              <a:rPr lang="ru-RU" sz="1800" dirty="0" smtClean="0"/>
            </a:br>
            <a:r>
              <a:rPr lang="ru-RU" sz="1800" dirty="0" smtClean="0"/>
              <a:t>Несите его с гордостью и честью</a:t>
            </a:r>
            <a:br>
              <a:rPr lang="ru-RU" sz="1800" dirty="0" smtClean="0"/>
            </a:br>
            <a:r>
              <a:rPr lang="ru-RU" sz="1800" dirty="0" smtClean="0"/>
              <a:t>И творческих успехов всем желаем</a:t>
            </a:r>
            <a:br>
              <a:rPr lang="ru-RU" sz="1800" dirty="0" smtClean="0"/>
            </a:br>
            <a:r>
              <a:rPr lang="ru-RU" sz="1800" dirty="0" smtClean="0"/>
              <a:t>Гореть, творить и не сидеть на месте</a:t>
            </a:r>
            <a:br>
              <a:rPr lang="ru-RU" sz="1800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1026" name="Picture 2" descr="E:\Логотип Росинка\2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3" cstate="print"/>
          <a:stretch>
            <a:fillRect/>
          </a:stretch>
        </p:blipFill>
        <p:spPr>
          <a:xfrm>
            <a:off x="6643702" y="304768"/>
            <a:ext cx="2214578" cy="2362217"/>
          </a:xfrm>
        </p:spPr>
      </p:pic>
      <p:pic>
        <p:nvPicPr>
          <p:cNvPr id="4098" name="Picture 2" descr="E:\РОСИНКА посвящение фото\IMG_20211022_09102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60032" y="2569140"/>
            <a:ext cx="3148972" cy="388990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14290"/>
            <a:ext cx="8229600" cy="3225800"/>
          </a:xfrm>
        </p:spPr>
        <p:txBody>
          <a:bodyPr>
            <a:normAutofit fontScale="90000"/>
          </a:bodyPr>
          <a:lstStyle/>
          <a:p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b="1" dirty="0" smtClean="0">
                <a:solidFill>
                  <a:srgbClr val="C00000"/>
                </a:solidFill>
              </a:rPr>
              <a:t>За чаем – не скучаем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1600" dirty="0" smtClean="0"/>
              <a:t>Отдохнем, повеселимся, вкусным чаем подкрепимся.</a:t>
            </a:r>
            <a:br>
              <a:rPr lang="ru-RU" sz="1600" dirty="0" smtClean="0"/>
            </a:br>
            <a:r>
              <a:rPr lang="ru-RU" sz="1600" dirty="0" smtClean="0"/>
              <a:t>Поиграем от души – игры наши хороши</a:t>
            </a:r>
            <a:br>
              <a:rPr lang="ru-RU" sz="1600" dirty="0" smtClean="0"/>
            </a:br>
            <a:r>
              <a:rPr lang="ru-RU" sz="1600" dirty="0" smtClean="0"/>
              <a:t>Шутки, смех слышны повсюду – веселится </a:t>
            </a:r>
            <a:r>
              <a:rPr lang="ru-RU" sz="1600" dirty="0" err="1" smtClean="0"/>
              <a:t>ребетня</a:t>
            </a:r>
            <a:r>
              <a:rPr lang="ru-RU" sz="1600" dirty="0" smtClean="0"/>
              <a:t>,</a:t>
            </a:r>
            <a:br>
              <a:rPr lang="ru-RU" sz="1600" dirty="0" smtClean="0"/>
            </a:br>
            <a:r>
              <a:rPr lang="ru-RU" sz="1600" dirty="0" smtClean="0"/>
              <a:t>Это -  празднует «Росинка» новых деток обретя</a:t>
            </a:r>
            <a:br>
              <a:rPr lang="ru-RU" sz="1600" dirty="0" smtClean="0"/>
            </a:b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dirty="0" smtClean="0"/>
              <a:t/>
            </a:r>
            <a:br>
              <a:rPr lang="ru-RU" sz="1600" dirty="0" smtClean="0"/>
            </a:br>
            <a:endParaRPr lang="ru-RU" sz="2800" dirty="0"/>
          </a:p>
        </p:txBody>
      </p:sp>
      <p:pic>
        <p:nvPicPr>
          <p:cNvPr id="1026" name="Picture 2" descr="C:\Users\PC\Downloads\20211022_092655 — копия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 bwMode="auto">
          <a:xfrm rot="5400000">
            <a:off x="3964777" y="1821645"/>
            <a:ext cx="2643206" cy="2428892"/>
          </a:xfrm>
          <a:prstGeom prst="rect">
            <a:avLst/>
          </a:prstGeom>
          <a:noFill/>
        </p:spPr>
      </p:pic>
      <p:pic>
        <p:nvPicPr>
          <p:cNvPr id="1027" name="Picture 3" descr="C:\Users\PC\Downloads\20211022_09594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400000">
            <a:off x="142844" y="1714488"/>
            <a:ext cx="2714644" cy="2571768"/>
          </a:xfrm>
          <a:prstGeom prst="rect">
            <a:avLst/>
          </a:prstGeom>
          <a:noFill/>
        </p:spPr>
      </p:pic>
      <p:pic>
        <p:nvPicPr>
          <p:cNvPr id="1028" name="Picture 4" descr="C:\Users\PC\Downloads\20211022_10274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5400000">
            <a:off x="2044884" y="4598796"/>
            <a:ext cx="2357430" cy="1875230"/>
          </a:xfrm>
          <a:prstGeom prst="rect">
            <a:avLst/>
          </a:prstGeom>
          <a:noFill/>
        </p:spPr>
      </p:pic>
      <p:pic>
        <p:nvPicPr>
          <p:cNvPr id="1029" name="Picture 5" descr="C:\Users\PC\Downloads\DSC06963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500826" y="214290"/>
            <a:ext cx="2071734" cy="2580452"/>
          </a:xfrm>
          <a:prstGeom prst="rect">
            <a:avLst/>
          </a:prstGeom>
          <a:noFill/>
        </p:spPr>
      </p:pic>
      <p:pic>
        <p:nvPicPr>
          <p:cNvPr id="2050" name="Picture 2" descr="E:\DSCF0547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357818" y="4286256"/>
            <a:ext cx="2714644" cy="235743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rgbClr val="C00000"/>
                </a:solidFill>
              </a:rPr>
              <a:t>вывод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931224" cy="4873752"/>
          </a:xfrm>
        </p:spPr>
        <p:txBody>
          <a:bodyPr>
            <a:normAutofit/>
          </a:bodyPr>
          <a:lstStyle/>
          <a:p>
            <a:pPr algn="just"/>
            <a:r>
              <a:rPr lang="ru-RU" b="1" dirty="0" smtClean="0">
                <a:solidFill>
                  <a:srgbClr val="00B050"/>
                </a:solidFill>
              </a:rPr>
              <a:t>«</a:t>
            </a:r>
            <a:r>
              <a:rPr lang="ru-RU" b="1" dirty="0" smtClean="0">
                <a:solidFill>
                  <a:srgbClr val="00B050"/>
                </a:solidFill>
              </a:rPr>
              <a:t>Детское творчество, является одним из важнейших средств познания мира и развития эстетического восприятия, так как оно связано с самостоятельной, практической и творческой деятельностью и порождает стремление к самореализации, самовыражению».</a:t>
            </a:r>
          </a:p>
          <a:p>
            <a:pPr algn="just"/>
            <a:r>
              <a:rPr lang="ru-RU" b="1" dirty="0" smtClean="0">
                <a:solidFill>
                  <a:srgbClr val="002060"/>
                </a:solidFill>
              </a:rPr>
              <a:t>Наше объединение «Росинка» живет и творит по законам добра, согласия и </a:t>
            </a:r>
            <a:r>
              <a:rPr lang="ru-RU" b="1" dirty="0" err="1" smtClean="0">
                <a:solidFill>
                  <a:srgbClr val="002060"/>
                </a:solidFill>
              </a:rPr>
              <a:t>взаимоподдержки</a:t>
            </a:r>
            <a:r>
              <a:rPr lang="ru-RU" b="1" dirty="0" smtClean="0">
                <a:solidFill>
                  <a:srgbClr val="002060"/>
                </a:solidFill>
              </a:rPr>
              <a:t>.</a:t>
            </a:r>
          </a:p>
          <a:p>
            <a:pPr algn="just"/>
            <a:endParaRPr lang="ru-RU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1800" dirty="0" smtClean="0">
                <a:solidFill>
                  <a:schemeClr val="accent3">
                    <a:lumMod val="40000"/>
                    <a:lumOff val="60000"/>
                  </a:schemeClr>
                </a:solidFill>
              </a:rPr>
              <a:t>Пожелание</a:t>
            </a:r>
            <a:endParaRPr lang="ru-RU" sz="1800" dirty="0">
              <a:solidFill>
                <a:schemeClr val="accent3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2428868"/>
            <a:ext cx="7467600" cy="4045084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 smtClean="0">
                <a:solidFill>
                  <a:srgbClr val="C00000"/>
                </a:solidFill>
              </a:rPr>
              <a:t>Всем творческих успехов!</a:t>
            </a:r>
          </a:p>
          <a:p>
            <a:pPr algn="ctr"/>
            <a:endParaRPr lang="ru-RU" sz="3600" b="1" dirty="0">
              <a:solidFill>
                <a:srgbClr val="C00000"/>
              </a:solidFill>
            </a:endParaRPr>
          </a:p>
        </p:txBody>
      </p:sp>
      <p:pic>
        <p:nvPicPr>
          <p:cNvPr id="3075" name="Picture 3" descr="C:\Users\PC\Downloads\ba2c7f887d4785a503e87d9c7464878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28926" y="3929066"/>
            <a:ext cx="2214578" cy="190496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571480"/>
            <a:ext cx="8229600" cy="2500330"/>
          </a:xfrm>
        </p:spPr>
        <p:txBody>
          <a:bodyPr>
            <a:normAutofit fontScale="90000"/>
          </a:bodyPr>
          <a:lstStyle/>
          <a:p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2700" dirty="0" smtClean="0">
                <a:solidFill>
                  <a:schemeClr val="accent3">
                    <a:lumMod val="40000"/>
                    <a:lumOff val="60000"/>
                  </a:schemeClr>
                </a:solidFill>
              </a:rPr>
              <a:t>Посвящение в ряды объединения  «Росинка</a:t>
            </a:r>
            <a:r>
              <a:rPr lang="ru-RU" sz="3600" dirty="0" smtClean="0">
                <a:solidFill>
                  <a:schemeClr val="accent3">
                    <a:lumMod val="40000"/>
                    <a:lumOff val="60000"/>
                  </a:schemeClr>
                </a:solidFill>
              </a:rPr>
              <a:t>»</a:t>
            </a: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 smtClean="0"/>
              <a:t> </a:t>
            </a:r>
            <a:r>
              <a:rPr lang="ru-RU" sz="2800" dirty="0" smtClean="0"/>
              <a:t>- это традиция, которая может стать основой для формирования взаимоотношений в детском коллективе.</a:t>
            </a:r>
            <a:br>
              <a:rPr lang="ru-RU" sz="2800" dirty="0" smtClean="0"/>
            </a:br>
            <a:endParaRPr lang="ru-RU" sz="2800" dirty="0"/>
          </a:p>
        </p:txBody>
      </p:sp>
      <p:pic>
        <p:nvPicPr>
          <p:cNvPr id="1026" name="Picture 2" descr="Y:\каб.20\Тенякова\РОСИНКА посвящение фото\IMG_20211022_091405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1640" y="2786058"/>
            <a:ext cx="4032448" cy="303130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800" dirty="0" smtClean="0">
                <a:solidFill>
                  <a:schemeClr val="accent3">
                    <a:lumMod val="40000"/>
                    <a:lumOff val="60000"/>
                  </a:schemeClr>
                </a:solidFill>
              </a:rPr>
              <a:t>Роль воспитания</a:t>
            </a:r>
            <a:endParaRPr lang="ru-RU" sz="2800" dirty="0">
              <a:solidFill>
                <a:schemeClr val="accent3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algn="just"/>
            <a:r>
              <a:rPr lang="ru-RU" sz="1600" dirty="0" smtClean="0"/>
              <a:t>Думаю, всем понятно, что пришло время пересмотреть традиционное отношение к воспитанию наших детей, интересы и запросы которых стремительно меняются, исчезают простые человеческие отношения, взаимопонимание, на смену приходит равнодушие, эгоизм, иногда агрессивное отношение к окружающим, к традициям, семьи, страны, народа.</a:t>
            </a:r>
          </a:p>
          <a:p>
            <a:pPr algn="just"/>
            <a:r>
              <a:rPr lang="ru-RU" sz="1600" dirty="0" smtClean="0"/>
              <a:t>Не побоюсь сказать, что сегодня мы, педагоги, учителя единственные, кто искренне не равнодушен к судьбе молодого поколения. В их руках окажется жизнь и судьба страны, нас с вами.</a:t>
            </a:r>
          </a:p>
          <a:p>
            <a:pPr algn="just"/>
            <a:r>
              <a:rPr lang="ru-RU" sz="1600" dirty="0" smtClean="0"/>
              <a:t>В моей педагогической практике не одна сотня обучающихся. И всегда на первом месте у меня была проблема воспитания личности, надежной, морально устойчивой, творческой.</a:t>
            </a:r>
          </a:p>
          <a:p>
            <a:pPr algn="just"/>
            <a:r>
              <a:rPr lang="ru-RU" sz="1600" dirty="0" smtClean="0"/>
              <a:t>По опыту знаю, что начинать воспитательную работу надо с первого дня обучения, и в первую очередь, с формирования коллектива объединения. От этого будет зависеть результативность всех педагогических усилий.</a:t>
            </a:r>
          </a:p>
          <a:p>
            <a:endParaRPr lang="ru-RU" sz="16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2915816" y="404664"/>
            <a:ext cx="5040560" cy="5544616"/>
          </a:xfrm>
        </p:spPr>
        <p:txBody>
          <a:bodyPr>
            <a:normAutofit/>
          </a:bodyPr>
          <a:lstStyle/>
          <a:p>
            <a:pPr>
              <a:buNone/>
            </a:pPr>
            <a:endParaRPr lang="ru-RU" sz="1600" dirty="0" smtClean="0"/>
          </a:p>
          <a:p>
            <a:pPr>
              <a:buNone/>
            </a:pPr>
            <a:r>
              <a:rPr lang="ru-RU" sz="1600" b="1" dirty="0" smtClean="0"/>
              <a:t>Создание условий для формирования коллектива</a:t>
            </a:r>
          </a:p>
          <a:p>
            <a:pPr>
              <a:buNone/>
            </a:pPr>
            <a:r>
              <a:rPr lang="ru-RU" sz="1600" b="1" dirty="0" smtClean="0"/>
              <a:t>объединения и раскрытия его творческого потенциала.</a:t>
            </a:r>
          </a:p>
          <a:p>
            <a:endParaRPr lang="ru-RU" sz="1600" dirty="0" smtClean="0"/>
          </a:p>
          <a:p>
            <a:endParaRPr lang="ru-RU" sz="1600" dirty="0" smtClean="0"/>
          </a:p>
          <a:p>
            <a:endParaRPr lang="ru-RU" sz="1600" dirty="0" smtClean="0"/>
          </a:p>
          <a:p>
            <a:endParaRPr lang="ru-RU" sz="1600" dirty="0" smtClean="0"/>
          </a:p>
          <a:p>
            <a:endParaRPr lang="ru-RU" sz="1600" dirty="0" smtClean="0"/>
          </a:p>
          <a:p>
            <a:endParaRPr lang="ru-RU" sz="1600" dirty="0" smtClean="0"/>
          </a:p>
          <a:p>
            <a:endParaRPr lang="ru-RU" sz="1600" dirty="0" smtClean="0"/>
          </a:p>
          <a:p>
            <a:pPr algn="just"/>
            <a:r>
              <a:rPr lang="ru-RU" sz="1600" b="1" dirty="0" smtClean="0"/>
              <a:t>- Формирование потребности к получению знаний и саморазвитию;</a:t>
            </a:r>
          </a:p>
          <a:p>
            <a:pPr algn="just"/>
            <a:r>
              <a:rPr lang="ru-RU" sz="1600" b="1" dirty="0" smtClean="0"/>
              <a:t>- Выявление и развитие природных задатков и способностей обучающихся;</a:t>
            </a:r>
          </a:p>
          <a:p>
            <a:pPr algn="just"/>
            <a:r>
              <a:rPr lang="ru-RU" sz="1600" b="1" dirty="0" smtClean="0"/>
              <a:t>- Воспитание уважения к правам, свободам и обязанностям человека</a:t>
            </a:r>
          </a:p>
          <a:p>
            <a:endParaRPr lang="ru-RU" sz="1600" dirty="0" smtClean="0"/>
          </a:p>
          <a:p>
            <a:endParaRPr lang="ru-RU" sz="1600" dirty="0"/>
          </a:p>
        </p:txBody>
      </p:sp>
      <p:sp>
        <p:nvSpPr>
          <p:cNvPr id="4" name="Пятно 1 3"/>
          <p:cNvSpPr/>
          <p:nvPr/>
        </p:nvSpPr>
        <p:spPr>
          <a:xfrm>
            <a:off x="785786" y="0"/>
            <a:ext cx="2428892" cy="2636912"/>
          </a:xfrm>
          <a:prstGeom prst="irregularSeal1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Цель:</a:t>
            </a:r>
            <a:endParaRPr lang="ru-RU" sz="2000" b="1" dirty="0"/>
          </a:p>
        </p:txBody>
      </p:sp>
      <p:sp>
        <p:nvSpPr>
          <p:cNvPr id="5" name="Волна 4"/>
          <p:cNvSpPr/>
          <p:nvPr/>
        </p:nvSpPr>
        <p:spPr>
          <a:xfrm>
            <a:off x="971600" y="3140968"/>
            <a:ext cx="2232248" cy="2016224"/>
          </a:xfrm>
          <a:prstGeom prst="wave">
            <a:avLst>
              <a:gd name="adj1" fmla="val 12500"/>
              <a:gd name="adj2" fmla="val -2561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Задачи:</a:t>
            </a:r>
            <a:endParaRPr lang="ru-RU" b="1" dirty="0"/>
          </a:p>
        </p:txBody>
      </p:sp>
      <p:sp>
        <p:nvSpPr>
          <p:cNvPr id="6" name="TextBox 5"/>
          <p:cNvSpPr txBox="1"/>
          <p:nvPr/>
        </p:nvSpPr>
        <p:spPr>
          <a:xfrm>
            <a:off x="1071538" y="3429000"/>
            <a:ext cx="52149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274638"/>
            <a:ext cx="8291264" cy="868346"/>
          </a:xfrm>
        </p:spPr>
        <p:txBody>
          <a:bodyPr>
            <a:normAutofit fontScale="90000"/>
          </a:bodyPr>
          <a:lstStyle/>
          <a:p>
            <a:r>
              <a:rPr lang="ru-RU" sz="2800" b="1" dirty="0" smtClean="0">
                <a:solidFill>
                  <a:srgbClr val="C00000"/>
                </a:solidFill>
              </a:rPr>
              <a:t>Посвящение  в ряды объединения «Росинка</a:t>
            </a:r>
            <a:r>
              <a:rPr lang="ru-RU" sz="2800" dirty="0" smtClean="0">
                <a:solidFill>
                  <a:srgbClr val="C00000"/>
                </a:solidFill>
              </a:rPr>
              <a:t>»</a:t>
            </a:r>
            <a:endParaRPr lang="ru-RU" sz="2800" dirty="0">
              <a:solidFill>
                <a:srgbClr val="C00000"/>
              </a:solidFill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sz="quarter" idx="1"/>
          </p:nvPr>
        </p:nvSpPr>
        <p:spPr>
          <a:xfrm>
            <a:off x="179512" y="1196752"/>
            <a:ext cx="4896544" cy="4929411"/>
          </a:xfrm>
        </p:spPr>
        <p:txBody>
          <a:bodyPr>
            <a:normAutofit/>
          </a:bodyPr>
          <a:lstStyle/>
          <a:p>
            <a:r>
              <a:rPr lang="ru-RU" sz="1600" b="1" dirty="0" smtClean="0"/>
              <a:t>В кабинете объединения присутствуют</a:t>
            </a:r>
            <a:r>
              <a:rPr lang="ru-RU" sz="1600" dirty="0" smtClean="0"/>
              <a:t>:</a:t>
            </a:r>
          </a:p>
          <a:p>
            <a:r>
              <a:rPr lang="ru-RU" sz="1600" dirty="0" smtClean="0"/>
              <a:t>Педагог,</a:t>
            </a:r>
          </a:p>
          <a:p>
            <a:r>
              <a:rPr lang="ru-RU" sz="1600" dirty="0" smtClean="0"/>
              <a:t>Обучающиеся выпускной группы, </a:t>
            </a:r>
          </a:p>
          <a:p>
            <a:r>
              <a:rPr lang="ru-RU" sz="1600" dirty="0" smtClean="0"/>
              <a:t>Обучающиеся 1 года обучения.</a:t>
            </a:r>
          </a:p>
          <a:p>
            <a:r>
              <a:rPr lang="ru-RU" sz="1600" dirty="0" smtClean="0"/>
              <a:t>1. Звучит песня, мелодия..(С чего начинается Родина?)</a:t>
            </a:r>
          </a:p>
          <a:p>
            <a:r>
              <a:rPr lang="ru-RU" sz="1600" dirty="0" smtClean="0"/>
              <a:t>Ведущий: Наше объединение называется «Росинка». Россия и росинка похожие слова.</a:t>
            </a:r>
          </a:p>
          <a:p>
            <a:r>
              <a:rPr lang="ru-RU" sz="1600" dirty="0" smtClean="0"/>
              <a:t>А если бы нас вдруг спросили: «А чем дорога вам страна?» – Да тем, что для всех нас Россия, как мама родная - одна!</a:t>
            </a:r>
          </a:p>
          <a:p>
            <a:r>
              <a:rPr lang="ru-RU" sz="1600" dirty="0" smtClean="0"/>
              <a:t>Как мама, прекрасна родная земля! Россия – росинка твоя и моя. Мы дети России – росиночки мы. И нам нет милее родной стороны!</a:t>
            </a:r>
          </a:p>
          <a:p>
            <a:pPr>
              <a:buNone/>
            </a:pPr>
            <a:endParaRPr lang="ru-RU" sz="1600" dirty="0"/>
          </a:p>
        </p:txBody>
      </p:sp>
      <p:pic>
        <p:nvPicPr>
          <p:cNvPr id="2052" name="Picture 4" descr="F:\Логотип Росинка\c20d013118e42840cf4671d7a72650bf90a9811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4048" y="1484784"/>
            <a:ext cx="3888432" cy="388843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5984" y="2571744"/>
            <a:ext cx="4000528" cy="1500198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</a:rPr>
              <a:t>Наша деятельность в объединении «Росинка»</a:t>
            </a:r>
            <a:endParaRPr lang="ru-RU" sz="2800" b="1" dirty="0">
              <a:solidFill>
                <a:srgbClr val="C00000"/>
              </a:solidFill>
            </a:endParaRPr>
          </a:p>
        </p:txBody>
      </p:sp>
      <p:sp>
        <p:nvSpPr>
          <p:cNvPr id="10" name="Пятно 1 9"/>
          <p:cNvSpPr/>
          <p:nvPr/>
        </p:nvSpPr>
        <p:spPr>
          <a:xfrm>
            <a:off x="2857488" y="0"/>
            <a:ext cx="2928958" cy="2143116"/>
          </a:xfrm>
          <a:prstGeom prst="irregularSeal1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Мастер - классы</a:t>
            </a:r>
            <a:endParaRPr lang="ru-RU" b="1" dirty="0"/>
          </a:p>
        </p:txBody>
      </p:sp>
      <p:sp>
        <p:nvSpPr>
          <p:cNvPr id="12" name="Пятно 1 11"/>
          <p:cNvSpPr/>
          <p:nvPr/>
        </p:nvSpPr>
        <p:spPr>
          <a:xfrm>
            <a:off x="0" y="0"/>
            <a:ext cx="2857520" cy="2643182"/>
          </a:xfrm>
          <a:prstGeom prst="irregularSeal1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Исследовательские  работы</a:t>
            </a:r>
            <a:endParaRPr lang="ru-RU" b="1" dirty="0"/>
          </a:p>
        </p:txBody>
      </p:sp>
      <p:sp>
        <p:nvSpPr>
          <p:cNvPr id="13" name="Пятно 1 12"/>
          <p:cNvSpPr/>
          <p:nvPr/>
        </p:nvSpPr>
        <p:spPr>
          <a:xfrm>
            <a:off x="5786446" y="0"/>
            <a:ext cx="3143272" cy="2643182"/>
          </a:xfrm>
          <a:prstGeom prst="irregularSeal1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Родительские собрания</a:t>
            </a:r>
            <a:endParaRPr lang="ru-RU" b="1" dirty="0"/>
          </a:p>
        </p:txBody>
      </p:sp>
      <p:sp>
        <p:nvSpPr>
          <p:cNvPr id="14" name="Пятно 1 13"/>
          <p:cNvSpPr/>
          <p:nvPr/>
        </p:nvSpPr>
        <p:spPr>
          <a:xfrm>
            <a:off x="-142908" y="2143116"/>
            <a:ext cx="2482660" cy="3571900"/>
          </a:xfrm>
          <a:prstGeom prst="irregularSeal1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Участие </a:t>
            </a:r>
            <a:r>
              <a:rPr lang="ru-RU" b="1" dirty="0" smtClean="0"/>
              <a:t>в конкурсах</a:t>
            </a:r>
            <a:endParaRPr lang="ru-RU" b="1" dirty="0"/>
          </a:p>
        </p:txBody>
      </p:sp>
      <p:sp>
        <p:nvSpPr>
          <p:cNvPr id="15" name="Пятно 1 14"/>
          <p:cNvSpPr/>
          <p:nvPr/>
        </p:nvSpPr>
        <p:spPr>
          <a:xfrm>
            <a:off x="5572132" y="4143380"/>
            <a:ext cx="3786214" cy="2928958"/>
          </a:xfrm>
          <a:prstGeom prst="irregularSeal1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Проектная деятельность</a:t>
            </a:r>
            <a:endParaRPr lang="ru-RU" b="1" dirty="0"/>
          </a:p>
        </p:txBody>
      </p:sp>
      <p:sp>
        <p:nvSpPr>
          <p:cNvPr id="18" name="Пятно 1 17"/>
          <p:cNvSpPr/>
          <p:nvPr/>
        </p:nvSpPr>
        <p:spPr>
          <a:xfrm>
            <a:off x="1979712" y="4000504"/>
            <a:ext cx="3593560" cy="2857496"/>
          </a:xfrm>
          <a:prstGeom prst="irregularSeal1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Экскурсии на природу</a:t>
            </a:r>
            <a:endParaRPr lang="ru-RU" b="1" dirty="0"/>
          </a:p>
        </p:txBody>
      </p:sp>
      <p:sp>
        <p:nvSpPr>
          <p:cNvPr id="24" name="Пятно 1 23"/>
          <p:cNvSpPr/>
          <p:nvPr/>
        </p:nvSpPr>
        <p:spPr>
          <a:xfrm>
            <a:off x="6072198" y="1928802"/>
            <a:ext cx="3071802" cy="2714620"/>
          </a:xfrm>
          <a:prstGeom prst="irregularSeal1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Праздники и досуг</a:t>
            </a:r>
            <a:endParaRPr lang="ru-RU" b="1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0"/>
            <a:ext cx="7772400" cy="1143000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  <a:ea typeface="Batang" pitchFamily="18" charset="-127"/>
                <a:cs typeface="Andalus" pitchFamily="18" charset="-78"/>
              </a:rPr>
              <a:t>Творчество</a:t>
            </a:r>
            <a:endParaRPr lang="ru-RU" sz="3200" b="1" dirty="0">
              <a:solidFill>
                <a:srgbClr val="C00000"/>
              </a:solidFill>
              <a:ea typeface="Batang" pitchFamily="18" charset="-127"/>
              <a:cs typeface="Andalus" pitchFamily="18" charset="-78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539552" y="1052736"/>
            <a:ext cx="7772400" cy="4572000"/>
          </a:xfrm>
        </p:spPr>
        <p:txBody>
          <a:bodyPr>
            <a:normAutofit/>
          </a:bodyPr>
          <a:lstStyle/>
          <a:p>
            <a:r>
              <a:rPr lang="ru-RU" sz="1600" dirty="0" smtClean="0"/>
              <a:t>Являясь членами «Росинки», каждый из нас оставляет свой неповторимый творческий след. Обучающиеся объединения - постоянные участники городских, областных, региональных, всероссийских и международных выставок, фестивалей декоративно – прикладного творчества.</a:t>
            </a:r>
          </a:p>
        </p:txBody>
      </p:sp>
      <p:pic>
        <p:nvPicPr>
          <p:cNvPr id="4101" name="Picture 5" descr="D:\Росинка\Росинка\2019-11-06 11-25-4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12160" y="3136732"/>
            <a:ext cx="2880320" cy="2380500"/>
          </a:xfrm>
          <a:prstGeom prst="rect">
            <a:avLst/>
          </a:prstGeom>
          <a:noFill/>
        </p:spPr>
      </p:pic>
      <p:pic>
        <p:nvPicPr>
          <p:cNvPr id="1026" name="Picture 2" descr="D:\Росинка\Росинка\123 00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59832" y="2060848"/>
            <a:ext cx="2880320" cy="2160240"/>
          </a:xfrm>
          <a:prstGeom prst="rect">
            <a:avLst/>
          </a:prstGeom>
          <a:noFill/>
        </p:spPr>
      </p:pic>
      <p:pic>
        <p:nvPicPr>
          <p:cNvPr id="1027" name="Picture 3" descr="D:\Росинка\Росинка\DSCF106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512" y="2708920"/>
            <a:ext cx="2771800" cy="2304256"/>
          </a:xfrm>
          <a:prstGeom prst="rect">
            <a:avLst/>
          </a:prstGeom>
          <a:noFill/>
        </p:spPr>
      </p:pic>
      <p:pic>
        <p:nvPicPr>
          <p:cNvPr id="1028" name="Picture 4" descr="D:\Росинка\Росинка\DSC03076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819804" y="4293097"/>
            <a:ext cx="3264364" cy="244827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260648"/>
            <a:ext cx="7772400" cy="634082"/>
          </a:xfrm>
        </p:spPr>
        <p:txBody>
          <a:bodyPr>
            <a:normAutofit fontScale="90000"/>
          </a:bodyPr>
          <a:lstStyle/>
          <a:p>
            <a:r>
              <a:rPr lang="ru-RU" sz="2800" b="1" dirty="0" smtClean="0">
                <a:solidFill>
                  <a:srgbClr val="C00000"/>
                </a:solidFill>
              </a:rPr>
              <a:t>Самая яркая звездочка – Миллер Виктория</a:t>
            </a:r>
            <a:endParaRPr lang="ru-RU" sz="2800" b="1" dirty="0">
              <a:solidFill>
                <a:srgbClr val="C00000"/>
              </a:solidFill>
            </a:endParaRPr>
          </a:p>
        </p:txBody>
      </p:sp>
      <p:pic>
        <p:nvPicPr>
          <p:cNvPr id="3074" name="Picture 2" descr="Y:\каб.20\Тенякова\Миллер Виктория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96136" y="908720"/>
            <a:ext cx="2808312" cy="3168352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827584" y="908720"/>
            <a:ext cx="4896544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С 2013г занимаюсь </a:t>
            </a:r>
            <a:r>
              <a:rPr lang="ru-RU" dirty="0" err="1" smtClean="0"/>
              <a:t>бисероплетением</a:t>
            </a:r>
            <a:r>
              <a:rPr lang="ru-RU" dirty="0" smtClean="0"/>
              <a:t> в объединении «Росинка» педагог </a:t>
            </a:r>
            <a:r>
              <a:rPr lang="ru-RU" dirty="0" err="1" smtClean="0"/>
              <a:t>Тенякова</a:t>
            </a:r>
            <a:r>
              <a:rPr lang="ru-RU" dirty="0" smtClean="0"/>
              <a:t> Татьяна Степановна. В этом виде творчества я многому научилась и многого добилась. Предпоследние годы я стала создавать интересные творческие работы: «Деревья, опаленные войной», «Весна 1945г», «В землянке». Это авторские работы, в которых я почувствовала себя настоящим дизайнером, творцом, автором эксклюзива.</a:t>
            </a:r>
            <a:endParaRPr lang="ru-RU" dirty="0"/>
          </a:p>
        </p:txBody>
      </p:sp>
      <p:pic>
        <p:nvPicPr>
          <p:cNvPr id="2051" name="Picture 3" descr="F:\дипломы\900 Миллер Виктория Ивановна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6314" y="3786190"/>
            <a:ext cx="1714512" cy="2202104"/>
          </a:xfrm>
          <a:prstGeom prst="rect">
            <a:avLst/>
          </a:prstGeom>
          <a:noFill/>
        </p:spPr>
      </p:pic>
      <p:pic>
        <p:nvPicPr>
          <p:cNvPr id="1028" name="Picture 4" descr="C:\Users\PC\Downloads\61b3252c04192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43188120" y="117658362"/>
            <a:ext cx="23622000" cy="2071702"/>
          </a:xfrm>
          <a:prstGeom prst="rect">
            <a:avLst/>
          </a:prstGeom>
          <a:noFill/>
        </p:spPr>
      </p:pic>
      <p:pic>
        <p:nvPicPr>
          <p:cNvPr id="1029" name="Picture 5" descr="C:\Users\PC\Downloads\61b3252c04192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42844" y="4286256"/>
            <a:ext cx="2000264" cy="2286040"/>
          </a:xfrm>
          <a:prstGeom prst="rect">
            <a:avLst/>
          </a:prstGeom>
          <a:noFill/>
        </p:spPr>
      </p:pic>
      <p:pic>
        <p:nvPicPr>
          <p:cNvPr id="1030" name="Picture 6" descr="C:\Users\PC\Downloads\20210315_154011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15300900" y="0"/>
            <a:ext cx="19464130" cy="10215586"/>
          </a:xfrm>
          <a:prstGeom prst="rect">
            <a:avLst/>
          </a:prstGeom>
          <a:noFill/>
        </p:spPr>
      </p:pic>
      <p:pic>
        <p:nvPicPr>
          <p:cNvPr id="1031" name="Picture 7" descr="C:\Users\PC\Downloads\20210315_154011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572264" y="4143380"/>
            <a:ext cx="2357454" cy="2286016"/>
          </a:xfrm>
          <a:prstGeom prst="rect">
            <a:avLst/>
          </a:prstGeom>
          <a:noFill/>
        </p:spPr>
      </p:pic>
      <p:pic>
        <p:nvPicPr>
          <p:cNvPr id="1032" name="Picture 8" descr="C:\Users\PC\Downloads\20210315_154141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143108" y="4286256"/>
            <a:ext cx="2762237" cy="221455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725470"/>
          </a:xfrm>
        </p:spPr>
        <p:txBody>
          <a:bodyPr>
            <a:normAutofit/>
          </a:bodyPr>
          <a:lstStyle/>
          <a:p>
            <a:pPr algn="ctr"/>
            <a:r>
              <a:rPr lang="ru-RU" sz="2800" dirty="0" smtClean="0">
                <a:solidFill>
                  <a:schemeClr val="accent3">
                    <a:lumMod val="40000"/>
                    <a:lumOff val="60000"/>
                  </a:schemeClr>
                </a:solidFill>
              </a:rPr>
              <a:t>Выставочные работы</a:t>
            </a:r>
            <a:endParaRPr lang="ru-RU" sz="2800" dirty="0">
              <a:solidFill>
                <a:schemeClr val="accent3">
                  <a:lumMod val="40000"/>
                  <a:lumOff val="60000"/>
                </a:schemeClr>
              </a:solidFill>
            </a:endParaRPr>
          </a:p>
        </p:txBody>
      </p:sp>
      <p:pic>
        <p:nvPicPr>
          <p:cNvPr id="2050" name="Picture 2" descr="C:\Users\PC\Downloads\20210404_171453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 bwMode="auto">
          <a:xfrm rot="5400000">
            <a:off x="3286634" y="3928548"/>
            <a:ext cx="2643447" cy="2930236"/>
          </a:xfrm>
          <a:prstGeom prst="rect">
            <a:avLst/>
          </a:prstGeom>
          <a:noFill/>
        </p:spPr>
      </p:pic>
      <p:pic>
        <p:nvPicPr>
          <p:cNvPr id="2051" name="Picture 3" descr="E:\20210513_15362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400000">
            <a:off x="118470" y="1453112"/>
            <a:ext cx="2763392" cy="2714644"/>
          </a:xfrm>
          <a:prstGeom prst="rect">
            <a:avLst/>
          </a:prstGeom>
          <a:noFill/>
        </p:spPr>
      </p:pic>
      <p:pic>
        <p:nvPicPr>
          <p:cNvPr id="2052" name="Picture 4" descr="E:\DSCF117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90470" y="4286256"/>
            <a:ext cx="2881332" cy="2357454"/>
          </a:xfrm>
          <a:prstGeom prst="rect">
            <a:avLst/>
          </a:prstGeom>
          <a:noFill/>
        </p:spPr>
      </p:pic>
      <p:pic>
        <p:nvPicPr>
          <p:cNvPr id="2053" name="Picture 5" descr="C:\Users\PC\Downloads\20220504_095544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5400000">
            <a:off x="6250794" y="4107663"/>
            <a:ext cx="2500328" cy="2571768"/>
          </a:xfrm>
          <a:prstGeom prst="rect">
            <a:avLst/>
          </a:prstGeom>
          <a:noFill/>
        </p:spPr>
      </p:pic>
      <p:pic>
        <p:nvPicPr>
          <p:cNvPr id="2055" name="Picture 7" descr="E:\DSCF1130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786446" y="1492946"/>
            <a:ext cx="2928958" cy="2436119"/>
          </a:xfrm>
          <a:prstGeom prst="rect">
            <a:avLst/>
          </a:prstGeom>
          <a:noFill/>
        </p:spPr>
      </p:pic>
      <p:pic>
        <p:nvPicPr>
          <p:cNvPr id="10" name="Рисунок 9" descr="D:\Рабочий стол\IMG-37a063dfee22748ebe481022e64ae939-V.jpg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928926" y="1428736"/>
            <a:ext cx="2676537" cy="2571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1015</TotalTime>
  <Words>1110</Words>
  <Application>Microsoft Office PowerPoint</Application>
  <PresentationFormat>Экран (4:3)</PresentationFormat>
  <Paragraphs>116</Paragraphs>
  <Slides>18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Эркер</vt:lpstr>
      <vt:lpstr>Муниципальное бюджетное образовательное учреждение дополнительного образования «Центр дополнительного образования детей» г. Коркино</vt:lpstr>
      <vt:lpstr> Посвящение в ряды объединения  «Росинка»   - это традиция, которая может стать основой для формирования взаимоотношений в детском коллективе. </vt:lpstr>
      <vt:lpstr>Роль воспитания</vt:lpstr>
      <vt:lpstr>Слайд 4</vt:lpstr>
      <vt:lpstr>Посвящение  в ряды объединения «Росинка»</vt:lpstr>
      <vt:lpstr>Наша деятельность в объединении «Росинка»</vt:lpstr>
      <vt:lpstr>Творчество</vt:lpstr>
      <vt:lpstr>Самая яркая звездочка – Миллер Виктория</vt:lpstr>
      <vt:lpstr>Выставочные работы</vt:lpstr>
      <vt:lpstr>Посвящение в объединение «Росинка»</vt:lpstr>
      <vt:lpstr>Девиз объединения: Не привыкай к безделью. Учись рукоделию.</vt:lpstr>
      <vt:lpstr>Слайд 12</vt:lpstr>
      <vt:lpstr>Слайд 13</vt:lpstr>
      <vt:lpstr>Напутствие и клятва</vt:lpstr>
      <vt:lpstr>Вручение эмблем объединения «Росинка»  Дорогие Ребята! Настал важный момент сегодняшнего праздника. Сейчас вы все получите нагрудный знак – эмблему нашего объединения и будите с гордостью его носить.  Сегодня день особенный и важный День посвящения в «Росинку» Приняв в объединение однажды Мы зажигаем творчества искринку  Чтоб честь объединенья не снижали В копилку ощутимый вклад внесите Чтоб РОССИНЯТ мгновенно узнавали Вы марку качества всегда держите  Почетный знак «Росинки» вам вручаем Несите его с гордостью и честью И творческих успехов всем желаем Гореть, творить и не сидеть на месте  </vt:lpstr>
      <vt:lpstr>      За чаем – не скучаем Отдохнем, повеселимся, вкусным чаем подкрепимся. Поиграем от души – игры наши хороши Шутки, смех слышны повсюду – веселится ребетня, Это -  празднует «Росинка» новых деток обретя        </vt:lpstr>
      <vt:lpstr>вывод</vt:lpstr>
      <vt:lpstr>Пожелание</vt:lpstr>
    </vt:vector>
  </TitlesOfParts>
  <Company>CDOD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Муниципальное бюджетное образовательное учреждение дополнительного образования «Центр дополнительного образования детей»</dc:title>
  <dc:creator>User</dc:creator>
  <cp:lastModifiedBy>Director</cp:lastModifiedBy>
  <cp:revision>108</cp:revision>
  <dcterms:created xsi:type="dcterms:W3CDTF">2022-10-06T02:31:41Z</dcterms:created>
  <dcterms:modified xsi:type="dcterms:W3CDTF">2022-10-11T03:18:06Z</dcterms:modified>
</cp:coreProperties>
</file>