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8" r:id="rId5"/>
    <p:sldId id="257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5" y="-16076"/>
            <a:ext cx="9165435" cy="687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476672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Муниципальное                                            </a:t>
            </a:r>
            <a:r>
              <a:rPr lang="ru-RU" sz="1600" dirty="0"/>
              <a:t>бюджетное </a:t>
            </a:r>
          </a:p>
          <a:p>
            <a:pPr algn="ctr"/>
            <a:r>
              <a:rPr lang="ru-RU" sz="1600" dirty="0" smtClean="0"/>
              <a:t>Дошкольное  </a:t>
            </a:r>
            <a:r>
              <a:rPr lang="ru-RU" sz="1600" dirty="0"/>
              <a:t>образовательное учреждение</a:t>
            </a:r>
          </a:p>
          <a:p>
            <a:pPr algn="ctr"/>
            <a:r>
              <a:rPr lang="ru-RU" sz="1600" dirty="0"/>
              <a:t> «Детский сад №7 комбинированного вида» г. Бологое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23391" y="1305153"/>
            <a:ext cx="13953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836660"/>
            <a:ext cx="40181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3200" b="1" cap="none" spc="0" dirty="0">
              <a:ln w="11430"/>
              <a:solidFill>
                <a:srgbClr val="CC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9" y="1828373"/>
            <a:ext cx="401818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Удивительный мир</a:t>
            </a: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Сказок А.С. Пушкина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 старшей группе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221088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Подготовил: </a:t>
            </a:r>
            <a:endParaRPr lang="ru-RU" dirty="0" smtClean="0"/>
          </a:p>
          <a:p>
            <a:pPr algn="ctr"/>
            <a:r>
              <a:rPr lang="ru-RU" dirty="0" smtClean="0"/>
              <a:t>воспитатель </a:t>
            </a:r>
            <a:endParaRPr lang="ru-RU" dirty="0"/>
          </a:p>
          <a:p>
            <a:pPr algn="ctr"/>
            <a:r>
              <a:rPr lang="ru-RU" dirty="0"/>
              <a:t>группы №4 «Пчёлки»</a:t>
            </a:r>
          </a:p>
          <a:p>
            <a:pPr algn="ctr"/>
            <a:r>
              <a:rPr lang="ru-RU" dirty="0"/>
              <a:t>Шилкина И.Б.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589240"/>
            <a:ext cx="168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Бологое  </a:t>
            </a:r>
            <a:r>
              <a:rPr lang="ru-RU" dirty="0" smtClean="0"/>
              <a:t>2021г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63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5631">
            <a:off x="1558061" y="3933056"/>
            <a:ext cx="3178948" cy="2376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93"/>
          <a:stretch/>
        </p:blipFill>
        <p:spPr>
          <a:xfrm rot="21447884">
            <a:off x="1518449" y="747608"/>
            <a:ext cx="3258169" cy="2445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589" y="676744"/>
            <a:ext cx="3272003" cy="2445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36">
            <a:off x="5292080" y="3913459"/>
            <a:ext cx="3152986" cy="235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39"/>
            <a:ext cx="9144000" cy="6869430"/>
          </a:xfrm>
          <a:prstGeom prst="rect">
            <a:avLst/>
          </a:prstGeom>
        </p:spPr>
      </p:pic>
      <p:pic>
        <p:nvPicPr>
          <p:cNvPr id="2050" name="Picture 2" descr="https://sun9-51.userapi.com/impg/mDHXlfoL_INoQ_UiUfPeiUsDA1-c_D4KVcmwdA/L4-WxTjwypU.jpg?size=1600x857&amp;quality=96&amp;sign=4d3753f7ba18ab35502e9562f405623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02" y="1873191"/>
            <a:ext cx="618411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476672"/>
            <a:ext cx="6192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Выставка 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«</a:t>
            </a:r>
            <a:r>
              <a:rPr lang="ru-RU" dirty="0">
                <a:latin typeface="Arial Black" pitchFamily="34" charset="0"/>
              </a:rPr>
              <a:t>Персонажи сказок А. С. Пушкина 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глазами </a:t>
            </a:r>
            <a:r>
              <a:rPr lang="ru-RU" dirty="0">
                <a:latin typeface="Arial Black" pitchFamily="34" charset="0"/>
              </a:rPr>
              <a:t>детей»</a:t>
            </a:r>
          </a:p>
        </p:txBody>
      </p:sp>
    </p:spTree>
    <p:extLst>
      <p:ext uri="{BB962C8B-B14F-4D97-AF65-F5344CB8AC3E}">
        <p14:creationId xmlns:p14="http://schemas.microsoft.com/office/powerpoint/2010/main" val="335375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4"/>
            <a:ext cx="9144000" cy="6869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476672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 Black" pitchFamily="34" charset="0"/>
              </a:rPr>
              <a:t>Заключительный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8537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Arial Black" pitchFamily="34" charset="0"/>
              </a:rPr>
              <a:t>Развлечение 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«Путешествие в Лукоморье»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83" y="2024725"/>
            <a:ext cx="3050904" cy="4285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5" r="36268"/>
          <a:stretch/>
        </p:blipFill>
        <p:spPr>
          <a:xfrm>
            <a:off x="5508104" y="2006970"/>
            <a:ext cx="2588454" cy="432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2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1710">
            <a:off x="1258823" y="520901"/>
            <a:ext cx="2059121" cy="27546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200" y="2040849"/>
            <a:ext cx="2750798" cy="20562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0984">
            <a:off x="6406953" y="533874"/>
            <a:ext cx="2068942" cy="2767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76742"/>
            <a:ext cx="3030692" cy="22654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154" y="4176742"/>
            <a:ext cx="3030692" cy="226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5" y="586800"/>
            <a:ext cx="3416946" cy="25541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35" y="586800"/>
            <a:ext cx="3416945" cy="2554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238" y="3789040"/>
            <a:ext cx="3416943" cy="25541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4" y="3789039"/>
            <a:ext cx="3416947" cy="255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8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48679"/>
            <a:ext cx="3371614" cy="2520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48678"/>
            <a:ext cx="3371614" cy="25202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493" y="3843103"/>
            <a:ext cx="3345507" cy="250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997" y="3284984"/>
            <a:ext cx="2401699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3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"/>
            <a:ext cx="9144000" cy="68694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18">
            <a:off x="5148064" y="486587"/>
            <a:ext cx="3131264" cy="23406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5649">
            <a:off x="827584" y="4149080"/>
            <a:ext cx="3178948" cy="2376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050">
            <a:off x="827584" y="476672"/>
            <a:ext cx="3096344" cy="23145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5885">
            <a:off x="5148064" y="4150276"/>
            <a:ext cx="3178948" cy="237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085" y="2117222"/>
            <a:ext cx="1969652" cy="263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92696"/>
            <a:ext cx="3178948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901" y="692696"/>
            <a:ext cx="3188986" cy="23837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05063"/>
            <a:ext cx="3178950" cy="23762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256" y="3453868"/>
            <a:ext cx="2188276" cy="292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9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377" y="487375"/>
            <a:ext cx="2145050" cy="2869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03917"/>
            <a:ext cx="2116849" cy="28319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7825">
            <a:off x="2721624" y="3589944"/>
            <a:ext cx="2132685" cy="28530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965">
            <a:off x="5521881" y="3594309"/>
            <a:ext cx="2132685" cy="285309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300" y="585315"/>
            <a:ext cx="2056003" cy="275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22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6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6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2552">
            <a:off x="1083187" y="857997"/>
            <a:ext cx="3744416" cy="49591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1378612">
            <a:off x="1759188" y="1726312"/>
            <a:ext cx="288032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Monotype Corsiva" pitchFamily="66" charset="0"/>
              </a:rPr>
              <a:t>Сказки А. С. Пушкина- </a:t>
            </a:r>
            <a:endParaRPr lang="ru-RU" sz="2200" b="1" dirty="0" smtClean="0">
              <a:latin typeface="Monotype Corsiva" pitchFamily="66" charset="0"/>
            </a:endParaRPr>
          </a:p>
          <a:p>
            <a:r>
              <a:rPr lang="ru-RU" sz="2200" b="1" dirty="0" smtClean="0">
                <a:latin typeface="Monotype Corsiva" pitchFamily="66" charset="0"/>
              </a:rPr>
              <a:t>это </a:t>
            </a:r>
            <a:r>
              <a:rPr lang="ru-RU" sz="2200" b="1" dirty="0">
                <a:latin typeface="Monotype Corsiva" pitchFamily="66" charset="0"/>
              </a:rPr>
              <a:t>бесценная жемчужина русской и мировой литературы. Каждое новое поколение детей вступает в жизнь вместе с удивительными и сказочными персонажами созданными гением великого русского поэта.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277"/>
          <a:stretch/>
        </p:blipFill>
        <p:spPr bwMode="auto">
          <a:xfrm flipH="1">
            <a:off x="5076056" y="1469728"/>
            <a:ext cx="3447767" cy="432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0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692696"/>
            <a:ext cx="63367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Участники проекта:   Дети, родители и воспитатели  группы.</a:t>
            </a:r>
          </a:p>
          <a:p>
            <a:r>
              <a:rPr lang="ru-RU" dirty="0">
                <a:latin typeface="Arial Black" pitchFamily="34" charset="0"/>
              </a:rPr>
              <a:t> </a:t>
            </a:r>
          </a:p>
          <a:p>
            <a:r>
              <a:rPr lang="ru-RU" dirty="0">
                <a:latin typeface="Arial Black" pitchFamily="34" charset="0"/>
              </a:rPr>
              <a:t>Тип проекта:  </a:t>
            </a:r>
            <a:r>
              <a:rPr lang="ru-RU" dirty="0" smtClean="0">
                <a:latin typeface="Arial Black" pitchFamily="34" charset="0"/>
              </a:rPr>
              <a:t>познавательный, творческий</a:t>
            </a:r>
            <a:r>
              <a:rPr lang="ru-RU" dirty="0">
                <a:latin typeface="Arial Black" pitchFamily="34" charset="0"/>
              </a:rPr>
              <a:t>.</a:t>
            </a:r>
          </a:p>
          <a:p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По числу участников проекта: групповой </a:t>
            </a:r>
          </a:p>
          <a:p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По времени проведения: краткосрочный, 1 неделя.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9"/>
          <a:stretch/>
        </p:blipFill>
        <p:spPr bwMode="auto">
          <a:xfrm>
            <a:off x="1874228" y="3446722"/>
            <a:ext cx="5683575" cy="315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72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6595" y="620688"/>
            <a:ext cx="69598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Black" pitchFamily="34" charset="0"/>
              </a:rPr>
              <a:t>Цель проекта: </a:t>
            </a:r>
            <a:r>
              <a:rPr lang="ru-RU" sz="1600" dirty="0" smtClean="0">
                <a:latin typeface="Arial Black" pitchFamily="34" charset="0"/>
              </a:rPr>
              <a:t> </a:t>
            </a:r>
          </a:p>
          <a:p>
            <a:pPr algn="just"/>
            <a:r>
              <a:rPr lang="ru-RU" sz="1600" dirty="0" smtClean="0">
                <a:latin typeface="Arial Black" pitchFamily="34" charset="0"/>
                <a:cs typeface="Aharoni" pitchFamily="2" charset="-79"/>
              </a:rPr>
              <a:t>Приобщение </a:t>
            </a:r>
            <a:r>
              <a:rPr lang="ru-RU" sz="1600" dirty="0">
                <a:latin typeface="Arial Black" pitchFamily="34" charset="0"/>
                <a:cs typeface="Aharoni" pitchFamily="2" charset="-79"/>
              </a:rPr>
              <a:t>детей к богатствам русской художественной литературы на примере </a:t>
            </a:r>
            <a:r>
              <a:rPr lang="ru-RU" sz="1600" dirty="0" smtClean="0">
                <a:latin typeface="Arial Black" pitchFamily="34" charset="0"/>
                <a:cs typeface="Aharoni" pitchFamily="2" charset="-79"/>
              </a:rPr>
              <a:t> творчества </a:t>
            </a:r>
            <a:r>
              <a:rPr lang="ru-RU" sz="1600" dirty="0">
                <a:latin typeface="Arial Black" pitchFamily="34" charset="0"/>
                <a:cs typeface="Aharoni" pitchFamily="2" charset="-79"/>
              </a:rPr>
              <a:t>А.С. Пушкина.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6595" y="1772816"/>
            <a:ext cx="710383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 Black" pitchFamily="34" charset="0"/>
              </a:rPr>
              <a:t>Задачи проекта:   </a:t>
            </a:r>
            <a:endParaRPr lang="ru-RU" sz="1600" dirty="0" smtClean="0">
              <a:latin typeface="Arial Black" pitchFamily="34" charset="0"/>
            </a:endParaRPr>
          </a:p>
          <a:p>
            <a:r>
              <a:rPr lang="ru-RU" sz="1600" u="sng" dirty="0" smtClean="0">
                <a:latin typeface="Arial Black" pitchFamily="34" charset="0"/>
              </a:rPr>
              <a:t>Образовательные</a:t>
            </a:r>
            <a:r>
              <a:rPr lang="ru-RU" sz="1600" u="sng" dirty="0">
                <a:latin typeface="Arial Black" pitchFamily="34" charset="0"/>
              </a:rPr>
              <a:t>: </a:t>
            </a:r>
            <a:r>
              <a:rPr lang="ru-RU" sz="1600" u="sng" dirty="0" smtClean="0">
                <a:latin typeface="Arial Black" pitchFamily="34" charset="0"/>
              </a:rPr>
              <a:t> </a:t>
            </a:r>
            <a:endParaRPr lang="ru-RU" sz="1600" u="sng" dirty="0">
              <a:latin typeface="Arial Black" pitchFamily="34" charset="0"/>
            </a:endParaRPr>
          </a:p>
          <a:p>
            <a:pPr algn="just"/>
            <a:r>
              <a:rPr lang="ru-RU" sz="1600" dirty="0">
                <a:latin typeface="Arial Black" pitchFamily="34" charset="0"/>
              </a:rPr>
              <a:t>• Познакомить с жизнью и творчеством А. С. Пушкина. 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• Учить понимать мораль каждой сказки, знакомить с человеческими пороками и добродетелью. 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• Формировать у детей устойчивый интерес к чтению, умение слушать и понимать художественный текст. </a:t>
            </a:r>
          </a:p>
          <a:p>
            <a:r>
              <a:rPr lang="ru-RU" sz="1600" u="sng" dirty="0">
                <a:latin typeface="Arial Black" pitchFamily="34" charset="0"/>
              </a:rPr>
              <a:t>Развивающие: 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• Формировать высокий познавательный интерес детей и родителей к творчеству великого русского поэта.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 • Закрепить правила общения с книгой и подбором литературы для книжного уголка. 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• Поощрять творческое проявление в творческих играх по сюжетам произведений, инсценировках, драматизациях, выразительном чтении, рисовании и других видах деятельности. </a:t>
            </a:r>
          </a:p>
          <a:p>
            <a:r>
              <a:rPr lang="ru-RU" sz="1600" u="sng" dirty="0">
                <a:latin typeface="Arial Black" pitchFamily="34" charset="0"/>
              </a:rPr>
              <a:t>Воспитательные: </a:t>
            </a:r>
          </a:p>
          <a:p>
            <a:pPr algn="just"/>
            <a:r>
              <a:rPr lang="ru-RU" sz="1600" dirty="0">
                <a:latin typeface="Arial Black" pitchFamily="34" charset="0"/>
              </a:rPr>
              <a:t>• Воспитывать чувство прекрасного по произведениям поэта.</a:t>
            </a:r>
          </a:p>
        </p:txBody>
      </p:sp>
    </p:spTree>
    <p:extLst>
      <p:ext uri="{BB962C8B-B14F-4D97-AF65-F5344CB8AC3E}">
        <p14:creationId xmlns:p14="http://schemas.microsoft.com/office/powerpoint/2010/main" val="5848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3"/>
            <a:ext cx="9144000" cy="6869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530263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Lucida Sans Unicode"/>
              </a:rPr>
              <a:t>ЭТАПЫ РЕАЛИЗАЦИИ ПРОЕКТА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742169"/>
            <a:ext cx="6912769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Подготовительный </a:t>
            </a:r>
            <a:r>
              <a:rPr lang="ru-RU" dirty="0" smtClean="0">
                <a:latin typeface="Arial Black" pitchFamily="34" charset="0"/>
              </a:rPr>
              <a:t>этап</a:t>
            </a:r>
            <a:endParaRPr lang="ru-RU" dirty="0">
              <a:latin typeface="Arial Black" pitchFamily="34" charset="0"/>
            </a:endParaRPr>
          </a:p>
          <a:p>
            <a:r>
              <a:rPr lang="ru-RU" dirty="0" smtClean="0"/>
              <a:t>•</a:t>
            </a:r>
            <a:r>
              <a:rPr lang="ru-RU" sz="1600" dirty="0" smtClean="0"/>
              <a:t>Определение </a:t>
            </a:r>
            <a:r>
              <a:rPr lang="ru-RU" sz="1600" dirty="0"/>
              <a:t>темы проекта.</a:t>
            </a:r>
          </a:p>
          <a:p>
            <a:r>
              <a:rPr lang="ru-RU" sz="1600" dirty="0" smtClean="0"/>
              <a:t>•Формулировка </a:t>
            </a:r>
            <a:r>
              <a:rPr lang="ru-RU" sz="1600" dirty="0"/>
              <a:t>цели и определение задач.</a:t>
            </a:r>
          </a:p>
          <a:p>
            <a:r>
              <a:rPr lang="ru-RU" sz="1600" dirty="0" smtClean="0"/>
              <a:t>•Определение </a:t>
            </a:r>
            <a:r>
              <a:rPr lang="ru-RU" sz="1600" dirty="0"/>
              <a:t>уровня знаний детей по теме проекта.</a:t>
            </a:r>
          </a:p>
          <a:p>
            <a:r>
              <a:rPr lang="ru-RU" sz="1600" dirty="0" smtClean="0"/>
              <a:t>•Подбор </a:t>
            </a:r>
            <a:r>
              <a:rPr lang="ru-RU" sz="1600" dirty="0"/>
              <a:t>и изучение литературы по теме проекта.</a:t>
            </a:r>
          </a:p>
          <a:p>
            <a:r>
              <a:rPr lang="ru-RU" sz="1600" dirty="0" smtClean="0"/>
              <a:t>•Подбор </a:t>
            </a:r>
            <a:r>
              <a:rPr lang="ru-RU" sz="1600" dirty="0"/>
              <a:t>опытов и экспериментов.</a:t>
            </a:r>
          </a:p>
          <a:p>
            <a:r>
              <a:rPr lang="ru-RU" sz="1600" dirty="0" smtClean="0"/>
              <a:t>•Создание </a:t>
            </a:r>
            <a:r>
              <a:rPr lang="ru-RU" sz="1600" dirty="0"/>
              <a:t>развивающей среды: дидактические игры, пособия,     демонстрационный материал.</a:t>
            </a:r>
          </a:p>
          <a:p>
            <a:r>
              <a:rPr lang="ru-RU" sz="1600" dirty="0" smtClean="0"/>
              <a:t>•Подбор </a:t>
            </a:r>
            <a:r>
              <a:rPr lang="ru-RU" sz="1600" dirty="0"/>
              <a:t>материалов для исследовательской деятельности (стаканы, гуашь, кисти, клеенки)</a:t>
            </a:r>
          </a:p>
          <a:p>
            <a:r>
              <a:rPr lang="ru-RU" sz="1600" dirty="0" smtClean="0"/>
              <a:t>•Подбор </a:t>
            </a:r>
            <a:r>
              <a:rPr lang="ru-RU" sz="1600" dirty="0"/>
              <a:t>материалов для художественного творчества (цветные карандаши, цветная бумага, клей, картон, пластилин и т. д.).</a:t>
            </a:r>
          </a:p>
          <a:p>
            <a:r>
              <a:rPr lang="ru-RU" sz="1600" dirty="0" smtClean="0"/>
              <a:t>•Составление </a:t>
            </a:r>
            <a:r>
              <a:rPr lang="ru-RU" sz="1600" dirty="0"/>
              <a:t>плана основного этапа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15351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63"/>
            <a:ext cx="9144000" cy="68694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26476" y="453318"/>
            <a:ext cx="69127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Развивающая среда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22"/>
          <a:stretch/>
        </p:blipFill>
        <p:spPr>
          <a:xfrm>
            <a:off x="1479059" y="4005064"/>
            <a:ext cx="3728338" cy="22094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752" y="4005064"/>
            <a:ext cx="3017679" cy="22557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397" y="1143403"/>
            <a:ext cx="3059832" cy="2287224"/>
          </a:xfrm>
          <a:prstGeom prst="rect">
            <a:avLst/>
          </a:prstGeom>
        </p:spPr>
      </p:pic>
      <p:pic>
        <p:nvPicPr>
          <p:cNvPr id="1026" name="Picture 2" descr="https://sun9-85.userapi.com/impg/xap2ZCsMmlXeVwbILSdHMzc5NwwurB7CaVfy3w/F-ZQDG98Hso.jpg?size=1600x1196&amp;quality=96&amp;sign=35206d09b45f81151527440723563cc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659" y="1174533"/>
            <a:ext cx="2976540" cy="222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0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9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476672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Основной этап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02" y="4264973"/>
            <a:ext cx="3099117" cy="23165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127">
            <a:off x="1466832" y="1389010"/>
            <a:ext cx="2024083" cy="2773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0113">
            <a:off x="6250667" y="1483882"/>
            <a:ext cx="1976924" cy="26447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205" y="846004"/>
            <a:ext cx="2054356" cy="27483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61" y="4690510"/>
            <a:ext cx="2248941" cy="1912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58" y="4291520"/>
            <a:ext cx="3239440" cy="226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8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26" y="0"/>
            <a:ext cx="9144000" cy="6869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0278">
            <a:off x="1354195" y="3554637"/>
            <a:ext cx="2192135" cy="29326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906">
            <a:off x="6474266" y="3559827"/>
            <a:ext cx="2203437" cy="29477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907" y="476672"/>
            <a:ext cx="2793622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71" y="440160"/>
            <a:ext cx="2842468" cy="2124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702" y="4225248"/>
            <a:ext cx="2325318" cy="2325318"/>
          </a:xfrm>
          <a:prstGeom prst="ellipse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474" y="2204864"/>
            <a:ext cx="2874946" cy="214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6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22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8742">
            <a:off x="539553" y="503952"/>
            <a:ext cx="2878006" cy="21513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2455">
            <a:off x="5940153" y="476174"/>
            <a:ext cx="2952328" cy="22068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486760"/>
            <a:ext cx="2877478" cy="2150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545">
            <a:off x="966098" y="3754434"/>
            <a:ext cx="2024918" cy="27089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579">
            <a:off x="6516215" y="3750232"/>
            <a:ext cx="2005702" cy="26832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445" y="3686986"/>
            <a:ext cx="2131129" cy="285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330</Words>
  <Application>Microsoft Office PowerPoint</Application>
  <PresentationFormat>Экран (4:3)</PresentationFormat>
  <Paragraphs>53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27</cp:revision>
  <dcterms:created xsi:type="dcterms:W3CDTF">2021-09-12T16:59:22Z</dcterms:created>
  <dcterms:modified xsi:type="dcterms:W3CDTF">2021-09-24T06:58:24Z</dcterms:modified>
</cp:coreProperties>
</file>