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88" r:id="rId3"/>
    <p:sldId id="263" r:id="rId4"/>
    <p:sldId id="259" r:id="rId5"/>
    <p:sldId id="264" r:id="rId6"/>
    <p:sldId id="265" r:id="rId7"/>
    <p:sldId id="266" r:id="rId8"/>
    <p:sldId id="289" r:id="rId9"/>
    <p:sldId id="279" r:id="rId10"/>
    <p:sldId id="268" r:id="rId11"/>
    <p:sldId id="269" r:id="rId12"/>
    <p:sldId id="270" r:id="rId13"/>
    <p:sldId id="271" r:id="rId14"/>
    <p:sldId id="284" r:id="rId15"/>
    <p:sldId id="273" r:id="rId16"/>
    <p:sldId id="287" r:id="rId17"/>
    <p:sldId id="285" r:id="rId18"/>
    <p:sldId id="286" r:id="rId19"/>
    <p:sldId id="275" r:id="rId20"/>
    <p:sldId id="276" r:id="rId21"/>
    <p:sldId id="277" r:id="rId22"/>
    <p:sldId id="278" r:id="rId23"/>
    <p:sldId id="260" r:id="rId24"/>
    <p:sldId id="280" r:id="rId25"/>
    <p:sldId id="281" r:id="rId26"/>
    <p:sldId id="283" r:id="rId27"/>
    <p:sldId id="282" r:id="rId28"/>
    <p:sldId id="261" r:id="rId29"/>
    <p:sldId id="25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5"/>
  </p:normalViewPr>
  <p:slideViewPr>
    <p:cSldViewPr>
      <p:cViewPr varScale="1">
        <p:scale>
          <a:sx n="110" d="100"/>
          <a:sy n="110" d="100"/>
        </p:scale>
        <p:origin x="168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1-27T10:58:21.354"/>
    </inkml:context>
    <inkml:brush xml:id="br0">
      <inkml:brushProperty name="width" value="0.1" units="cm"/>
      <inkml:brushProperty name="height" value="0.1" units="cm"/>
      <inkml:brushProperty name="color" value="#AE198D"/>
      <inkml:brushProperty name="inkEffects" value="galaxy"/>
      <inkml:brushProperty name="anchorX" value="-42805.10156"/>
      <inkml:brushProperty name="anchorY" value="-13809.86914"/>
      <inkml:brushProperty name="scaleFactor" value="0.5"/>
    </inkml:brush>
  </inkml:definitions>
  <inkml:trace contextRef="#ctx0" brushRef="#br0">0 1 24575,'0'0'0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2322D-1473-4092-8325-C426FE4C43E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D5111-62BE-439E-ABD9-B408A7CC48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2322D-1473-4092-8325-C426FE4C43E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D5111-62BE-439E-ABD9-B408A7CC48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2322D-1473-4092-8325-C426FE4C43E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D5111-62BE-439E-ABD9-B408A7CC48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2322D-1473-4092-8325-C426FE4C43E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D5111-62BE-439E-ABD9-B408A7CC48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2322D-1473-4092-8325-C426FE4C43E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D5111-62BE-439E-ABD9-B408A7CC48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2322D-1473-4092-8325-C426FE4C43E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D5111-62BE-439E-ABD9-B408A7CC48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2322D-1473-4092-8325-C426FE4C43E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D5111-62BE-439E-ABD9-B408A7CC48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2322D-1473-4092-8325-C426FE4C43E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D5111-62BE-439E-ABD9-B408A7CC48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2322D-1473-4092-8325-C426FE4C43E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D5111-62BE-439E-ABD9-B408A7CC48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2322D-1473-4092-8325-C426FE4C43E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D5111-62BE-439E-ABD9-B408A7CC48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2322D-1473-4092-8325-C426FE4C43E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DD5111-62BE-439E-ABD9-B408A7CC48DC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052322D-1473-4092-8325-C426FE4C43E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3DD5111-62BE-439E-ABD9-B408A7CC48D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0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3"/>
            <a:ext cx="7200800" cy="1584175"/>
          </a:xfrm>
        </p:spPr>
        <p:txBody>
          <a:bodyPr/>
          <a:lstStyle/>
          <a:p>
            <a:r>
              <a:rPr lang="ru-RU" sz="4800" b="1" dirty="0"/>
              <a:t>Викторина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708920"/>
            <a:ext cx="4824536" cy="2929880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Бесценный мир природы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8890" y="0"/>
            <a:ext cx="3875110" cy="234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8890" y="2315574"/>
            <a:ext cx="3875110" cy="2409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8891" y="4437112"/>
            <a:ext cx="3875110" cy="242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84782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332657"/>
            <a:ext cx="7803093" cy="360039"/>
          </a:xfrm>
        </p:spPr>
        <p:txBody>
          <a:bodyPr/>
          <a:lstStyle/>
          <a:p>
            <a:pPr algn="l"/>
            <a:r>
              <a:rPr lang="ru-RU" b="1" dirty="0"/>
              <a:t>5 раунд «Жизнь на Земле»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79512" y="620688"/>
            <a:ext cx="8856984" cy="5017093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/>
              <a:t>Какое море вскоре умрет и исчезнет с лица Земли?</a:t>
            </a:r>
          </a:p>
          <a:p>
            <a:pPr algn="l"/>
            <a:r>
              <a:rPr lang="ru-RU" sz="3200" b="1" dirty="0"/>
              <a:t>1)Мертвое </a:t>
            </a:r>
          </a:p>
          <a:p>
            <a:pPr algn="l"/>
            <a:r>
              <a:rPr lang="ru-RU" sz="3200" b="1" dirty="0"/>
              <a:t>2) Аральское </a:t>
            </a:r>
          </a:p>
          <a:p>
            <a:pPr algn="l"/>
            <a:r>
              <a:rPr lang="ru-RU" sz="3200" b="1" dirty="0"/>
              <a:t>3) Каспийское </a:t>
            </a:r>
          </a:p>
          <a:p>
            <a:pPr algn="l"/>
            <a:r>
              <a:rPr lang="ru-RU" sz="3200" b="1" dirty="0"/>
              <a:t>4) Амундсена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37111" y="1196752"/>
            <a:ext cx="3779912" cy="1782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67211" y="2972566"/>
            <a:ext cx="3776789" cy="210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7211" y="4797152"/>
            <a:ext cx="3776789" cy="209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7111" y="4797152"/>
            <a:ext cx="3810000" cy="2060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195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9"/>
            <a:ext cx="7875101" cy="432047"/>
          </a:xfrm>
        </p:spPr>
        <p:txBody>
          <a:bodyPr/>
          <a:lstStyle/>
          <a:p>
            <a:pPr algn="l"/>
            <a:r>
              <a:rPr lang="ru-RU" b="1" dirty="0"/>
              <a:t>5 раунд. «Жизнь на Земле»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692696"/>
            <a:ext cx="8712968" cy="4945085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/>
              <a:t>Где на сегодняшний день находится самый большой заповедник на Земле?</a:t>
            </a:r>
          </a:p>
          <a:p>
            <a:pPr marL="514350" indent="-514350" algn="l">
              <a:buAutoNum type="arabicParenR"/>
            </a:pPr>
            <a:r>
              <a:rPr lang="ru-RU" sz="2800" b="1" dirty="0"/>
              <a:t>Африка</a:t>
            </a:r>
          </a:p>
          <a:p>
            <a:pPr marL="514350" indent="-514350" algn="l">
              <a:buAutoNum type="arabicParenR"/>
            </a:pPr>
            <a:r>
              <a:rPr lang="ru-RU" sz="2800" b="1" dirty="0"/>
              <a:t> Евразия</a:t>
            </a:r>
          </a:p>
          <a:p>
            <a:pPr marL="514350" indent="-514350" algn="l">
              <a:buAutoNum type="arabicParenR"/>
            </a:pPr>
            <a:r>
              <a:rPr lang="ru-RU" sz="2800" b="1" dirty="0"/>
              <a:t> Антарктида</a:t>
            </a:r>
          </a:p>
          <a:p>
            <a:pPr marL="514350" indent="-514350" algn="l">
              <a:buAutoNum type="arabicParenR"/>
            </a:pPr>
            <a:r>
              <a:rPr lang="ru-RU" sz="2800" b="1" dirty="0"/>
              <a:t> Арктика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33527" y="1808480"/>
            <a:ext cx="3563888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0450" y="4027827"/>
            <a:ext cx="3523211" cy="2536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75927" y="4005064"/>
            <a:ext cx="3657600" cy="2547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310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9"/>
            <a:ext cx="7875101" cy="432047"/>
          </a:xfrm>
        </p:spPr>
        <p:txBody>
          <a:bodyPr/>
          <a:lstStyle/>
          <a:p>
            <a:pPr algn="l"/>
            <a:r>
              <a:rPr lang="ru-RU" b="1" dirty="0"/>
              <a:t>5 раунд. «Жизнь на Земле»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692696"/>
            <a:ext cx="8712968" cy="4945085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/>
              <a:t>Загрязнение каким веществом наиболее опасно для морской и океанической воды. </a:t>
            </a:r>
          </a:p>
          <a:p>
            <a:pPr marL="514350" indent="-514350" algn="l">
              <a:buAutoNum type="arabicParenR"/>
            </a:pPr>
            <a:r>
              <a:rPr lang="ru-RU" sz="2800" b="1" dirty="0"/>
              <a:t>Нефть</a:t>
            </a:r>
          </a:p>
          <a:p>
            <a:pPr marL="514350" indent="-514350" algn="l">
              <a:buAutoNum type="arabicParenR"/>
            </a:pPr>
            <a:r>
              <a:rPr lang="ru-RU" sz="2800" b="1" dirty="0"/>
              <a:t> Хлор</a:t>
            </a:r>
          </a:p>
          <a:p>
            <a:pPr marL="514350" indent="-514350" algn="l">
              <a:buAutoNum type="arabicParenR"/>
            </a:pPr>
            <a:r>
              <a:rPr lang="ru-RU" sz="2800" b="1" dirty="0"/>
              <a:t> Фенол  </a:t>
            </a:r>
          </a:p>
          <a:p>
            <a:pPr marL="514350" indent="-514350" algn="l">
              <a:buAutoNum type="arabicParenR"/>
            </a:pPr>
            <a:r>
              <a:rPr lang="ru-RU" sz="2800" b="1" dirty="0"/>
              <a:t> Сероводород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1700808"/>
            <a:ext cx="3419872" cy="2595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43761" y="4296668"/>
            <a:ext cx="3380605" cy="244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4136" y="4326851"/>
            <a:ext cx="4619625" cy="244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426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9"/>
            <a:ext cx="7875101" cy="432047"/>
          </a:xfrm>
        </p:spPr>
        <p:txBody>
          <a:bodyPr/>
          <a:lstStyle/>
          <a:p>
            <a:pPr algn="l"/>
            <a:r>
              <a:rPr lang="ru-RU" b="1" dirty="0"/>
              <a:t>5 раунд. «Жизнь на Земле»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692696"/>
            <a:ext cx="8712968" cy="4945085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/>
              <a:t>Какое излучение наиболее опасно для всех живых организмов на Земле?  </a:t>
            </a:r>
          </a:p>
          <a:p>
            <a:pPr marL="514350" indent="-514350" algn="l">
              <a:buAutoNum type="arabicParenR"/>
            </a:pPr>
            <a:r>
              <a:rPr lang="ru-RU" sz="2800" b="1" dirty="0"/>
              <a:t>Инфракрасное</a:t>
            </a:r>
          </a:p>
          <a:p>
            <a:pPr marL="514350" indent="-514350" algn="l">
              <a:buAutoNum type="arabicParenR"/>
            </a:pPr>
            <a:r>
              <a:rPr lang="ru-RU" sz="2800" b="1" dirty="0"/>
              <a:t> Ультрафиолетовое </a:t>
            </a:r>
          </a:p>
          <a:p>
            <a:pPr marL="514350" indent="-514350" algn="l">
              <a:buAutoNum type="arabicParenR"/>
            </a:pPr>
            <a:r>
              <a:rPr lang="ru-RU" sz="2800" b="1" dirty="0"/>
              <a:t> Ионизирующее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1612998"/>
            <a:ext cx="2740726" cy="274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72200" y="4341111"/>
            <a:ext cx="2740726" cy="244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4240065"/>
            <a:ext cx="2592288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756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7117178" cy="576064"/>
          </a:xfrm>
        </p:spPr>
        <p:txBody>
          <a:bodyPr/>
          <a:lstStyle/>
          <a:p>
            <a:pPr algn="l"/>
            <a:r>
              <a:rPr lang="ru-RU" b="1" dirty="0"/>
              <a:t>6 раунд «Узнай меня!»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836712"/>
            <a:ext cx="8784976" cy="4801069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3200" b="1" dirty="0"/>
              <a:t>В Мире она впервые была издана в 1966 году, в СССР - в 1978г. году.</a:t>
            </a:r>
          </a:p>
          <a:p>
            <a:pPr algn="l"/>
            <a:r>
              <a:rPr lang="ru-RU" sz="3200" b="1" dirty="0"/>
              <a:t> Её цель - выявление исчезающих видов организмов, тех, что нуждаются в специальных мерах защиты. У неё разноцветные страницы. </a:t>
            </a:r>
          </a:p>
          <a:p>
            <a:pPr algn="l"/>
            <a:r>
              <a:rPr lang="ru-RU" sz="3200" b="1" dirty="0"/>
              <a:t>На её Чёрных страницах виды, которые навсегда исчезли с лица Земли.</a:t>
            </a:r>
          </a:p>
        </p:txBody>
      </p:sp>
      <p:pic>
        <p:nvPicPr>
          <p:cNvPr id="1028" name="Picture 4" descr="Книга &amp;quot;Красная книга Земли&amp;quot; Скалдина Оксана Валерьевна – купить книгу ISBN  978-5-699-59703-1 с быстрой доставкой в интернет-магазине OZON">
            <a:extLst>
              <a:ext uri="{FF2B5EF4-FFF2-40B4-BE49-F238E27FC236}">
                <a16:creationId xmlns:a16="http://schemas.microsoft.com/office/drawing/2014/main" id="{5C6C00D1-6C84-7349-AD9C-BAAA906EB6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253573"/>
            <a:ext cx="4937919" cy="6427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058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9"/>
            <a:ext cx="7947109" cy="504055"/>
          </a:xfrm>
        </p:spPr>
        <p:txBody>
          <a:bodyPr/>
          <a:lstStyle/>
          <a:p>
            <a:pPr algn="l"/>
            <a:r>
              <a:rPr lang="ru-RU" b="1" dirty="0"/>
              <a:t>6 раунд «Узнай меня!»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764704"/>
            <a:ext cx="8712968" cy="6093296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2400" b="1" dirty="0"/>
              <a:t>Я самое большое животное из всех, которые когда-либо жили на Земле. Я больше трёх доисторических динозавров и вешу столько, сколько весят 33 африканских слона.          </a:t>
            </a:r>
          </a:p>
          <a:p>
            <a:pPr algn="l"/>
            <a:r>
              <a:rPr lang="ru-RU" sz="2400" b="1" dirty="0"/>
              <a:t>              </a:t>
            </a:r>
            <a:r>
              <a:rPr lang="ru-RU" sz="2800" b="1" dirty="0"/>
              <a:t>3</a:t>
            </a:r>
            <a:r>
              <a:rPr lang="ru-RU" sz="3600" b="1" dirty="0"/>
              <a:t>                           </a:t>
            </a:r>
            <a:r>
              <a:rPr lang="ru-RU" sz="2800" b="1" dirty="0"/>
              <a:t>33</a:t>
            </a:r>
          </a:p>
          <a:p>
            <a:pPr algn="l"/>
            <a:endParaRPr lang="ru-RU" sz="2800" b="1" dirty="0"/>
          </a:p>
          <a:p>
            <a:pPr algn="l"/>
            <a:endParaRPr lang="ru-RU" sz="2800" b="1" dirty="0"/>
          </a:p>
          <a:p>
            <a:pPr algn="l"/>
            <a:endParaRPr lang="ru-RU" sz="2800" b="1" dirty="0"/>
          </a:p>
          <a:p>
            <a:pPr algn="l"/>
            <a:endParaRPr lang="ru-RU" sz="2800" b="1" dirty="0"/>
          </a:p>
          <a:p>
            <a:pPr algn="l"/>
            <a:r>
              <a:rPr lang="ru-RU" sz="2600" b="1" dirty="0"/>
              <a:t>Я слышу и разговариваю с себе подобными на расстоянии до 60 км. Это происходит потому, что в воде звук распространяется лучше, чем в воздухе. Я также использую «локатор» – как и летучая мышь.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580" y="2636913"/>
            <a:ext cx="3096344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26047" y="2708921"/>
            <a:ext cx="3242784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4906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9"/>
            <a:ext cx="7947109" cy="504055"/>
          </a:xfrm>
        </p:spPr>
        <p:txBody>
          <a:bodyPr/>
          <a:lstStyle/>
          <a:p>
            <a:pPr algn="l"/>
            <a:r>
              <a:rPr lang="ru-RU" b="1" dirty="0"/>
              <a:t>6 раунд «Узнай меня!»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764704"/>
            <a:ext cx="8712968" cy="609329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2600" b="1" dirty="0"/>
              <a:t>Моё тело имеет очень толстый слой жира, который согревает меня в ледяных водах океана. Благодаря этому жиру моё тело очень гладкое и красивое. Я – теплокровное животное. </a:t>
            </a:r>
          </a:p>
          <a:p>
            <a:pPr algn="l"/>
            <a:endParaRPr lang="ru-RU" sz="2400" b="1" dirty="0"/>
          </a:p>
          <a:p>
            <a:pPr algn="l"/>
            <a:r>
              <a:rPr lang="ru-RU" sz="2800" b="1" dirty="0"/>
              <a:t>Самки нашего вида – живородящие и выкармливают своих детёнышей молоком. Мои дети рождаются живыми – я не откладываю яиц. Я дышу через два отверстия в голове. Один из моих родственников, у которого в голове только одно отверстие, может задерживать дыхание на полтора часа и нырять на глубину до двух км. Из-за чрезмерной охоты на нас сейчас из каждой сотни моих сородичей осталось в живых только шесть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800093"/>
            <a:ext cx="8280920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012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7117178" cy="576064"/>
          </a:xfrm>
        </p:spPr>
        <p:txBody>
          <a:bodyPr/>
          <a:lstStyle/>
          <a:p>
            <a:pPr algn="l"/>
            <a:r>
              <a:rPr lang="ru-RU" b="1" dirty="0"/>
              <a:t>6 раунд «Узнай меня!»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052736"/>
            <a:ext cx="8784976" cy="4585045"/>
          </a:xfrm>
        </p:spPr>
        <p:txBody>
          <a:bodyPr>
            <a:noAutofit/>
          </a:bodyPr>
          <a:lstStyle/>
          <a:p>
            <a:pPr algn="l"/>
            <a:r>
              <a:rPr lang="ru-RU" sz="2800" b="1" dirty="0"/>
              <a:t>Из нее делают очень много игрушек. </a:t>
            </a:r>
          </a:p>
          <a:p>
            <a:pPr algn="l"/>
            <a:r>
              <a:rPr lang="ru-RU" sz="2800" b="1" dirty="0"/>
              <a:t>Она бывает разноцветной, и ее очень трудно сделать.</a:t>
            </a:r>
          </a:p>
          <a:p>
            <a:pPr algn="l"/>
            <a:r>
              <a:rPr lang="ru-RU" sz="2800" b="1" dirty="0"/>
              <a:t>Предметы, изготовленные из нее, мало весят.</a:t>
            </a:r>
          </a:p>
          <a:p>
            <a:pPr algn="l"/>
            <a:r>
              <a:rPr lang="ru-RU" sz="2800" b="1" dirty="0"/>
              <a:t>Если ее поджечь, то появляется много черного дыма, который плохо пахнет.</a:t>
            </a:r>
          </a:p>
          <a:p>
            <a:pPr algn="l"/>
            <a:r>
              <a:rPr lang="ru-RU" sz="2800" b="1" dirty="0"/>
              <a:t>Ее нельзя выбрасывать, т. к. она сама по себе в природе не разлагается.</a:t>
            </a:r>
          </a:p>
          <a:p>
            <a:endParaRPr lang="ru-RU" sz="28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568952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431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7"/>
            <a:ext cx="7947109" cy="792088"/>
          </a:xfrm>
        </p:spPr>
        <p:txBody>
          <a:bodyPr/>
          <a:lstStyle/>
          <a:p>
            <a:pPr algn="l"/>
            <a:r>
              <a:rPr lang="ru-RU" b="1" dirty="0"/>
              <a:t>6 этап «Узнай меня!»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484784"/>
            <a:ext cx="8712968" cy="4152997"/>
          </a:xfrm>
        </p:spPr>
        <p:txBody>
          <a:bodyPr>
            <a:normAutofit fontScale="92500"/>
          </a:bodyPr>
          <a:lstStyle/>
          <a:p>
            <a:pPr algn="l"/>
            <a:r>
              <a:rPr lang="ru-RU" sz="3600" b="1" dirty="0"/>
              <a:t>Ее изобрели китайцы.</a:t>
            </a:r>
          </a:p>
          <a:p>
            <a:pPr algn="l"/>
            <a:r>
              <a:rPr lang="ru-RU" sz="3600" b="1" dirty="0"/>
              <a:t>У нас ее получают из дерева.</a:t>
            </a:r>
          </a:p>
          <a:p>
            <a:pPr algn="l"/>
            <a:r>
              <a:rPr lang="ru-RU" sz="3600" b="1" dirty="0"/>
              <a:t>Она легко горит.</a:t>
            </a:r>
          </a:p>
          <a:p>
            <a:pPr algn="l"/>
            <a:r>
              <a:rPr lang="ru-RU" sz="3600" b="1" dirty="0"/>
              <a:t>Из нее получается очень много мусора.</a:t>
            </a:r>
          </a:p>
          <a:p>
            <a:pPr algn="l"/>
            <a:r>
              <a:rPr lang="ru-RU" sz="3600" b="1" dirty="0"/>
              <a:t>На ней обычно рисуют или пишут.</a:t>
            </a:r>
          </a:p>
          <a:p>
            <a:pPr algn="l"/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400" y="1124745"/>
            <a:ext cx="8381200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776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9"/>
            <a:ext cx="7947109" cy="504055"/>
          </a:xfrm>
        </p:spPr>
        <p:txBody>
          <a:bodyPr/>
          <a:lstStyle/>
          <a:p>
            <a:pPr algn="l"/>
            <a:r>
              <a:rPr lang="ru-RU" b="1" dirty="0"/>
              <a:t>6 раунд «Узнай меня!»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8894" y="908720"/>
            <a:ext cx="8712968" cy="6093296"/>
          </a:xfrm>
        </p:spPr>
        <p:txBody>
          <a:bodyPr>
            <a:normAutofit/>
          </a:bodyPr>
          <a:lstStyle/>
          <a:p>
            <a:pPr algn="l"/>
            <a:r>
              <a:rPr lang="ru-RU" sz="2600" b="1" dirty="0"/>
              <a:t>Люди очень уважают меня и никогда не говорят: собрал столько-то килограмм. Про другие говорят, а вот про меня: собрал столько-то штук. </a:t>
            </a:r>
          </a:p>
          <a:p>
            <a:pPr algn="l"/>
            <a:r>
              <a:rPr lang="ru-RU" sz="2600" b="1" dirty="0"/>
              <a:t>Я не расту в глухомани, но и в молодых лесах меня не найдешь. Лесу, в котором я расту, должно быть не меньше 60-70 лет. </a:t>
            </a:r>
          </a:p>
          <a:p>
            <a:pPr algn="l"/>
            <a:r>
              <a:rPr lang="ru-RU" sz="2600" b="1" dirty="0"/>
              <a:t>Но мое царство из года в год, становится все меньше, потому что многие из людей не умеют собирать правильно грибы.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8784976" cy="5227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7879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B5B23D-7CD7-F944-9A79-5BA6A3020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764" y="0"/>
            <a:ext cx="8820472" cy="3833396"/>
          </a:xfrm>
        </p:spPr>
        <p:txBody>
          <a:bodyPr/>
          <a:lstStyle/>
          <a:p>
            <a:r>
              <a:rPr lang="ru-RU" sz="2400" b="1" dirty="0"/>
              <a:t>Это наука о взаимодействии живых организмов и их сообществ между собой и со средой, в которой они обитают. Живой организм - и микроб, и животное, и человек. Среда обитания — почва, лес, воздух, вода - все то, что окружает организм, с чем он находится во взаимодействии</a:t>
            </a:r>
            <a:r>
              <a:rPr lang="ru-RU" sz="2400" dirty="0"/>
              <a:t>.). </a:t>
            </a:r>
            <a:r>
              <a:rPr lang="ru-RU" sz="2400" b="1" dirty="0"/>
              <a:t>Что это за наука?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81AFD6A6-2F28-E147-A9EB-05206A37DD17}"/>
              </a:ext>
            </a:extLst>
          </p:cNvPr>
          <p:cNvSpPr txBox="1">
            <a:spLocks/>
          </p:cNvSpPr>
          <p:nvPr/>
        </p:nvSpPr>
        <p:spPr>
          <a:xfrm>
            <a:off x="4788024" y="3096478"/>
            <a:ext cx="3346534" cy="6650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/>
              <a:t>ЭКОЛОГИЯ</a:t>
            </a:r>
            <a:endParaRPr lang="ru-RU" b="1" dirty="0"/>
          </a:p>
        </p:txBody>
      </p:sp>
      <p:pic>
        <p:nvPicPr>
          <p:cNvPr id="2050" name="Picture 2" descr="Бактерии картинки, стоковые фото Бактерии | Depositphotos">
            <a:extLst>
              <a:ext uri="{FF2B5EF4-FFF2-40B4-BE49-F238E27FC236}">
                <a16:creationId xmlns:a16="http://schemas.microsoft.com/office/drawing/2014/main" id="{910765D4-07E4-5B43-8811-AE964AA3C9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5409" y="4048036"/>
            <a:ext cx="2597665" cy="2417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За 40 лет человечество уничтожило 60% животных. Капитал">
            <a:extLst>
              <a:ext uri="{FF2B5EF4-FFF2-40B4-BE49-F238E27FC236}">
                <a16:creationId xmlns:a16="http://schemas.microsoft.com/office/drawing/2014/main" id="{0BE32008-4060-244A-ABAB-5600FE90D9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67844" y="4053043"/>
            <a:ext cx="2808312" cy="241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Растения Красной книги России - EcoBloger">
            <a:extLst>
              <a:ext uri="{FF2B5EF4-FFF2-40B4-BE49-F238E27FC236}">
                <a16:creationId xmlns:a16="http://schemas.microsoft.com/office/drawing/2014/main" id="{053FE5C0-E5EB-0D48-B86E-FDD741A4DC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95253" y="4059385"/>
            <a:ext cx="2520280" cy="2424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678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9"/>
            <a:ext cx="7947109" cy="504055"/>
          </a:xfrm>
        </p:spPr>
        <p:txBody>
          <a:bodyPr/>
          <a:lstStyle/>
          <a:p>
            <a:pPr algn="l"/>
            <a:r>
              <a:rPr lang="ru-RU" b="1" dirty="0"/>
              <a:t>6 раунд «Узнай меня!»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764704"/>
            <a:ext cx="8712968" cy="6093296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/>
              <a:t>У меня есть четыре ноги, два глаза и позвоночник. Я – зелёного цвета и могу жить в воде и на суше.</a:t>
            </a:r>
          </a:p>
          <a:p>
            <a:pPr algn="l"/>
            <a:r>
              <a:rPr lang="ru-RU" sz="2600" b="1" dirty="0"/>
              <a:t>Мой язык находится на кончике рта. Я выстреливаю языком, чтобы поймать насекомых – мою основную еду. </a:t>
            </a:r>
          </a:p>
          <a:p>
            <a:pPr algn="l"/>
            <a:r>
              <a:rPr lang="ru-RU" sz="2600" b="1" dirty="0"/>
              <a:t>Я – холоднокровное животное, хорошо плаваю и откладываю яйца в воду. Зимой я сплю, зарывшись в грунт на дне пруда. </a:t>
            </a:r>
          </a:p>
          <a:p>
            <a:pPr algn="l"/>
            <a:r>
              <a:rPr lang="ru-RU" sz="2600" b="1" dirty="0"/>
              <a:t>Я спасаюсь в воде от тех, кто хочет меня съесть. В детстве я питаюсь растениями, но когда вырастаю, начинаю поедать насекомых.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765217"/>
            <a:ext cx="8568952" cy="583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435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9"/>
            <a:ext cx="7947109" cy="504055"/>
          </a:xfrm>
        </p:spPr>
        <p:txBody>
          <a:bodyPr/>
          <a:lstStyle/>
          <a:p>
            <a:pPr algn="l"/>
            <a:r>
              <a:rPr lang="ru-RU" b="1" dirty="0"/>
              <a:t>6 раунд «Узнай меня!»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764704"/>
            <a:ext cx="8712968" cy="6093296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/>
              <a:t>Он отлично переносит суровый климат, морозы и засуху. </a:t>
            </a:r>
          </a:p>
          <a:p>
            <a:pPr algn="l"/>
            <a:endParaRPr lang="ru-RU" sz="3200" b="1" dirty="0"/>
          </a:p>
          <a:p>
            <a:pPr algn="l"/>
            <a:r>
              <a:rPr lang="ru-RU" sz="3200" b="1" dirty="0"/>
              <a:t>Летом он выдерживает без воды 5 дней, а зимой – 20. </a:t>
            </a:r>
          </a:p>
          <a:p>
            <a:pPr algn="l"/>
            <a:endParaRPr lang="ru-RU" sz="3200" b="1" dirty="0"/>
          </a:p>
          <a:p>
            <a:pPr algn="l"/>
            <a:r>
              <a:rPr lang="ru-RU" sz="3200" b="1" dirty="0"/>
              <a:t>После столь продолжительной жажды он выпивает до 120 литров воды.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855159"/>
            <a:ext cx="8352928" cy="5742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793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9"/>
            <a:ext cx="7947109" cy="504055"/>
          </a:xfrm>
        </p:spPr>
        <p:txBody>
          <a:bodyPr/>
          <a:lstStyle/>
          <a:p>
            <a:pPr algn="l"/>
            <a:r>
              <a:rPr lang="ru-RU" b="1" dirty="0"/>
              <a:t>6 раунд «Узнай меня!»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764704"/>
            <a:ext cx="8712968" cy="5976664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sz="3200" b="1" dirty="0"/>
              <a:t>Это самое высокое животное в мире. </a:t>
            </a:r>
          </a:p>
          <a:p>
            <a:pPr algn="l"/>
            <a:endParaRPr lang="ru-RU" sz="3200" b="1" dirty="0"/>
          </a:p>
          <a:p>
            <a:pPr algn="l"/>
            <a:r>
              <a:rPr lang="ru-RU" sz="3200" b="1" dirty="0"/>
              <a:t>Но в его шее находится всего 7 позвонков, как в шее человека. </a:t>
            </a:r>
          </a:p>
          <a:p>
            <a:pPr algn="l"/>
            <a:endParaRPr lang="ru-RU" sz="3200" b="1" dirty="0"/>
          </a:p>
          <a:p>
            <a:pPr algn="l"/>
            <a:r>
              <a:rPr lang="ru-RU" sz="3200" b="1" dirty="0"/>
              <a:t>Ест он преимущественно листья. </a:t>
            </a:r>
          </a:p>
          <a:p>
            <a:pPr algn="l"/>
            <a:endParaRPr lang="ru-RU" sz="3200" b="1" dirty="0"/>
          </a:p>
          <a:p>
            <a:pPr algn="l"/>
            <a:r>
              <a:rPr lang="ru-RU" sz="3200" b="1" dirty="0"/>
              <a:t>Если он хочет достать траву, ему нужно широко расставить ноги, чтобы достать головой до земли.</a:t>
            </a:r>
          </a:p>
          <a:p>
            <a:pPr algn="l"/>
            <a:r>
              <a:rPr lang="ru-RU" sz="3200" b="1" dirty="0"/>
              <a:t> </a:t>
            </a:r>
          </a:p>
          <a:p>
            <a:pPr algn="l"/>
            <a:endParaRPr lang="ru-RU" sz="3200" b="1" dirty="0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838491"/>
            <a:ext cx="8518228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681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60310"/>
            <a:ext cx="7488832" cy="924475"/>
          </a:xfrm>
        </p:spPr>
        <p:txBody>
          <a:bodyPr/>
          <a:lstStyle/>
          <a:p>
            <a:r>
              <a:rPr lang="ru-RU" b="1" dirty="0"/>
              <a:t>7 раунд. Забавные зверушки.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84785"/>
            <a:ext cx="7739019" cy="3240359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628801"/>
            <a:ext cx="842493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Если понаблюдать за животными, то можно увидеть много интересного и забавного. Командам нужно изобразить зверей, не произнося звуков, так чтобы все догадались,                    </a:t>
            </a:r>
            <a:r>
              <a:rPr lang="ru-RU" sz="4000" b="1" dirty="0"/>
              <a:t>КТО ЭТО?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4335971"/>
            <a:ext cx="3218523" cy="2492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18523" y="4301597"/>
            <a:ext cx="3282023" cy="2561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72200" y="4369174"/>
            <a:ext cx="2824051" cy="2459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34303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39"/>
            <a:ext cx="8280920" cy="576065"/>
          </a:xfrm>
        </p:spPr>
        <p:txBody>
          <a:bodyPr/>
          <a:lstStyle/>
          <a:p>
            <a:r>
              <a:rPr lang="ru-RU" b="1" dirty="0"/>
              <a:t>8 раунд. Дополни высказывание.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1"/>
            <a:ext cx="8784976" cy="3600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500" b="1" dirty="0"/>
              <a:t>Как это получается, что вода, столь    ...       , что без нее было бы невозможно жить, ценится так  ...    , тогда как алмазы, не приносящие никакой пользы, ценятся так    ...    . </a:t>
            </a:r>
          </a:p>
          <a:p>
            <a:pPr marL="0" indent="0" algn="r">
              <a:buNone/>
            </a:pPr>
            <a:r>
              <a:rPr lang="ru-RU" sz="2800" b="1" dirty="0"/>
              <a:t>Американский экономист </a:t>
            </a:r>
            <a:r>
              <a:rPr lang="ru-RU" sz="2800" b="1" dirty="0" err="1"/>
              <a:t>А.Смит</a:t>
            </a:r>
            <a:endParaRPr lang="ru-RU" sz="28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6" y="4437113"/>
            <a:ext cx="3379832" cy="2393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38651" y="4437113"/>
            <a:ext cx="3600278" cy="2393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9442E5CA-6FC0-B94A-A7AF-006975C3ACBC}"/>
              </a:ext>
            </a:extLst>
          </p:cNvPr>
          <p:cNvSpPr txBox="1">
            <a:spLocks/>
          </p:cNvSpPr>
          <p:nvPr/>
        </p:nvSpPr>
        <p:spPr>
          <a:xfrm>
            <a:off x="1691092" y="1476553"/>
            <a:ext cx="2410430" cy="449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>
                <a:solidFill>
                  <a:srgbClr val="C00000"/>
                </a:solidFill>
              </a:rPr>
              <a:t>нужная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23DF0E4C-EEF5-394C-8B2A-D2C11F2C0797}"/>
              </a:ext>
            </a:extLst>
          </p:cNvPr>
          <p:cNvSpPr txBox="1">
            <a:spLocks/>
          </p:cNvSpPr>
          <p:nvPr/>
        </p:nvSpPr>
        <p:spPr>
          <a:xfrm>
            <a:off x="1043608" y="2412912"/>
            <a:ext cx="1690350" cy="449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>
                <a:solidFill>
                  <a:srgbClr val="C00000"/>
                </a:solidFill>
              </a:rPr>
              <a:t>низко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C8505BC7-DE21-0E4B-B9F4-F673811FE305}"/>
              </a:ext>
            </a:extLst>
          </p:cNvPr>
          <p:cNvSpPr txBox="1">
            <a:spLocks/>
          </p:cNvSpPr>
          <p:nvPr/>
        </p:nvSpPr>
        <p:spPr>
          <a:xfrm>
            <a:off x="3381008" y="3425013"/>
            <a:ext cx="2050390" cy="449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>
                <a:solidFill>
                  <a:srgbClr val="C00000"/>
                </a:solidFill>
              </a:rPr>
              <a:t>высоко</a:t>
            </a:r>
          </a:p>
        </p:txBody>
      </p:sp>
    </p:spTree>
    <p:extLst>
      <p:ext uri="{BB962C8B-B14F-4D97-AF65-F5344CB8AC3E}">
        <p14:creationId xmlns:p14="http://schemas.microsoft.com/office/powerpoint/2010/main" val="136784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9"/>
            <a:ext cx="8280920" cy="720080"/>
          </a:xfrm>
        </p:spPr>
        <p:txBody>
          <a:bodyPr/>
          <a:lstStyle/>
          <a:p>
            <a:r>
              <a:rPr lang="ru-RU" b="1" dirty="0"/>
              <a:t>8 раунд. Дополни высказывание.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5"/>
            <a:ext cx="9036496" cy="352839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    </a:t>
            </a:r>
            <a:r>
              <a:rPr lang="ru-RU" sz="3600" b="1" dirty="0"/>
              <a:t>...       , как воздух и солнце, достояние всех и не может быть предметом       ... . </a:t>
            </a:r>
          </a:p>
          <a:p>
            <a:pPr marL="0" indent="0" algn="r">
              <a:buNone/>
            </a:pPr>
            <a:r>
              <a:rPr lang="ru-RU" sz="3200" b="1" dirty="0" err="1"/>
              <a:t>Л.Н.Толстой</a:t>
            </a:r>
            <a:r>
              <a:rPr lang="ru-RU" sz="3200" b="1" dirty="0"/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193" y="4262511"/>
            <a:ext cx="3713097" cy="259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04049" y="4262511"/>
            <a:ext cx="4141898" cy="2629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EE6B5AD2-D340-2F43-B685-AE11CD6BB571}"/>
              </a:ext>
            </a:extLst>
          </p:cNvPr>
          <p:cNvSpPr txBox="1">
            <a:spLocks/>
          </p:cNvSpPr>
          <p:nvPr/>
        </p:nvSpPr>
        <p:spPr>
          <a:xfrm>
            <a:off x="395536" y="1798856"/>
            <a:ext cx="1944216" cy="449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>
                <a:solidFill>
                  <a:srgbClr val="C00000"/>
                </a:solidFill>
              </a:rPr>
              <a:t>Земля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2BBF749D-474B-4D45-B3BB-D032C2508EC6}"/>
              </a:ext>
            </a:extLst>
          </p:cNvPr>
          <p:cNvSpPr txBox="1">
            <a:spLocks/>
          </p:cNvSpPr>
          <p:nvPr/>
        </p:nvSpPr>
        <p:spPr>
          <a:xfrm>
            <a:off x="3203848" y="2888940"/>
            <a:ext cx="4642678" cy="449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>
                <a:solidFill>
                  <a:srgbClr val="C00000"/>
                </a:solidFill>
              </a:rPr>
              <a:t>собственности</a:t>
            </a:r>
          </a:p>
        </p:txBody>
      </p:sp>
    </p:spTree>
    <p:extLst>
      <p:ext uri="{BB962C8B-B14F-4D97-AF65-F5344CB8AC3E}">
        <p14:creationId xmlns:p14="http://schemas.microsoft.com/office/powerpoint/2010/main" val="343508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1"/>
            <a:ext cx="8496944" cy="864096"/>
          </a:xfrm>
        </p:spPr>
        <p:txBody>
          <a:bodyPr/>
          <a:lstStyle/>
          <a:p>
            <a:r>
              <a:rPr lang="ru-RU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8 раунд. Дополни высказывание.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9"/>
            <a:ext cx="8640960" cy="26642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400" b="1" dirty="0"/>
              <a:t>С     …         появлением континенты быстро дряхлеют. </a:t>
            </a:r>
          </a:p>
          <a:p>
            <a:pPr marL="0" indent="0" algn="r">
              <a:buNone/>
            </a:pPr>
            <a:r>
              <a:rPr lang="ru-RU" sz="3200" b="1" dirty="0"/>
              <a:t>Э. Хемингуэй. 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3296539"/>
            <a:ext cx="5220072" cy="356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B29A1136-A82A-814E-857C-409907F64A9C}"/>
              </a:ext>
            </a:extLst>
          </p:cNvPr>
          <p:cNvSpPr txBox="1">
            <a:spLocks/>
          </p:cNvSpPr>
          <p:nvPr/>
        </p:nvSpPr>
        <p:spPr>
          <a:xfrm>
            <a:off x="1547664" y="1340769"/>
            <a:ext cx="1944216" cy="449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>
                <a:solidFill>
                  <a:srgbClr val="C00000"/>
                </a:solidFill>
              </a:rPr>
              <a:t>нашим</a:t>
            </a:r>
          </a:p>
        </p:txBody>
      </p:sp>
    </p:spTree>
    <p:extLst>
      <p:ext uri="{BB962C8B-B14F-4D97-AF65-F5344CB8AC3E}">
        <p14:creationId xmlns:p14="http://schemas.microsoft.com/office/powerpoint/2010/main" val="290926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9"/>
            <a:ext cx="8136904" cy="504056"/>
          </a:xfrm>
        </p:spPr>
        <p:txBody>
          <a:bodyPr/>
          <a:lstStyle/>
          <a:p>
            <a:r>
              <a:rPr lang="ru-RU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8 раунд. Дополни высказывание.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340768"/>
            <a:ext cx="8640960" cy="26642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/>
              <a:t>Чтобы уметь      ...            природой, надо уметь ей ....</a:t>
            </a:r>
          </a:p>
          <a:p>
            <a:pPr marL="0" indent="0" algn="r">
              <a:buNone/>
            </a:pPr>
            <a:r>
              <a:rPr lang="ru-RU" sz="3600" b="1" dirty="0"/>
              <a:t> </a:t>
            </a:r>
            <a:r>
              <a:rPr lang="ru-RU" sz="2800" b="1" dirty="0"/>
              <a:t>Японская мудрость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49080"/>
            <a:ext cx="4355976" cy="2678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4149080"/>
            <a:ext cx="4432001" cy="2736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94918B89-1CCF-B045-8429-A9B8A97F30F3}"/>
              </a:ext>
            </a:extLst>
          </p:cNvPr>
          <p:cNvSpPr txBox="1">
            <a:spLocks/>
          </p:cNvSpPr>
          <p:nvPr/>
        </p:nvSpPr>
        <p:spPr>
          <a:xfrm>
            <a:off x="3294777" y="1797938"/>
            <a:ext cx="2842477" cy="449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>
                <a:solidFill>
                  <a:srgbClr val="C00000"/>
                </a:solidFill>
              </a:rPr>
              <a:t>управлять </a:t>
            </a:r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0F10694E-75C4-464D-BD45-0D2DF29830DB}"/>
              </a:ext>
            </a:extLst>
          </p:cNvPr>
          <p:cNvSpPr txBox="1">
            <a:spLocks/>
          </p:cNvSpPr>
          <p:nvPr/>
        </p:nvSpPr>
        <p:spPr>
          <a:xfrm>
            <a:off x="3995936" y="2248297"/>
            <a:ext cx="3456384" cy="4490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>
                <a:solidFill>
                  <a:srgbClr val="C00000"/>
                </a:solidFill>
              </a:rPr>
              <a:t>покоряться</a:t>
            </a:r>
          </a:p>
        </p:txBody>
      </p:sp>
    </p:spTree>
    <p:extLst>
      <p:ext uri="{BB962C8B-B14F-4D97-AF65-F5344CB8AC3E}">
        <p14:creationId xmlns:p14="http://schemas.microsoft.com/office/powerpoint/2010/main" val="224013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9"/>
            <a:ext cx="7560840" cy="864096"/>
          </a:xfrm>
        </p:spPr>
        <p:txBody>
          <a:bodyPr/>
          <a:lstStyle/>
          <a:p>
            <a:r>
              <a:rPr lang="ru-RU" b="1" dirty="0"/>
              <a:t>9 раунд. «С песней по жизни»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122" y="980728"/>
            <a:ext cx="8861357" cy="26642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/>
              <a:t>Назовите песни, связанные с растениями или животными ,  и пропойте фрагмент.</a:t>
            </a:r>
          </a:p>
        </p:txBody>
      </p:sp>
      <p:pic>
        <p:nvPicPr>
          <p:cNvPr id="5122" name="Picture 2" descr="https://upload.wikimedia.org/wikipedia/commons/thumb/9/9a/Abies_holophylla.jpg/275px-Abies_holophyll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69" y="4397875"/>
            <a:ext cx="2078324" cy="2444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allactions.ru/wp-content/uploads/2013/11/ryabina2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88993" y="4444642"/>
            <a:ext cx="2468880" cy="2415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cs625419.vk.me/v625419424/11567/ug63GXPP2L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4444642"/>
            <a:ext cx="2563990" cy="244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04248" y="4466406"/>
            <a:ext cx="2339751" cy="2397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84462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5955" y="1916832"/>
            <a:ext cx="4548471" cy="439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6045" y="620688"/>
            <a:ext cx="4572000" cy="4510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7418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3"/>
            <a:ext cx="7450987" cy="1008112"/>
          </a:xfrm>
        </p:spPr>
        <p:txBody>
          <a:bodyPr/>
          <a:lstStyle/>
          <a:p>
            <a:r>
              <a:rPr lang="ru-RU" sz="3600" b="1" dirty="0"/>
              <a:t>1 раунд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495" y="692696"/>
            <a:ext cx="8928667" cy="302433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5100" b="1" dirty="0"/>
              <a:t>«Правила друзей природы»</a:t>
            </a:r>
          </a:p>
          <a:p>
            <a:pPr marL="0" indent="0">
              <a:buNone/>
            </a:pPr>
            <a:r>
              <a:rPr lang="ru-RU" sz="3600" b="1" dirty="0"/>
              <a:t>Назовите как можно больше правил, которые нужно соблюдать при нахождении в природных условиях для сохранения ее  неповторимого облика.</a:t>
            </a:r>
            <a:endParaRPr lang="ru-RU" sz="65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3501008"/>
            <a:ext cx="3131841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ttp://www.anywalls.com/pic/201210/1440x900/anywalls.com-65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2733" y="3501008"/>
            <a:ext cx="3456384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3501008"/>
            <a:ext cx="2699792" cy="3356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078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9"/>
            <a:ext cx="9144000" cy="936104"/>
          </a:xfrm>
        </p:spPr>
        <p:txBody>
          <a:bodyPr/>
          <a:lstStyle/>
          <a:p>
            <a:r>
              <a:rPr lang="ru-RU" b="1" dirty="0"/>
              <a:t>2 раунд </a:t>
            </a:r>
            <a:br>
              <a:rPr lang="ru-RU" b="1" dirty="0"/>
            </a:br>
            <a:r>
              <a:rPr lang="ru-RU" b="1" dirty="0"/>
              <a:t>          «Четвертый лишний. Почему?»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9"/>
            <a:ext cx="9144000" cy="12961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800" b="1" dirty="0"/>
              <a:t>Берёза, дуб, шиповник, тополь</a:t>
            </a:r>
            <a:r>
              <a:rPr lang="ru-RU" sz="4400" b="1" dirty="0"/>
              <a:t>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276872"/>
            <a:ext cx="3240360" cy="2438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http://russianpermaculture.ru/wp-content/uploads/2014/12/quercus_robur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4149080"/>
            <a:ext cx="3456384" cy="271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2285370"/>
            <a:ext cx="3560422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2" y="3706813"/>
            <a:ext cx="2483768" cy="315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850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9"/>
            <a:ext cx="9144000" cy="936104"/>
          </a:xfrm>
        </p:spPr>
        <p:txBody>
          <a:bodyPr/>
          <a:lstStyle/>
          <a:p>
            <a:r>
              <a:rPr lang="ru-RU" b="1" dirty="0"/>
              <a:t>2 раунд </a:t>
            </a:r>
            <a:br>
              <a:rPr lang="ru-RU" b="1" dirty="0"/>
            </a:br>
            <a:r>
              <a:rPr lang="ru-RU" b="1" dirty="0"/>
              <a:t>          «Четвертый лишний. Почему?»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9"/>
            <a:ext cx="9144000" cy="12961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/>
              <a:t>Клубника, роза, ландыш, фиалка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361" y="2403566"/>
            <a:ext cx="3644537" cy="276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0706" y="4352406"/>
            <a:ext cx="3456384" cy="25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2276872"/>
            <a:ext cx="3528392" cy="258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8450" y="4215794"/>
            <a:ext cx="3165550" cy="2568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4884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9"/>
            <a:ext cx="9144000" cy="936104"/>
          </a:xfrm>
        </p:spPr>
        <p:txBody>
          <a:bodyPr/>
          <a:lstStyle/>
          <a:p>
            <a:r>
              <a:rPr lang="ru-RU" b="1" dirty="0"/>
              <a:t>2 раунд </a:t>
            </a:r>
            <a:br>
              <a:rPr lang="ru-RU" b="1" dirty="0"/>
            </a:br>
            <a:r>
              <a:rPr lang="ru-RU" b="1" dirty="0"/>
              <a:t>          «Четвертый лишний. Почему?»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9"/>
            <a:ext cx="9144000" cy="12961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/>
              <a:t>Смородина, яблоня, малина, рябина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48880"/>
            <a:ext cx="2987823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3911" y="4360414"/>
            <a:ext cx="3330115" cy="2497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 bwMode="auto">
          <a:xfrm>
            <a:off x="5799908" y="4265365"/>
            <a:ext cx="3301135" cy="2687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5" y="2327593"/>
            <a:ext cx="3456385" cy="2516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49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9"/>
            <a:ext cx="9144000" cy="936104"/>
          </a:xfrm>
        </p:spPr>
        <p:txBody>
          <a:bodyPr/>
          <a:lstStyle/>
          <a:p>
            <a:r>
              <a:rPr lang="ru-RU" b="1" dirty="0"/>
              <a:t>2 раунд </a:t>
            </a:r>
            <a:br>
              <a:rPr lang="ru-RU" b="1" dirty="0"/>
            </a:br>
            <a:r>
              <a:rPr lang="ru-RU" b="1" dirty="0"/>
              <a:t>          «Четвертый лишний. Почему?»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9"/>
            <a:ext cx="9144000" cy="12961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/>
              <a:t>Осина, липа, клен, ель.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20888"/>
            <a:ext cx="3329146" cy="2492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4290100"/>
            <a:ext cx="3456384" cy="259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3667237"/>
            <a:ext cx="2339083" cy="319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7" y="2268058"/>
            <a:ext cx="3168352" cy="2535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727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4BB56A-A707-0B42-98F1-C9CF07459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959" y="139925"/>
            <a:ext cx="7125113" cy="924475"/>
          </a:xfrm>
        </p:spPr>
        <p:txBody>
          <a:bodyPr/>
          <a:lstStyle/>
          <a:p>
            <a:r>
              <a:rPr lang="ru-RU" b="1" dirty="0"/>
              <a:t>3 раунд. «В чем угроза?»</a:t>
            </a:r>
          </a:p>
        </p:txBody>
      </p:sp>
      <p:pic>
        <p:nvPicPr>
          <p:cNvPr id="3076" name="Picture 4" descr="Озоновые дыры: почему после запрета хладагентов они так и не исчезли?">
            <a:extLst>
              <a:ext uri="{FF2B5EF4-FFF2-40B4-BE49-F238E27FC236}">
                <a16:creationId xmlns:a16="http://schemas.microsoft.com/office/drawing/2014/main" id="{E5313C88-10B5-2242-B4AB-41EF2C9B63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037910"/>
            <a:ext cx="3871217" cy="2674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Парниковый эффект: причины и последствия | Блог AirNanny">
            <a:extLst>
              <a:ext uri="{FF2B5EF4-FFF2-40B4-BE49-F238E27FC236}">
                <a16:creationId xmlns:a16="http://schemas.microsoft.com/office/drawing/2014/main" id="{C5B01F12-4F46-CE42-ACFE-B6D94FBEF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887" y="1064400"/>
            <a:ext cx="3871217" cy="2737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КАКИЕ БОЛЕЗНИ ПРЯЧЕТ В СЕБЕ СМОГ? — ЛИВЕНЬ">
            <a:extLst>
              <a:ext uri="{FF2B5EF4-FFF2-40B4-BE49-F238E27FC236}">
                <a16:creationId xmlns:a16="http://schemas.microsoft.com/office/drawing/2014/main" id="{7E2465B7-C78A-464F-9456-C2EAD92248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02269" y="3959818"/>
            <a:ext cx="3871216" cy="2758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Кислотные дожди – причины и последствия ~ Русло.info">
            <a:extLst>
              <a:ext uri="{FF2B5EF4-FFF2-40B4-BE49-F238E27FC236}">
                <a16:creationId xmlns:a16="http://schemas.microsoft.com/office/drawing/2014/main" id="{F8A1B934-7141-1B4F-A213-F4003B8603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10605" y="3972039"/>
            <a:ext cx="3871217" cy="2674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6" name="Рукописный ввод 5">
                <a:extLst>
                  <a:ext uri="{FF2B5EF4-FFF2-40B4-BE49-F238E27FC236}">
                    <a16:creationId xmlns:a16="http://schemas.microsoft.com/office/drawing/2014/main" id="{A5BC6F71-4333-7E43-8B93-F11E4CF03C9E}"/>
                  </a:ext>
                </a:extLst>
              </p14:cNvPr>
              <p14:cNvContentPartPr/>
              <p14:nvPr/>
            </p14:nvContentPartPr>
            <p14:xfrm>
              <a:off x="3849516" y="2005797"/>
              <a:ext cx="360" cy="360"/>
            </p14:xfrm>
          </p:contentPart>
        </mc:Choice>
        <mc:Fallback xmlns="">
          <p:pic>
            <p:nvPicPr>
              <p:cNvPr id="6" name="Рукописный ввод 5">
                <a:extLst>
                  <a:ext uri="{FF2B5EF4-FFF2-40B4-BE49-F238E27FC236}">
                    <a16:creationId xmlns:a16="http://schemas.microsoft.com/office/drawing/2014/main" id="{A5BC6F71-4333-7E43-8B93-F11E4CF03C9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831516" y="1988157"/>
                <a:ext cx="36000" cy="3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86731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/>
              <a:t>4 раунд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5"/>
            <a:ext cx="8964488" cy="165618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3600" b="1" dirty="0"/>
              <a:t>Составьте как можно больше слов – существительных из слова </a:t>
            </a:r>
          </a:p>
          <a:p>
            <a:pPr marL="0" indent="0" algn="ctr">
              <a:buNone/>
            </a:pPr>
            <a:r>
              <a:rPr lang="ru-RU" sz="6500" b="1" dirty="0"/>
              <a:t>ПРИРОДА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4293096"/>
            <a:ext cx="2987825" cy="2545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4293096"/>
            <a:ext cx="3064314" cy="250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4293096"/>
            <a:ext cx="3240360" cy="2599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413187"/>
      </p:ext>
    </p:extLst>
  </p:cSld>
  <p:clrMapOvr>
    <a:masterClrMapping/>
  </p:clrMapOvr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TM02455596[[fn=Весна]]</Template>
  <TotalTime>2352</TotalTime>
  <Words>1084</Words>
  <Application>Microsoft Macintosh PowerPoint</Application>
  <PresentationFormat>Экран (4:3)</PresentationFormat>
  <Paragraphs>118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Arial</vt:lpstr>
      <vt:lpstr>Courier New</vt:lpstr>
      <vt:lpstr>Verdana</vt:lpstr>
      <vt:lpstr>Wingdings 2</vt:lpstr>
      <vt:lpstr>Spring</vt:lpstr>
      <vt:lpstr>Викторина</vt:lpstr>
      <vt:lpstr>Это наука о взаимодействии живых организмов и их сообществ между собой и со средой, в которой они обитают. Живой организм - и микроб, и животное, и человек. Среда обитания — почва, лес, воздух, вода - все то, что окружает организм, с чем он находится во взаимодействии.). Что это за наука? </vt:lpstr>
      <vt:lpstr>1 раунд</vt:lpstr>
      <vt:lpstr>2 раунд            «Четвертый лишний. Почему?»</vt:lpstr>
      <vt:lpstr>2 раунд            «Четвертый лишний. Почему?»</vt:lpstr>
      <vt:lpstr>2 раунд            «Четвертый лишний. Почему?»</vt:lpstr>
      <vt:lpstr>2 раунд            «Четвертый лишний. Почему?»</vt:lpstr>
      <vt:lpstr>3 раунд. «В чем угроза?»</vt:lpstr>
      <vt:lpstr>4 раунд</vt:lpstr>
      <vt:lpstr>5 раунд «Жизнь на Земле»</vt:lpstr>
      <vt:lpstr>5 раунд. «Жизнь на Земле»</vt:lpstr>
      <vt:lpstr>5 раунд. «Жизнь на Земле»</vt:lpstr>
      <vt:lpstr>5 раунд. «Жизнь на Земле»</vt:lpstr>
      <vt:lpstr>6 раунд «Узнай меня!»</vt:lpstr>
      <vt:lpstr>6 раунд «Узнай меня!»</vt:lpstr>
      <vt:lpstr>6 раунд «Узнай меня!»</vt:lpstr>
      <vt:lpstr>6 раунд «Узнай меня!»</vt:lpstr>
      <vt:lpstr>6 этап «Узнай меня!»</vt:lpstr>
      <vt:lpstr>6 раунд «Узнай меня!»</vt:lpstr>
      <vt:lpstr>6 раунд «Узнай меня!»</vt:lpstr>
      <vt:lpstr>6 раунд «Узнай меня!»</vt:lpstr>
      <vt:lpstr>6 раунд «Узнай меня!»</vt:lpstr>
      <vt:lpstr>7 раунд. Забавные зверушки.</vt:lpstr>
      <vt:lpstr>8 раунд. Дополни высказывание.</vt:lpstr>
      <vt:lpstr>8 раунд. Дополни высказывание.</vt:lpstr>
      <vt:lpstr>8 раунд. Дополни высказывание.</vt:lpstr>
      <vt:lpstr>8 раунд. Дополни высказывание.</vt:lpstr>
      <vt:lpstr>9 раунд. «С песней по жизни»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</dc:title>
  <dc:creator>RePack by Diakov</dc:creator>
  <cp:lastModifiedBy>Татьяна Татьяна</cp:lastModifiedBy>
  <cp:revision>33</cp:revision>
  <dcterms:created xsi:type="dcterms:W3CDTF">2017-01-19T13:28:00Z</dcterms:created>
  <dcterms:modified xsi:type="dcterms:W3CDTF">2022-01-28T11:02:30Z</dcterms:modified>
</cp:coreProperties>
</file>