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  <p:sldMasterId id="2147483747" r:id="rId2"/>
  </p:sldMasterIdLst>
  <p:sldIdLst>
    <p:sldId id="306" r:id="rId3"/>
    <p:sldId id="293" r:id="rId4"/>
    <p:sldId id="305" r:id="rId5"/>
    <p:sldId id="307" r:id="rId6"/>
    <p:sldId id="285" r:id="rId7"/>
    <p:sldId id="287" r:id="rId8"/>
    <p:sldId id="270" r:id="rId9"/>
    <p:sldId id="309" r:id="rId10"/>
    <p:sldId id="301" r:id="rId11"/>
    <p:sldId id="308" r:id="rId12"/>
    <p:sldId id="302" r:id="rId13"/>
    <p:sldId id="303" r:id="rId14"/>
    <p:sldId id="261" r:id="rId15"/>
    <p:sldId id="297" r:id="rId1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96" autoAdjust="0"/>
    <p:restoredTop sz="86501" autoAdjust="0"/>
  </p:normalViewPr>
  <p:slideViewPr>
    <p:cSldViewPr>
      <p:cViewPr varScale="1">
        <p:scale>
          <a:sx n="61" d="100"/>
          <a:sy n="61" d="100"/>
        </p:scale>
        <p:origin x="40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084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26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296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B49C-686A-4ED5-9593-6D6633F7992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B5DF-55D8-4280-BDAA-A032FE380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673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B49C-686A-4ED5-9593-6D6633F7992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B5DF-55D8-4280-BDAA-A032FE380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692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34F09690-BF22-4033-9F71-D2A288FBA2E9}" type="slidenum">
              <a:rPr lang="ru-RU" smtClean="0"/>
              <a:pPr defTabSz="91440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400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412C7-EC98-40C0-9FA8-F6F1CC7514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01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B49C-686A-4ED5-9593-6D6633F7992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B5DF-55D8-4280-BDAA-A032FE380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46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B49C-686A-4ED5-9593-6D6633F7992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B5DF-55D8-4280-BDAA-A032FE380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654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B49C-686A-4ED5-9593-6D6633F7992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B5DF-55D8-4280-BDAA-A032FE380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241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B49C-686A-4ED5-9593-6D6633F7992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B5DF-55D8-4280-BDAA-A032FE380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601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1286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B49C-686A-4ED5-9593-6D6633F7992E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B5DF-55D8-4280-BDAA-A032FE380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158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34F09690-BF22-4033-9F71-D2A288FBA2E9}" type="slidenum">
              <a:rPr lang="ru-RU" smtClean="0"/>
              <a:pPr defTabSz="91440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609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34F09690-BF22-4033-9F71-D2A288FBA2E9}" type="slidenum">
              <a:rPr lang="ru-RU" smtClean="0"/>
              <a:pPr defTabSz="91440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35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163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19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96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85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1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190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70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240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ABBBE-69A6-4069-8125-D3133152AB2F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65E6D-3BB2-4E22-B3E5-8E0603238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89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628800"/>
            <a:ext cx="54726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Arial" panose="020B0604020202020204" pitchFamily="34" charset="0"/>
              </a:rPr>
              <a:t>Хорошее начало - половина дела.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465358"/>
            <a:ext cx="7416824" cy="288890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940152" y="3482627"/>
            <a:ext cx="27446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+mj-lt"/>
              </a:rPr>
              <a:t>Д</a:t>
            </a:r>
            <a:r>
              <a:rPr lang="ru-RU" b="1" dirty="0" smtClean="0">
                <a:latin typeface="+mj-lt"/>
              </a:rPr>
              <a:t>ревнегреческий философ</a:t>
            </a:r>
            <a:r>
              <a:rPr lang="ru-RU" b="1" dirty="0">
                <a:latin typeface="+mj-lt"/>
              </a:rPr>
              <a:t/>
            </a:r>
            <a:br>
              <a:rPr lang="ru-RU" b="1" dirty="0">
                <a:latin typeface="+mj-lt"/>
              </a:rPr>
            </a:br>
            <a:r>
              <a:rPr lang="ru-RU" b="1" dirty="0" smtClean="0">
                <a:solidFill>
                  <a:srgbClr val="222222"/>
                </a:solidFill>
                <a:latin typeface="+mj-lt"/>
              </a:rPr>
              <a:t>Платон 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603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9270" y="980728"/>
            <a:ext cx="6769100" cy="584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Однородные члены предложения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610892" y="1672981"/>
            <a:ext cx="347537" cy="351528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931039" y="1618769"/>
            <a:ext cx="0" cy="1003267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979156" y="1618769"/>
            <a:ext cx="436835" cy="2916659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950372" y="4589270"/>
            <a:ext cx="3942107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Отделяются </a:t>
            </a:r>
            <a:r>
              <a:rPr lang="ru-RU" sz="2800" b="1" dirty="0" smtClean="0">
                <a:solidFill>
                  <a:schemeClr val="tx1"/>
                </a:solidFill>
              </a:rPr>
              <a:t>запятыми перед союзами  </a:t>
            </a:r>
            <a:r>
              <a:rPr lang="ru-RU" sz="2800" b="1" dirty="0" smtClean="0">
                <a:solidFill>
                  <a:srgbClr val="FF0000"/>
                </a:solidFill>
              </a:rPr>
              <a:t>А, НО, ДА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878" y="2589703"/>
            <a:ext cx="2456901" cy="137781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68997" y="2141397"/>
            <a:ext cx="2389432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При чтении выделяется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перечислительной интонацией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2803073" y="1515536"/>
            <a:ext cx="733497" cy="3425632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1520" y="4581128"/>
            <a:ext cx="4253850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отделяются </a:t>
            </a:r>
            <a:r>
              <a:rPr lang="ru-RU" sz="2800" b="1" dirty="0">
                <a:solidFill>
                  <a:srgbClr val="002060"/>
                </a:solidFill>
              </a:rPr>
              <a:t>союзами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И  ДА, </a:t>
            </a:r>
            <a:r>
              <a:rPr lang="ru-RU" sz="2800" b="1" dirty="0" smtClean="0">
                <a:solidFill>
                  <a:schemeClr val="tx1"/>
                </a:solidFill>
              </a:rPr>
              <a:t>запятые при них не ставим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7856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12968" cy="7780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000" dirty="0" smtClean="0">
                <a:solidFill>
                  <a:srgbClr val="0070C0"/>
                </a:solidFill>
                <a:latin typeface="Arial"/>
              </a:rPr>
              <a:t>Зимой </a:t>
            </a:r>
            <a:r>
              <a:rPr lang="ru-RU" altLang="ru-RU" sz="4000" dirty="0" smtClean="0">
                <a:solidFill>
                  <a:srgbClr val="0070C0"/>
                </a:solidFill>
                <a:latin typeface="Arial"/>
              </a:rPr>
              <a:t>солнце ярко светит(?) но не греет.</a:t>
            </a: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000" dirty="0">
                <a:latin typeface="Arial"/>
              </a:rPr>
              <a:t>Зимой солнце ярко </a:t>
            </a:r>
            <a:r>
              <a:rPr lang="ru-RU" altLang="ru-RU" sz="4000" dirty="0" smtClean="0">
                <a:latin typeface="Arial"/>
              </a:rPr>
              <a:t>светит</a:t>
            </a:r>
            <a:r>
              <a:rPr lang="ru-RU" altLang="ru-RU" sz="4000" dirty="0">
                <a:solidFill>
                  <a:srgbClr val="FF0000"/>
                </a:solidFill>
                <a:latin typeface="Arial"/>
              </a:rPr>
              <a:t>,</a:t>
            </a:r>
            <a:r>
              <a:rPr lang="ru-RU" altLang="ru-RU" sz="40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-RU" altLang="ru-RU" sz="4000" dirty="0">
                <a:solidFill>
                  <a:srgbClr val="FF0000"/>
                </a:solidFill>
                <a:latin typeface="Arial"/>
              </a:rPr>
              <a:t>но </a:t>
            </a:r>
            <a:r>
              <a:rPr lang="ru-RU" altLang="ru-RU" sz="4000" dirty="0">
                <a:latin typeface="Arial"/>
              </a:rPr>
              <a:t>не греет</a:t>
            </a:r>
            <a:r>
              <a:rPr lang="ru-RU" altLang="ru-RU" sz="4000" dirty="0" smtClean="0">
                <a:latin typeface="Arial"/>
              </a:rPr>
              <a:t>. </a:t>
            </a:r>
            <a:r>
              <a:rPr lang="en-US" altLang="ru-RU" sz="4000" dirty="0" smtClean="0">
                <a:solidFill>
                  <a:srgbClr val="C00000"/>
                </a:solidFill>
                <a:latin typeface="Arial"/>
              </a:rPr>
              <a:t>[ </a:t>
            </a:r>
            <a:r>
              <a:rPr lang="en-US" altLang="ru-RU" sz="4000" dirty="0" smtClean="0">
                <a:solidFill>
                  <a:srgbClr val="C00000"/>
                </a:solidFill>
                <a:latin typeface="Arial"/>
              </a:rPr>
              <a:t>__ </a:t>
            </a:r>
            <a:r>
              <a:rPr lang="en-US" altLang="ru-RU" sz="4000" u="sng" dirty="0" smtClean="0">
                <a:solidFill>
                  <a:srgbClr val="C00000"/>
                </a:solidFill>
                <a:latin typeface="Arial"/>
              </a:rPr>
              <a:t>O</a:t>
            </a:r>
            <a:r>
              <a:rPr lang="en-US" altLang="ru-RU" sz="400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ru-RU" altLang="ru-RU" sz="4000" dirty="0" smtClean="0">
                <a:solidFill>
                  <a:srgbClr val="C00000"/>
                </a:solidFill>
                <a:latin typeface="Arial"/>
              </a:rPr>
              <a:t>,но </a:t>
            </a:r>
            <a:r>
              <a:rPr lang="ru-RU" altLang="ru-RU" sz="4000" u="sng" dirty="0" smtClean="0">
                <a:solidFill>
                  <a:srgbClr val="C00000"/>
                </a:solidFill>
                <a:latin typeface="Arial"/>
              </a:rPr>
              <a:t>О</a:t>
            </a:r>
            <a:r>
              <a:rPr lang="en-US" altLang="ru-RU" sz="4000" dirty="0" smtClean="0">
                <a:solidFill>
                  <a:srgbClr val="C00000"/>
                </a:solidFill>
                <a:latin typeface="Arial"/>
              </a:rPr>
              <a:t>  </a:t>
            </a:r>
            <a:r>
              <a:rPr lang="en-US" altLang="ru-RU" sz="4000" u="sng" dirty="0" smtClean="0">
                <a:solidFill>
                  <a:srgbClr val="C00000"/>
                </a:solidFill>
                <a:latin typeface="Arial"/>
              </a:rPr>
              <a:t>]</a:t>
            </a:r>
            <a:endParaRPr lang="ru-RU" altLang="ru-RU" sz="4000" u="sng" dirty="0" smtClean="0">
              <a:solidFill>
                <a:srgbClr val="C00000"/>
              </a:solidFill>
              <a:latin typeface="Arial"/>
            </a:endParaRP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800" dirty="0">
                <a:solidFill>
                  <a:srgbClr val="C00000"/>
                </a:solidFill>
                <a:latin typeface="Arial"/>
              </a:rPr>
              <a:t> </a:t>
            </a:r>
            <a:r>
              <a:rPr lang="ru-RU" altLang="ru-RU" sz="800" dirty="0" smtClean="0">
                <a:solidFill>
                  <a:srgbClr val="C00000"/>
                </a:solidFill>
                <a:latin typeface="Arial"/>
              </a:rPr>
              <a:t>                                                                              </a:t>
            </a:r>
            <a:r>
              <a:rPr lang="ru-RU" altLang="ru-RU" sz="800" u="sng" dirty="0" smtClean="0">
                <a:solidFill>
                  <a:srgbClr val="C00000"/>
                </a:solidFill>
                <a:latin typeface="Arial"/>
              </a:rPr>
              <a:t>  _______ </a:t>
            </a:r>
            <a:r>
              <a:rPr lang="ru-RU" altLang="ru-RU" sz="800" dirty="0" smtClean="0">
                <a:solidFill>
                  <a:srgbClr val="C00000"/>
                </a:solidFill>
                <a:latin typeface="Arial"/>
              </a:rPr>
              <a:t>                                </a:t>
            </a:r>
            <a:r>
              <a:rPr lang="ru-RU" altLang="ru-RU" sz="800" u="sng" dirty="0" smtClean="0">
                <a:solidFill>
                  <a:srgbClr val="C00000"/>
                </a:solidFill>
                <a:latin typeface="Arial"/>
              </a:rPr>
              <a:t> _______</a:t>
            </a:r>
            <a:endParaRPr lang="ru-RU" altLang="ru-RU" sz="800" u="sng" dirty="0">
              <a:solidFill>
                <a:srgbClr val="C00000"/>
              </a:solidFill>
              <a:latin typeface="Arial"/>
            </a:endParaRPr>
          </a:p>
          <a:p>
            <a:pPr lvl="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000" dirty="0" smtClean="0">
                <a:solidFill>
                  <a:srgbClr val="0070C0"/>
                </a:solidFill>
                <a:latin typeface="Arial"/>
              </a:rPr>
              <a:t>Сначала </a:t>
            </a:r>
            <a:r>
              <a:rPr lang="ru-RU" altLang="ru-RU" sz="4000" dirty="0" smtClean="0">
                <a:solidFill>
                  <a:srgbClr val="0070C0"/>
                </a:solidFill>
                <a:latin typeface="Arial"/>
              </a:rPr>
              <a:t>подумай(?) а там и скажи.</a:t>
            </a: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000" dirty="0" smtClean="0">
                <a:solidFill>
                  <a:srgbClr val="000000"/>
                </a:solidFill>
                <a:latin typeface="Arial"/>
              </a:rPr>
              <a:t>Сначала подумай</a:t>
            </a:r>
            <a:r>
              <a:rPr lang="ru-RU" altLang="ru-RU" sz="4000" dirty="0" smtClean="0">
                <a:solidFill>
                  <a:srgbClr val="FF0000"/>
                </a:solidFill>
                <a:latin typeface="Arial"/>
              </a:rPr>
              <a:t>, а</a:t>
            </a:r>
            <a:r>
              <a:rPr lang="ru-RU" altLang="ru-RU" sz="4000" dirty="0" smtClean="0">
                <a:solidFill>
                  <a:srgbClr val="000000"/>
                </a:solidFill>
                <a:latin typeface="Arial"/>
              </a:rPr>
              <a:t> там и скажи.</a:t>
            </a:r>
            <a:endParaRPr lang="en-US" altLang="ru-RU" sz="4000" dirty="0" smtClean="0">
              <a:solidFill>
                <a:srgbClr val="000000"/>
              </a:solidFill>
              <a:latin typeface="Arial"/>
            </a:endParaRP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ru-RU" sz="4000" dirty="0" smtClean="0">
                <a:solidFill>
                  <a:srgbClr val="C00000"/>
                </a:solidFill>
                <a:latin typeface="Arial"/>
              </a:rPr>
              <a:t>[ </a:t>
            </a:r>
            <a:r>
              <a:rPr lang="ru-RU" altLang="ru-RU" sz="4000" u="sng" dirty="0" smtClean="0">
                <a:solidFill>
                  <a:srgbClr val="C00000"/>
                </a:solidFill>
                <a:latin typeface="Arial"/>
              </a:rPr>
              <a:t>О </a:t>
            </a:r>
            <a:r>
              <a:rPr lang="ru-RU" altLang="ru-RU" sz="4000" dirty="0" smtClean="0">
                <a:solidFill>
                  <a:srgbClr val="C00000"/>
                </a:solidFill>
                <a:latin typeface="Arial"/>
              </a:rPr>
              <a:t>, а </a:t>
            </a:r>
            <a:r>
              <a:rPr lang="ru-RU" altLang="ru-RU" sz="4000" u="sng" dirty="0" smtClean="0">
                <a:solidFill>
                  <a:srgbClr val="C00000"/>
                </a:solidFill>
                <a:latin typeface="Arial"/>
              </a:rPr>
              <a:t>О</a:t>
            </a:r>
            <a:r>
              <a:rPr lang="en-US" altLang="ru-RU" sz="400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altLang="ru-RU" sz="4000" u="sng" dirty="0" smtClean="0">
                <a:solidFill>
                  <a:srgbClr val="C00000"/>
                </a:solidFill>
                <a:latin typeface="Arial"/>
              </a:rPr>
              <a:t>]</a:t>
            </a: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ru-RU" sz="800" b="1" u="sng" dirty="0" smtClean="0">
                <a:solidFill>
                  <a:srgbClr val="C00000"/>
                </a:solidFill>
                <a:latin typeface="Arial"/>
              </a:rPr>
              <a:t>           __________</a:t>
            </a:r>
            <a:r>
              <a:rPr lang="en-US" altLang="ru-RU" sz="800" b="1" dirty="0" smtClean="0">
                <a:solidFill>
                  <a:srgbClr val="C00000"/>
                </a:solidFill>
                <a:latin typeface="Arial"/>
              </a:rPr>
              <a:t>________  _</a:t>
            </a:r>
            <a:r>
              <a:rPr lang="en-US" altLang="ru-RU" sz="800" b="1" u="sng" dirty="0" smtClean="0">
                <a:solidFill>
                  <a:srgbClr val="C00000"/>
                </a:solidFill>
                <a:latin typeface="Arial"/>
              </a:rPr>
              <a:t>_________</a:t>
            </a: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000" dirty="0" smtClean="0">
                <a:solidFill>
                  <a:srgbClr val="0070C0"/>
                </a:solidFill>
                <a:latin typeface="Arial"/>
              </a:rPr>
              <a:t>Мал золотник (?) да дорог.</a:t>
            </a:r>
            <a:endParaRPr lang="en-US" altLang="ru-RU" sz="4000" dirty="0" smtClean="0">
              <a:solidFill>
                <a:srgbClr val="0070C0"/>
              </a:solidFill>
              <a:latin typeface="Arial"/>
            </a:endParaRPr>
          </a:p>
          <a:p>
            <a:pPr lvl="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000" dirty="0">
                <a:solidFill>
                  <a:srgbClr val="C00000"/>
                </a:solidFill>
                <a:latin typeface="Arial"/>
              </a:rPr>
              <a:t> </a:t>
            </a:r>
            <a:r>
              <a:rPr lang="ru-RU" altLang="ru-RU" sz="4000" dirty="0" smtClean="0">
                <a:solidFill>
                  <a:srgbClr val="C00000"/>
                </a:solidFill>
                <a:latin typeface="Arial"/>
              </a:rPr>
              <a:t>                                          </a:t>
            </a:r>
            <a:r>
              <a:rPr lang="en-US" altLang="ru-RU" sz="4000" dirty="0" smtClean="0">
                <a:solidFill>
                  <a:srgbClr val="C00000"/>
                </a:solidFill>
                <a:latin typeface="Arial"/>
              </a:rPr>
              <a:t>[ </a:t>
            </a:r>
            <a:r>
              <a:rPr lang="ru-RU" altLang="ru-RU" sz="4000" u="sng" dirty="0">
                <a:solidFill>
                  <a:srgbClr val="C00000"/>
                </a:solidFill>
                <a:latin typeface="Arial"/>
              </a:rPr>
              <a:t>О </a:t>
            </a:r>
            <a:r>
              <a:rPr lang="ru-RU" altLang="ru-RU" sz="4000" dirty="0">
                <a:solidFill>
                  <a:srgbClr val="C00000"/>
                </a:solidFill>
                <a:latin typeface="Arial"/>
              </a:rPr>
              <a:t>, </a:t>
            </a:r>
            <a:r>
              <a:rPr lang="ru-RU" altLang="ru-RU" sz="4000" dirty="0" smtClean="0">
                <a:solidFill>
                  <a:srgbClr val="C00000"/>
                </a:solidFill>
                <a:latin typeface="Arial"/>
              </a:rPr>
              <a:t>да </a:t>
            </a:r>
            <a:r>
              <a:rPr lang="ru-RU" altLang="ru-RU" sz="4000" u="sng" dirty="0" smtClean="0">
                <a:solidFill>
                  <a:srgbClr val="C00000"/>
                </a:solidFill>
                <a:latin typeface="Arial"/>
              </a:rPr>
              <a:t>О</a:t>
            </a:r>
            <a:r>
              <a:rPr lang="en-US" altLang="ru-RU" sz="4000" u="sng" dirty="0" smtClean="0">
                <a:solidFill>
                  <a:srgbClr val="C00000"/>
                </a:solidFill>
                <a:latin typeface="Arial"/>
              </a:rPr>
              <a:t>]</a:t>
            </a:r>
            <a:endParaRPr lang="ru-RU" altLang="ru-RU" sz="4000" u="sng" dirty="0" smtClean="0">
              <a:solidFill>
                <a:srgbClr val="C00000"/>
              </a:solidFill>
              <a:latin typeface="Arial"/>
            </a:endParaRPr>
          </a:p>
          <a:p>
            <a:pPr lvl="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800" dirty="0">
                <a:solidFill>
                  <a:srgbClr val="C00000"/>
                </a:solidFill>
                <a:latin typeface="Arial"/>
              </a:rPr>
              <a:t> </a:t>
            </a:r>
            <a:r>
              <a:rPr lang="ru-RU" altLang="ru-RU" sz="800" dirty="0" smtClean="0">
                <a:solidFill>
                  <a:srgbClr val="C00000"/>
                </a:solidFill>
                <a:latin typeface="Arial"/>
              </a:rPr>
              <a:t>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altLang="ru-RU" sz="80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ru-RU" altLang="ru-RU" sz="800" u="sng" dirty="0" smtClean="0">
                <a:solidFill>
                  <a:srgbClr val="C00000"/>
                </a:solidFill>
                <a:latin typeface="Arial"/>
              </a:rPr>
              <a:t>      </a:t>
            </a:r>
            <a:r>
              <a:rPr lang="ru-RU" altLang="ru-RU" sz="800" u="sng" dirty="0" smtClean="0">
                <a:solidFill>
                  <a:srgbClr val="C00000"/>
                </a:solidFill>
                <a:latin typeface="Arial"/>
              </a:rPr>
              <a:t>___________</a:t>
            </a:r>
            <a:r>
              <a:rPr lang="ru-RU" altLang="ru-RU" sz="800" b="1" dirty="0" smtClean="0">
                <a:solidFill>
                  <a:srgbClr val="C00000"/>
                </a:solidFill>
                <a:latin typeface="Arial"/>
              </a:rPr>
              <a:t>__________________</a:t>
            </a:r>
            <a:r>
              <a:rPr lang="ru-RU" altLang="ru-RU" sz="800" u="sng" dirty="0" smtClean="0">
                <a:solidFill>
                  <a:srgbClr val="C00000"/>
                </a:solidFill>
                <a:latin typeface="Arial"/>
              </a:rPr>
              <a:t>_________</a:t>
            </a:r>
            <a:endParaRPr lang="en-US" altLang="ru-RU" sz="800" u="sng" dirty="0">
              <a:solidFill>
                <a:srgbClr val="C00000"/>
              </a:solidFill>
              <a:latin typeface="Arial"/>
            </a:endParaRP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US" altLang="ru-RU" sz="4000" u="sng" dirty="0" smtClean="0">
              <a:solidFill>
                <a:srgbClr val="C00000"/>
              </a:solidFill>
              <a:latin typeface="Arial"/>
            </a:endParaRP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ru-RU" sz="4800" u="sng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661248"/>
            <a:ext cx="60486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000" dirty="0" smtClean="0">
                <a:solidFill>
                  <a:srgbClr val="000000"/>
                </a:solidFill>
                <a:latin typeface="Arial"/>
              </a:rPr>
              <a:t>Мал </a:t>
            </a:r>
            <a:r>
              <a:rPr lang="ru-RU" altLang="ru-RU" sz="4000" dirty="0" smtClean="0">
                <a:solidFill>
                  <a:srgbClr val="000000"/>
                </a:solidFill>
                <a:latin typeface="Arial"/>
              </a:rPr>
              <a:t>золотник</a:t>
            </a:r>
            <a:r>
              <a:rPr lang="ru-RU" altLang="ru-RU" sz="4000" dirty="0">
                <a:solidFill>
                  <a:srgbClr val="FF0000"/>
                </a:solidFill>
                <a:latin typeface="Arial"/>
              </a:rPr>
              <a:t>,</a:t>
            </a:r>
            <a:r>
              <a:rPr lang="ru-RU" altLang="ru-RU" sz="40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-RU" altLang="ru-RU" sz="4000" dirty="0">
                <a:solidFill>
                  <a:srgbClr val="FF0000"/>
                </a:solidFill>
                <a:latin typeface="Arial"/>
              </a:rPr>
              <a:t>да </a:t>
            </a:r>
            <a:r>
              <a:rPr lang="ru-RU" altLang="ru-RU" sz="4000" dirty="0">
                <a:solidFill>
                  <a:srgbClr val="000000"/>
                </a:solidFill>
                <a:latin typeface="Arial"/>
              </a:rPr>
              <a:t>дорог.</a:t>
            </a:r>
          </a:p>
        </p:txBody>
      </p:sp>
    </p:spTree>
    <p:extLst>
      <p:ext uri="{BB962C8B-B14F-4D97-AF65-F5344CB8AC3E}">
        <p14:creationId xmlns:p14="http://schemas.microsoft.com/office/powerpoint/2010/main" val="11317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768752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Вставь знаки пунктуаций.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62519250"/>
              </p:ext>
            </p:extLst>
          </p:nvPr>
        </p:nvGraphicFramePr>
        <p:xfrm>
          <a:off x="0" y="1112519"/>
          <a:ext cx="3007516" cy="55314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7516"/>
              </a:tblGrid>
              <a:tr h="5531493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«3»</a:t>
                      </a:r>
                      <a:r>
                        <a:rPr lang="ru-RU" sz="40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3500" baseline="0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r>
                        <a:rPr lang="ru-RU" sz="3500" dirty="0" smtClean="0">
                          <a:solidFill>
                            <a:schemeClr val="bg1"/>
                          </a:solidFill>
                        </a:rPr>
                        <a:t>пиши,</a:t>
                      </a:r>
                      <a:r>
                        <a:rPr lang="ru-RU" sz="3500" baseline="0" dirty="0" smtClean="0">
                          <a:solidFill>
                            <a:schemeClr val="bg1"/>
                          </a:solidFill>
                        </a:rPr>
                        <a:t> вставляя запятые</a:t>
                      </a:r>
                      <a:r>
                        <a:rPr lang="ru-RU" sz="350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ru-RU" sz="3500" dirty="0" smtClean="0">
                          <a:solidFill>
                            <a:schemeClr val="bg1"/>
                          </a:solidFill>
                        </a:rPr>
                        <a:t>Составь схему к</a:t>
                      </a:r>
                      <a:r>
                        <a:rPr lang="ru-RU" sz="3500" baseline="0" dirty="0" smtClean="0">
                          <a:solidFill>
                            <a:schemeClr val="bg1"/>
                          </a:solidFill>
                        </a:rPr>
                        <a:t> одному </a:t>
                      </a:r>
                      <a:r>
                        <a:rPr lang="ru-RU" sz="3500" baseline="0" dirty="0" err="1" smtClean="0">
                          <a:solidFill>
                            <a:schemeClr val="bg1"/>
                          </a:solidFill>
                        </a:rPr>
                        <a:t>предложе</a:t>
                      </a:r>
                      <a:endParaRPr lang="ru-RU" sz="35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ru-RU" sz="3500" baseline="0" dirty="0" err="1" smtClean="0">
                          <a:solidFill>
                            <a:schemeClr val="bg1"/>
                          </a:solidFill>
                        </a:rPr>
                        <a:t>нию</a:t>
                      </a:r>
                      <a:endParaRPr lang="ru-RU" sz="35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93057750"/>
              </p:ext>
            </p:extLst>
          </p:nvPr>
        </p:nvGraphicFramePr>
        <p:xfrm>
          <a:off x="3007516" y="1104272"/>
          <a:ext cx="2849687" cy="5539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9687"/>
              </a:tblGrid>
              <a:tr h="553973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 </a:t>
                      </a: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«4»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Спиши,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вставляя запятые.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Составь схему к двум предложениям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54921269"/>
              </p:ext>
            </p:extLst>
          </p:nvPr>
        </p:nvGraphicFramePr>
        <p:xfrm>
          <a:off x="6015032" y="1112519"/>
          <a:ext cx="3128967" cy="55314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8967"/>
              </a:tblGrid>
              <a:tr h="553149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«5»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Спиши, вставляя запятые.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Составь схему к трём </a:t>
                      </a:r>
                      <a:r>
                        <a:rPr kumimoji="0" lang="ru-RU" sz="3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предложени</a:t>
                      </a:r>
                      <a:endParaRPr kumimoji="0" lang="ru-RU" sz="3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ям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222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71480"/>
            <a:ext cx="5429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Arial Black" pitchFamily="34" charset="0"/>
              </a:rPr>
              <a:t>Рефлексия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114" y="188640"/>
            <a:ext cx="2736791" cy="259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785786" y="2071678"/>
            <a:ext cx="1112092" cy="88545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357430"/>
            <a:ext cx="3286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Calibri" pitchFamily="34" charset="0"/>
              </a:rPr>
              <a:t>-Всё могу!</a:t>
            </a:r>
            <a:endParaRPr lang="ru-RU" sz="4000" dirty="0"/>
          </a:p>
        </p:txBody>
      </p:sp>
      <p:sp>
        <p:nvSpPr>
          <p:cNvPr id="6" name="Овал 5"/>
          <p:cNvSpPr/>
          <p:nvPr/>
        </p:nvSpPr>
        <p:spPr>
          <a:xfrm>
            <a:off x="857224" y="3286124"/>
            <a:ext cx="1112092" cy="95689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3714752"/>
            <a:ext cx="62318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4000" b="1" dirty="0">
                <a:solidFill>
                  <a:srgbClr val="FF0000"/>
                </a:solidFill>
                <a:latin typeface="Calibri" pitchFamily="34" charset="0"/>
              </a:rPr>
              <a:t>Испытываю затруднения!</a:t>
            </a:r>
          </a:p>
        </p:txBody>
      </p:sp>
      <p:sp>
        <p:nvSpPr>
          <p:cNvPr id="8" name="Овал 7"/>
          <p:cNvSpPr/>
          <p:nvPr/>
        </p:nvSpPr>
        <p:spPr>
          <a:xfrm>
            <a:off x="1028914" y="4714884"/>
            <a:ext cx="1112092" cy="97057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5000636"/>
            <a:ext cx="41104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alibri" pitchFamily="34" charset="0"/>
              </a:rPr>
              <a:t>-Нужна </a:t>
            </a:r>
            <a:r>
              <a:rPr lang="ru-RU" sz="4000" b="1" dirty="0">
                <a:solidFill>
                  <a:srgbClr val="FF0000"/>
                </a:solidFill>
                <a:latin typeface="Calibri" pitchFamily="34" charset="0"/>
              </a:rPr>
              <a:t>помощь!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340768"/>
            <a:ext cx="70567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104,105,106 учить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упр.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243 с. 107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36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46905" y="764704"/>
            <a:ext cx="85119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</a:t>
            </a:r>
            <a:r>
              <a:rPr lang="ru-RU" sz="5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сных </a:t>
            </a: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пушках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растут р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бина 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лина.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7" y="2903747"/>
            <a:ext cx="2016224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 smtClean="0">
                <a:solidFill>
                  <a:srgbClr val="660066"/>
                </a:solidFill>
              </a:rPr>
              <a:t>Повеств</a:t>
            </a:r>
            <a:r>
              <a:rPr lang="ru-RU" sz="3600" b="1" dirty="0" smtClean="0">
                <a:solidFill>
                  <a:srgbClr val="660066"/>
                </a:solidFill>
              </a:rPr>
              <a:t>.</a:t>
            </a:r>
            <a:endParaRPr lang="ru-RU" sz="3600" b="1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21646" y="2944409"/>
            <a:ext cx="2190009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 smtClean="0">
                <a:solidFill>
                  <a:srgbClr val="660066"/>
                </a:solidFill>
              </a:rPr>
              <a:t>Невоскл</a:t>
            </a:r>
            <a:r>
              <a:rPr lang="ru-RU" sz="3600" b="1" dirty="0" smtClean="0">
                <a:solidFill>
                  <a:srgbClr val="660066"/>
                </a:solidFill>
              </a:rPr>
              <a:t>.</a:t>
            </a:r>
            <a:endParaRPr lang="ru-RU" sz="3600" b="1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3550" y="2971429"/>
            <a:ext cx="1607686" cy="65120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660066"/>
                </a:solidFill>
              </a:rPr>
              <a:t>Прост</a:t>
            </a:r>
            <a:r>
              <a:rPr lang="ru-RU" sz="3600" b="1" dirty="0">
                <a:solidFill>
                  <a:srgbClr val="660066"/>
                </a:solidFill>
              </a:rPr>
              <a:t>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41" y="3934795"/>
            <a:ext cx="2462277" cy="104250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65543" y="3986991"/>
            <a:ext cx="6063700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660066"/>
                </a:solidFill>
              </a:rPr>
              <a:t>с</a:t>
            </a:r>
            <a:r>
              <a:rPr lang="ru-RU" sz="3600" b="1" dirty="0" smtClean="0">
                <a:solidFill>
                  <a:srgbClr val="660066"/>
                </a:solidFill>
              </a:rPr>
              <a:t> однородными </a:t>
            </a:r>
            <a:r>
              <a:rPr lang="ru-RU" sz="3600" b="1" dirty="0" err="1" smtClean="0">
                <a:solidFill>
                  <a:srgbClr val="660066"/>
                </a:solidFill>
              </a:rPr>
              <a:t>подлежащ</a:t>
            </a:r>
            <a:r>
              <a:rPr lang="ru-RU" sz="3600" b="1" dirty="0" smtClean="0">
                <a:solidFill>
                  <a:srgbClr val="660066"/>
                </a:solidFill>
              </a:rPr>
              <a:t>.</a:t>
            </a:r>
            <a:endParaRPr lang="ru-RU" sz="36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40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16" grpId="0" animBg="1"/>
      <p:bldP spid="17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ИННА\материалы_к_презентациям\картинки 1\дорог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42910" y="142852"/>
            <a:ext cx="778674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i="1" dirty="0">
                <a:solidFill>
                  <a:srgbClr val="5615F9"/>
                </a:solidFill>
              </a:rPr>
              <a:t>ПРАВИЛО СОСТАВЛЕНИЯ  </a:t>
            </a:r>
            <a:r>
              <a:rPr lang="ru-RU" sz="3600" b="1" i="1" dirty="0" smtClean="0">
                <a:solidFill>
                  <a:srgbClr val="5615F9"/>
                </a:solidFill>
              </a:rPr>
              <a:t>СИНКВЕЙНА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2446112" y="1093505"/>
            <a:ext cx="3959225" cy="647700"/>
          </a:xfrm>
          <a:prstGeom prst="rect">
            <a:avLst/>
          </a:prstGeom>
          <a:solidFill>
            <a:srgbClr val="D5C1B5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800000"/>
                </a:solidFill>
                <a:latin typeface="Arial" charset="0"/>
              </a:rPr>
              <a:t>предложения</a:t>
            </a:r>
            <a:endParaRPr lang="ru-RU" sz="32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23528" y="2076443"/>
            <a:ext cx="3762911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9BBB59">
                    <a:lumMod val="50000"/>
                  </a:srgbClr>
                </a:solidFill>
                <a:latin typeface="Arial" charset="0"/>
              </a:rPr>
              <a:t>простые</a:t>
            </a:r>
            <a:endParaRPr lang="ru-RU" sz="2400" b="1" dirty="0">
              <a:solidFill>
                <a:srgbClr val="9BBB59">
                  <a:lumMod val="50000"/>
                </a:srgbClr>
              </a:solidFill>
              <a:latin typeface="Arial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25416" y="2085173"/>
            <a:ext cx="4284631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9BBB59">
                    <a:lumMod val="50000"/>
                  </a:srgbClr>
                </a:solidFill>
                <a:latin typeface="Arial" charset="0"/>
              </a:rPr>
              <a:t> </a:t>
            </a:r>
            <a:r>
              <a:rPr lang="ru-RU" sz="2800" b="1" dirty="0" smtClean="0">
                <a:solidFill>
                  <a:srgbClr val="9BBB59">
                    <a:lumMod val="50000"/>
                  </a:srgbClr>
                </a:solidFill>
                <a:latin typeface="Arial" charset="0"/>
              </a:rPr>
              <a:t>распространённые</a:t>
            </a:r>
            <a:endParaRPr lang="ru-RU" sz="2800" b="1" dirty="0">
              <a:solidFill>
                <a:srgbClr val="9BBB59">
                  <a:lumMod val="50000"/>
                </a:srgbClr>
              </a:solidFill>
              <a:latin typeface="Arial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99034" y="3256753"/>
            <a:ext cx="2714644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800000"/>
                </a:solidFill>
                <a:latin typeface="Arial" charset="0"/>
              </a:rPr>
              <a:t>наблюдать</a:t>
            </a:r>
            <a:endParaRPr lang="ru-RU" sz="32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987787" y="3255863"/>
            <a:ext cx="3012366" cy="652116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800000"/>
                </a:solidFill>
                <a:latin typeface="Arial" charset="0"/>
              </a:rPr>
              <a:t>находить</a:t>
            </a:r>
            <a:endParaRPr lang="ru-RU" sz="32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6108266" y="3253368"/>
            <a:ext cx="2928958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800000"/>
                </a:solidFill>
                <a:latin typeface="Arial" charset="0"/>
              </a:rPr>
              <a:t>записывать</a:t>
            </a:r>
            <a:endParaRPr lang="ru-RU" sz="32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116992" y="4290968"/>
            <a:ext cx="8920232" cy="792162"/>
          </a:xfrm>
          <a:prstGeom prst="rect">
            <a:avLst/>
          </a:prstGeom>
          <a:solidFill>
            <a:srgbClr val="FF9B9B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</a:rPr>
              <a:t>Чтобы добиться цели, нужно идти. 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</a:rPr>
              <a:t>Оноре́ 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де </a:t>
            </a:r>
            <a:r>
              <a:rPr lang="ru-RU" sz="2400" dirty="0" err="1">
                <a:solidFill>
                  <a:prstClr val="black"/>
                </a:solidFill>
                <a:latin typeface="Arial" panose="020B0604020202020204" pitchFamily="34" charset="0"/>
              </a:rPr>
              <a:t>Бальза́к</a:t>
            </a:r>
            <a:endParaRPr lang="ru-RU" sz="24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295719" y="5422637"/>
            <a:ext cx="8746140" cy="863600"/>
          </a:xfrm>
          <a:prstGeom prst="rect">
            <a:avLst/>
          </a:prstGeom>
          <a:solidFill>
            <a:srgbClr val="84ADD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4530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99544"/>
            <a:ext cx="8606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ое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бря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</a:t>
            </a:r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</a:t>
            </a: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бот</a:t>
            </a:r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9810" y="2298650"/>
            <a:ext cx="1663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К.лина</a:t>
            </a:r>
            <a:r>
              <a:rPr lang="ru-RU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1626811"/>
            <a:ext cx="83247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  <a:endParaRPr lang="ru-RU" sz="36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020" y="2944981"/>
            <a:ext cx="2661734" cy="337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2960618"/>
            <a:ext cx="2774280" cy="33487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2960618"/>
            <a:ext cx="3198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2273142"/>
            <a:ext cx="6518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к.линовый</a:t>
            </a: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К.линина,к.линник</a:t>
            </a: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684" y="2986126"/>
            <a:ext cx="2855164" cy="331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4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8921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Понаблюдайте над строением предложений. </a:t>
            </a:r>
          </a:p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240с. 106.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605" y="1362836"/>
            <a:ext cx="8064897" cy="1477328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/>
              <a:t> </a:t>
            </a:r>
            <a:r>
              <a:rPr lang="ru-RU" sz="3600" b="1" dirty="0" smtClean="0"/>
              <a:t> </a:t>
            </a:r>
            <a:r>
              <a:rPr lang="ru-RU" b="1" dirty="0" smtClean="0"/>
              <a:t>   </a:t>
            </a:r>
            <a:r>
              <a:rPr lang="ru-RU" dirty="0" smtClean="0"/>
              <a:t>_____________          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72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       </a:t>
            </a:r>
            <a:r>
              <a:rPr lang="ru-RU" dirty="0" smtClean="0"/>
              <a:t>_____________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5" y="3221360"/>
            <a:ext cx="85119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Притихли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омытые осенними дождями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поля, леса и луга.</a:t>
            </a:r>
            <a:endParaRPr lang="ru-RU" sz="4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390" y="4869160"/>
            <a:ext cx="7830026" cy="1477328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72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_____ . </a:t>
            </a:r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                                                                                                     ____________________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845" y="3182090"/>
            <a:ext cx="1914310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65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8924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Понаблюдайте над строением предложений.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798383"/>
            <a:ext cx="7344816" cy="1477328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/>
              <a:t> </a:t>
            </a:r>
            <a:r>
              <a:rPr lang="ru-RU" sz="3600" dirty="0" smtClean="0"/>
              <a:t> </a:t>
            </a:r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 .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/>
              <a:t>  </a:t>
            </a:r>
            <a:r>
              <a:rPr lang="ru-RU" b="1" dirty="0" smtClean="0"/>
              <a:t>_________                   </a:t>
            </a:r>
            <a:r>
              <a:rPr lang="ru-RU" b="1" u="sng" dirty="0" smtClean="0"/>
              <a:t>__________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564904"/>
            <a:ext cx="857646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небе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плыли и таяли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дымчатые 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облака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золотисто-алыми краями.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4149" y="4949490"/>
            <a:ext cx="7344816" cy="1477328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/>
              <a:t> </a:t>
            </a:r>
            <a:r>
              <a:rPr lang="ru-RU" sz="3600" dirty="0" smtClean="0"/>
              <a:t> _______  </a:t>
            </a:r>
            <a:r>
              <a:rPr lang="ru-RU" sz="7200" u="sng" dirty="0" smtClean="0"/>
              <a:t>О</a:t>
            </a:r>
            <a:r>
              <a:rPr lang="ru-RU" sz="3600" dirty="0"/>
              <a:t> </a:t>
            </a:r>
            <a:r>
              <a:rPr lang="ru-RU" sz="3600" dirty="0" smtClean="0"/>
              <a:t> ,    </a:t>
            </a:r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/>
              <a:t>  </a:t>
            </a:r>
            <a:r>
              <a:rPr lang="ru-RU" b="1" smtClean="0"/>
              <a:t>                                      _______           _________                   </a:t>
            </a:r>
            <a:r>
              <a:rPr lang="ru-RU" b="1" u="sng" dirty="0" smtClean="0"/>
              <a:t>__________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7180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450" y="2636838"/>
            <a:ext cx="6769100" cy="584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Однородные члены предложения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1260476" y="2323306"/>
            <a:ext cx="288925" cy="288925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572000" y="1934808"/>
            <a:ext cx="0" cy="503237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7596188" y="2349500"/>
            <a:ext cx="215900" cy="287338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690687" y="3644901"/>
            <a:ext cx="360363" cy="360362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500563" y="3402314"/>
            <a:ext cx="0" cy="1081087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875463" y="3429000"/>
            <a:ext cx="0" cy="576263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386346" y="1005681"/>
            <a:ext cx="2449513" cy="12001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Относятся к одному и тому же слову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48037" y="521002"/>
            <a:ext cx="2447925" cy="12001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Отвечают на один и тот же вопрос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4685" y="4221184"/>
            <a:ext cx="2389432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При чтении выделяется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перечислительной интонацией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76600" y="4502998"/>
            <a:ext cx="2447925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При письме разделяются </a:t>
            </a:r>
            <a:r>
              <a:rPr lang="ru-RU" sz="2400" b="1" dirty="0">
                <a:solidFill>
                  <a:srgbClr val="002060"/>
                </a:solidFill>
              </a:rPr>
              <a:t>запятыми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48746" y="4213225"/>
            <a:ext cx="2447925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Соединяются союзами </a:t>
            </a:r>
            <a:r>
              <a:rPr lang="ru-RU" sz="2400" b="1" dirty="0" smtClean="0">
                <a:solidFill>
                  <a:srgbClr val="002060"/>
                </a:solidFill>
              </a:rPr>
              <a:t>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6724" y="1219696"/>
            <a:ext cx="2447925" cy="8318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Подлежащее, сказуемое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6" grpId="0" animBg="1"/>
      <p:bldP spid="27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 descr="siren59"/>
          <p:cNvSpPr>
            <a:spLocks noChangeArrowheads="1" noChangeShapeType="1" noTextEdit="1"/>
          </p:cNvSpPr>
          <p:nvPr/>
        </p:nvSpPr>
        <p:spPr bwMode="auto">
          <a:xfrm>
            <a:off x="971550" y="549275"/>
            <a:ext cx="69850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333399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FF66CC">
                      <a:alpha val="50000"/>
                    </a:srgbClr>
                  </a:outerShdw>
                </a:effectLst>
                <a:latin typeface="Impact" panose="020B0806030902050204" pitchFamily="34" charset="0"/>
              </a:rPr>
              <a:t>Зарядка для глаз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051050" y="1916113"/>
            <a:ext cx="431800" cy="288925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6659563" y="1916113"/>
            <a:ext cx="431800" cy="288925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6659563" y="3716338"/>
            <a:ext cx="431800" cy="288925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2051050" y="3716338"/>
            <a:ext cx="431800" cy="288925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2051050" y="1916113"/>
            <a:ext cx="431800" cy="288925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1258888" y="2852738"/>
            <a:ext cx="431800" cy="288925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755650" y="2852738"/>
            <a:ext cx="431800" cy="288925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8101013" y="3141663"/>
            <a:ext cx="431800" cy="288925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3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5293E-6 L 0.504 -4.45293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4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416 -4.45293E-6 L 0.50416 0.26232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416 0.26232 L 0.00017 0.2623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26231 L 0.00017 4.98496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4" presetClass="exit" presetSubtype="16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01411 C 0.00816 -0.02243 0.01667 -0.03146 0.02344 -0.04117 C 0.03455 -0.05667 0.0191 -0.04025 0.03212 -0.0532 C 0.03612 -0.06592 0.04619 -0.07564 0.054 -0.08558 C 0.05643 -0.08882 0.05782 -0.09276 0.06077 -0.09576 C 0.07344 -0.10849 0.0948 -0.12352 0.1099 -0.13324 C 0.12032 -0.13971 0.12657 -0.14781 0.13855 -0.15174 C 0.1408 -0.15406 0.14271 -0.15683 0.14532 -0.15868 C 0.14862 -0.161 0.15278 -0.16146 0.15556 -0.16377 C 0.16945 -0.17487 0.15278 -0.16817 0.16563 -0.17233 C 0.17344 -0.17811 0.18629 -0.1913 0.19619 -0.19454 C 0.20469 -0.20286 0.21424 -0.2098 0.225 -0.21489 C 0.22813 -0.21651 0.23178 -0.21698 0.23525 -0.21836 C 0.23698 -0.21883 0.24046 -0.21975 0.24046 -0.21975 C 0.31719 -0.21883 0.33264 -0.21929 0.3875 -0.21304 C 0.39775 -0.20633 0.38837 -0.21119 0.40799 -0.20795 C 0.41875 -0.2061 0.43108 -0.20171 0.4415 -0.19801 C 0.44497 -0.19963 0.44792 -0.20286 0.45174 -0.20286 C 0.46737 -0.20402 0.49375 -0.18783 0.50591 -0.17904 C 0.51598 -0.17187 0.50625 -0.1758 0.51615 -0.17233 C 0.53889 -0.14966 0.50678 -0.18112 0.53125 -0.1603 C 0.53907 -0.15406 0.54237 -0.14503 0.55018 -0.14018 C 0.55504 -0.13231 0.55816 -0.12352 0.56337 -0.11635 C 0.57223 -0.10432 0.5698 -0.10802 0.58369 -0.09738 C 0.58716 -0.09461 0.58907 -0.09067 0.59237 -0.0872 C 0.59671 -0.07402 0.60764 -0.068 0.61424 -0.05667 C 0.6191 -0.04834 0.62101 -0.03909 0.62605 -0.03122 C 0.62709 -0.0185 0.62709 -0.00439 0.63125 0.0081 C 0.63056 0.05853 0.64566 0.14897 0.59914 0.19339 C 0.59532 0.20102 0.59132 0.20634 0.5856 0.21212 C 0.58108 0.22554 0.58733 0.20935 0.57882 0.22045 C 0.57761 0.22207 0.5783 0.22438 0.57709 0.22554 C 0.57136 0.23156 0.56164 0.2385 0.55313 0.24104 C 0.5441 0.25006 0.53386 0.25862 0.5231 0.26487 C 0.51719 0.26834 0.51025 0.26718 0.50417 0.27181 C 0.50174 0.27366 0.50018 0.27666 0.4974 0.27828 C 0.48976 0.28314 0.47518 0.28684 0.46719 0.28869 C 0.44792 0.29378 0.42761 0.29008 0.40799 0.29031 C 0.36372 0.29378 0.37882 0.29332 0.30955 0.29031 C 0.2981 0.29008 0.2856 0.28499 0.27396 0.28337 C 0.25521 0.27851 0.23264 0.27666 0.2165 0.26487 C 0.21112 0.26093 0.20573 0.25723 0.19966 0.25469 C 0.19636 0.25307 0.18941 0.25122 0.18941 0.25145 C 0.18473 0.24798 0.17935 0.24497 0.17431 0.24266 C 0.17084 0.24127 0.16407 0.23919 0.16407 0.23965 C 0.15556 0.23086 0.1448 0.2193 0.13351 0.21559 C 0.12674 0.20866 0.11424 0.20195 0.1099 0.19339 C 0.10591 0.18599 0.10278 0.17812 0.0981 0.17118 C 0.09688 0.16655 0.09289 0.16262 0.09289 0.15776 C 0.09254 0.13324 0.08455 0.07703 0.10487 0.04881 C 0.10782 0.02984 0.11737 0.01943 0.12848 0.00463 C 0.13386 -0.00231 0.13837 -0.01087 0.14532 -0.01573 C 0.14879 -0.0259 0.15955 -0.03678 0.16754 -0.04464 C 0.17223 -0.05945 0.18681 -0.06384 0.19775 -0.07194 C 0.19983 -0.07356 0.20105 -0.07564 0.20296 -0.07703 C 0.20625 -0.07957 0.2099 -0.08165 0.2132 -0.08373 C 0.22257 -0.09021 0.23768 -0.09438 0.24862 -0.09738 C 0.30139 -0.13277 0.39219 -0.1189 0.45851 -0.11635 C 0.46042 -0.11126 0.46285 -0.10525 0.46546 -0.10085 C 0.46806 -0.09669 0.47379 -0.08905 0.47379 -0.08882 C 0.47657 -0.0805 0.48264 -0.07147 0.48907 -0.065 C 0.49688 -0.04603 0.48716 -0.068 0.49914 -0.04811 C 0.50174 -0.04372 0.50591 -0.03469 0.50591 -0.03446 C 0.50816 -0.0259 0.5106 -0.01758 0.51285 -0.00902 C 0.51702 0.03632 0.52362 0.09716 0.49428 0.13718 C 0.49167 0.14736 0.4823 0.16054 0.47379 0.16609 C 0.46407 0.18067 0.44653 0.18992 0.4316 0.19848 C 0.41389 0.20866 0.42396 0.20542 0.41129 0.20866 C 0.40139 0.20842 0.37535 0.20935 0.36025 0.20519 C 0.35695 0.20449 0.35365 0.20287 0.35035 0.20195 C 0.34566 0.20079 0.33664 0.19848 0.33664 0.19871 C 0.32744 0.192 0.31806 0.18784 0.30782 0.18321 C 0.30087 0.18043 0.29671 0.17673 0.28941 0.17465 C 0.28386 0.17072 0.28212 0.16655 0.2757 0.16447 C 0.26875 0.1573 0.26112 0.15129 0.25365 0.14412 C 0.25139 0.1418 0.24896 0.13949 0.24688 0.13718 C 0.24393 0.13417 0.24046 0.127 0.24046 0.12723 C 0.23542 0.10757 0.24219 0.13186 0.23525 0.1152 C 0.23178 0.10711 0.23195 0.09785 0.23021 0.08952 C 0.23056 0.07842 0.23073 0.06686 0.23178 0.05552 C 0.23212 0.04928 0.23473 0.0502 0.23855 0.04534 C 0.24827 0.03424 0.25348 0.02152 0.26737 0.01481 C 0.27691 0.00047 0.29566 -0.00624 0.30955 -0.01573 C 0.31216 -0.01758 0.31511 -0.01665 0.31806 -0.01758 C 0.32257 -0.0185 0.3316 -0.02105 0.3316 -0.02058 C 0.34011 -0.02035 0.34862 -0.02035 0.35695 -0.0192 C 0.37257 -0.01688 0.38785 -0.00092 0.39584 0.01134 C 0.40226 0.03748 0.4033 0.07935 0.37049 0.08629 C 0.33837 0.08467 0.33837 0.0923 0.325 0.07611 C 0.32362 0.07426 0.32032 0.07333 0.3198 0.07102 C 0.31858 0.06593 0.3198 0.06061 0.3198 0.05552 " pathEditMode="relative" rAng="0" ptsTypes="ffffffffffffffffffffffffffffffffffffffffffffffffffffffffffffffffffffffffffffffffffffffffffA">
                                      <p:cBhvr>
                                        <p:cTn id="62" dur="3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00" y="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64" presetID="4" presetClass="exit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5.6211E-7 L 0.7875 -0.01041 " pathEditMode="relative" ptsTypes="AA">
                                      <p:cBhvr>
                                        <p:cTn id="74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6" presetID="4" presetClass="exit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14296E-6 L -0.85833 -0.00023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87" presetID="4" presetClass="exit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8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7" grpId="1" animBg="1"/>
      <p:bldP spid="18438" grpId="0" animBg="1"/>
      <p:bldP spid="18438" grpId="1" animBg="1"/>
      <p:bldP spid="18439" grpId="0" animBg="1"/>
      <p:bldP spid="18439" grpId="1" animBg="1"/>
      <p:bldP spid="18440" grpId="0" animBg="1"/>
      <p:bldP spid="18440" grpId="1" animBg="1"/>
      <p:bldP spid="18441" grpId="0" animBg="1"/>
      <p:bldP spid="18441" grpId="1" animBg="1"/>
      <p:bldP spid="18441" grpId="2" animBg="1"/>
      <p:bldP spid="18441" grpId="3" animBg="1"/>
      <p:bldP spid="18441" grpId="4" animBg="1"/>
      <p:bldP spid="18441" grpId="5" animBg="1"/>
      <p:bldP spid="18442" grpId="0" animBg="1"/>
      <p:bldP spid="18442" grpId="1" animBg="1"/>
      <p:bldP spid="18442" grpId="2" animBg="1"/>
      <p:bldP spid="18443" grpId="0" animBg="1"/>
      <p:bldP spid="18443" grpId="1" animBg="1"/>
      <p:bldP spid="18443" grpId="2" animBg="1"/>
      <p:bldP spid="18444" grpId="0" animBg="1"/>
      <p:bldP spid="18444" grpId="1" animBg="1"/>
      <p:bldP spid="18444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573" y="188640"/>
            <a:ext cx="8677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241 с.107. Понаблюдаем.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440" y="2929300"/>
            <a:ext cx="8851560" cy="1641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000"/>
              </a:spcAft>
            </a:pPr>
            <a:r>
              <a:rPr lang="ru-RU" sz="3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2. </a:t>
            </a:r>
            <a:r>
              <a:rPr lang="ru-RU" sz="36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Не спеши </a:t>
            </a:r>
            <a:r>
              <a:rPr lang="ru-RU" sz="3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языком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но </a:t>
            </a:r>
            <a:r>
              <a:rPr lang="ru-RU" sz="36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торопись</a:t>
            </a:r>
            <a:r>
              <a:rPr lang="ru-RU" sz="3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делом.</a:t>
            </a:r>
          </a:p>
          <a:p>
            <a:pPr lvl="0">
              <a:spcAft>
                <a:spcPts val="1000"/>
              </a:spcAft>
            </a:pPr>
            <a:r>
              <a:rPr lang="ru-RU" sz="36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______  </a:t>
            </a:r>
            <a:r>
              <a:rPr lang="ru-RU" sz="3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</a:t>
            </a:r>
            <a:r>
              <a:rPr lang="ru-RU" sz="36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________</a:t>
            </a:r>
          </a:p>
          <a:p>
            <a:pPr lvl="0">
              <a:spcAft>
                <a:spcPts val="1000"/>
              </a:spcAft>
            </a:pPr>
            <a:r>
              <a:rPr lang="ru-RU" sz="1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</a:t>
            </a:r>
            <a:endParaRPr lang="ru-RU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6573" y="1412776"/>
            <a:ext cx="87499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1.Языком </a:t>
            </a:r>
            <a:r>
              <a:rPr lang="ru-RU" sz="3600" b="1" u="sng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торопись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а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делом </a:t>
            </a:r>
            <a:r>
              <a:rPr lang="ru-RU" sz="3600" b="1" u="sng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ленись</a:t>
            </a:r>
            <a:endParaRPr lang="ru-RU" sz="3600" b="1" u="sng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</a:t>
            </a:r>
            <a:r>
              <a:rPr lang="ru-RU" sz="36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________    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________ 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2784" y="4653136"/>
            <a:ext cx="8851560" cy="1328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000"/>
              </a:spcAft>
            </a:pPr>
            <a:r>
              <a:rPr lang="ru-RU" sz="3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3. Меньше </a:t>
            </a:r>
            <a:r>
              <a:rPr lang="ru-RU" sz="36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говори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да </a:t>
            </a:r>
            <a:r>
              <a:rPr lang="ru-RU" sz="3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больше </a:t>
            </a:r>
            <a:r>
              <a:rPr lang="ru-RU" sz="36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делай.</a:t>
            </a:r>
          </a:p>
          <a:p>
            <a:pPr lvl="0">
              <a:spcAft>
                <a:spcPts val="1000"/>
              </a:spcAft>
            </a:pPr>
            <a:r>
              <a:rPr lang="ru-RU" sz="36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</a:t>
            </a:r>
            <a:r>
              <a:rPr lang="ru-RU" sz="36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______</a:t>
            </a:r>
            <a:r>
              <a:rPr lang="ru-RU" sz="3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</a:t>
            </a:r>
            <a:r>
              <a:rPr lang="ru-RU" sz="3600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______</a:t>
            </a:r>
            <a:endParaRPr lang="ru-RU" sz="3600" b="1" u="sng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28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1709</TotalTime>
  <Words>381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Corbel</vt:lpstr>
      <vt:lpstr>Impact</vt:lpstr>
      <vt:lpstr>Times New Roman</vt:lpstr>
      <vt:lpstr>Базис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Вставь знаки пунктуаций.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Валя</dc:creator>
  <cp:lastModifiedBy>Туяна</cp:lastModifiedBy>
  <cp:revision>141</cp:revision>
  <dcterms:created xsi:type="dcterms:W3CDTF">2012-03-18T14:19:23Z</dcterms:created>
  <dcterms:modified xsi:type="dcterms:W3CDTF">2019-12-04T14:03:16Z</dcterms:modified>
</cp:coreProperties>
</file>