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9" r:id="rId3"/>
    <p:sldId id="260" r:id="rId4"/>
    <p:sldId id="304" r:id="rId5"/>
    <p:sldId id="283" r:id="rId6"/>
    <p:sldId id="270" r:id="rId7"/>
    <p:sldId id="274" r:id="rId8"/>
    <p:sldId id="290" r:id="rId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538D"/>
    <a:srgbClr val="008080"/>
    <a:srgbClr val="00CC99"/>
    <a:srgbClr val="A0E0D1"/>
    <a:srgbClr val="BFC866"/>
    <a:srgbClr val="39934A"/>
    <a:srgbClr val="EA54AD"/>
    <a:srgbClr val="B4B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60"/>
  </p:normalViewPr>
  <p:slideViewPr>
    <p:cSldViewPr>
      <p:cViewPr varScale="1">
        <p:scale>
          <a:sx n="92" d="100"/>
          <a:sy n="92" d="100"/>
        </p:scale>
        <p:origin x="-768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9B585F-189C-4542-9D81-164DFAB403E5}" type="doc">
      <dgm:prSet loTypeId="urn:microsoft.com/office/officeart/2005/8/layout/pList2" loCatId="list" qsTypeId="urn:microsoft.com/office/officeart/2005/8/quickstyle/simple1" qsCatId="simple" csTypeId="urn:microsoft.com/office/officeart/2005/8/colors/colorful5" csCatId="colorful" phldr="1"/>
      <dgm:spPr/>
    </dgm:pt>
    <dgm:pt modelId="{0573BC70-50E9-4C87-8BBC-0EEACD2EF17F}">
      <dgm:prSet phldrT="[Текст]" custT="1"/>
      <dgm:spPr>
        <a:ln>
          <a:solidFill>
            <a:srgbClr val="FFFF00"/>
          </a:solidFill>
        </a:ln>
      </dgm:spPr>
      <dgm:t>
        <a:bodyPr/>
        <a:lstStyle/>
        <a:p>
          <a:pPr algn="l"/>
          <a:r>
            <a:rPr lang="ru-RU" sz="1150" dirty="0" smtClean="0">
              <a:solidFill>
                <a:schemeClr val="bg1"/>
              </a:solidFill>
              <a:latin typeface="Bookman Old Style" panose="02050604050505020204" pitchFamily="18" charset="0"/>
            </a:rPr>
            <a:t>- </a:t>
          </a:r>
          <a:r>
            <a:rPr lang="ru-RU" sz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ИМЕЕМ СВОБОДУ ДЛЯ ТВОРЧЕСТВА;</a:t>
          </a:r>
        </a:p>
        <a:p>
          <a:pPr algn="l"/>
          <a:r>
            <a:rPr lang="ru-RU" sz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-ДЕЙСТВУЕМ ЗДЕСЬ И СЕЙЧАС, ОРИЕНТИРУЯСЬ НА ИНТЕРЕСЫ ВОСПИТАННИКОВ;</a:t>
          </a:r>
        </a:p>
        <a:p>
          <a:pPr algn="l"/>
          <a:r>
            <a:rPr lang="ru-RU" sz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 ВЫЯВЛЯЕМ ЗНАНИЯ ДЕТЕЙ В РАЗНЫХ ОБЛАСТЯХ, ОЦЕНИВАЕМ СФОРМИРОВАННОСТЬ КОММУНИКАТИВНЫХ УМЕНИЙ, САМОСТОЯТЕЛЬНОСТЬ, ИНИЦИАТИВНОСТЬ</a:t>
          </a:r>
          <a:r>
            <a:rPr lang="ru-RU" sz="1200" dirty="0" smtClean="0">
              <a:solidFill>
                <a:schemeClr val="accent4">
                  <a:lumMod val="50000"/>
                </a:schemeClr>
              </a:solidFill>
              <a:latin typeface="Bookman Old Style" panose="02050604050505020204" pitchFamily="18" charset="0"/>
            </a:rPr>
            <a:t>.</a:t>
          </a:r>
          <a:endParaRPr lang="ru-RU" sz="1200" dirty="0">
            <a:latin typeface="Bookman Old Style" panose="02050604050505020204" pitchFamily="18" charset="0"/>
          </a:endParaRPr>
        </a:p>
      </dgm:t>
    </dgm:pt>
    <dgm:pt modelId="{18D000EB-B39C-411A-AE3D-A09F63AD2A4F}" type="parTrans" cxnId="{ED71271B-287D-487D-9366-6E4C54493AC3}">
      <dgm:prSet/>
      <dgm:spPr/>
      <dgm:t>
        <a:bodyPr/>
        <a:lstStyle/>
        <a:p>
          <a:endParaRPr lang="ru-RU"/>
        </a:p>
      </dgm:t>
    </dgm:pt>
    <dgm:pt modelId="{0AE5F3AB-F9F4-4C01-B1B1-2525D1890E00}" type="sibTrans" cxnId="{ED71271B-287D-487D-9366-6E4C54493AC3}">
      <dgm:prSet/>
      <dgm:spPr/>
      <dgm:t>
        <a:bodyPr/>
        <a:lstStyle/>
        <a:p>
          <a:endParaRPr lang="ru-RU"/>
        </a:p>
      </dgm:t>
    </dgm:pt>
    <dgm:pt modelId="{CD1D24B8-7C74-481B-8E48-36EAA54D2EDD}">
      <dgm:prSet phldrT="[Текст]" custT="1"/>
      <dgm:spPr>
        <a:ln>
          <a:solidFill>
            <a:srgbClr val="FFFF00"/>
          </a:solidFill>
        </a:ln>
      </dgm:spPr>
      <dgm:t>
        <a:bodyPr/>
        <a:lstStyle/>
        <a:p>
          <a:pPr algn="l"/>
          <a:r>
            <a:rPr lang="ru-RU" sz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 ПРИНИМАЕМ АКТИВНОЕ УЧАСТИЕ В ПЛАНИРОВАНИИ И В САМОЙ ОБРАЗОВАТЕЛЬНОЙ ДЕЯТЕЛЬНОСТИ;</a:t>
          </a:r>
        </a:p>
        <a:p>
          <a:pPr algn="l"/>
          <a:r>
            <a:rPr lang="ru-RU" sz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 ВНОСИМ СВОЙ ВКЛАД В СОЗДАНИЕ РАЗВИВАЮЩЕЙ СРЕДЫ;</a:t>
          </a:r>
        </a:p>
        <a:p>
          <a:pPr algn="l"/>
          <a:r>
            <a:rPr lang="ru-RU" sz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 ПЕДАГОГИЧЕСКИ ОБОГАЩАЕМСЯ.</a:t>
          </a:r>
        </a:p>
        <a:p>
          <a:pPr algn="l"/>
          <a:endParaRPr lang="ru-RU" sz="1000" dirty="0">
            <a:solidFill>
              <a:schemeClr val="bg1"/>
            </a:solidFill>
            <a:latin typeface="Bookman Old Style" panose="02050604050505020204" pitchFamily="18" charset="0"/>
          </a:endParaRPr>
        </a:p>
      </dgm:t>
    </dgm:pt>
    <dgm:pt modelId="{2725165E-726D-457C-A798-9DDE2319E851}" type="parTrans" cxnId="{CC6A977E-91C7-4724-8240-10469B31DB9C}">
      <dgm:prSet/>
      <dgm:spPr/>
      <dgm:t>
        <a:bodyPr/>
        <a:lstStyle/>
        <a:p>
          <a:endParaRPr lang="ru-RU"/>
        </a:p>
      </dgm:t>
    </dgm:pt>
    <dgm:pt modelId="{18E155FB-396D-427C-8515-C33A4DC4CC8F}" type="sibTrans" cxnId="{CC6A977E-91C7-4724-8240-10469B31DB9C}">
      <dgm:prSet/>
      <dgm:spPr/>
      <dgm:t>
        <a:bodyPr/>
        <a:lstStyle/>
        <a:p>
          <a:endParaRPr lang="ru-RU"/>
        </a:p>
      </dgm:t>
    </dgm:pt>
    <dgm:pt modelId="{44FF67F7-BD5E-45F0-826D-DBA932D02FDD}">
      <dgm:prSet phldrT="[Текст]" custT="1"/>
      <dgm:spPr>
        <a:ln>
          <a:solidFill>
            <a:srgbClr val="FFFF00"/>
          </a:solidFill>
        </a:ln>
      </dgm:spPr>
      <dgm:t>
        <a:bodyPr/>
        <a:lstStyle/>
        <a:p>
          <a:pPr algn="l"/>
          <a:r>
            <a:rPr lang="ru-RU" sz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 ПРИНИМАЕМ АКТИВНОЕ УЧАСТИЕ В ПЛАНИРОВАНИИ ОБРАЗОВАТЕЛЬНОЙ ДЕЯТЕЛЬНОСТИ, РЕАЛИЗУЕМ СВОИ ИНТЕРЕСЫ И ПРАВО ВЫБИРАТЬ;</a:t>
          </a:r>
        </a:p>
        <a:p>
          <a:pPr algn="l"/>
          <a:r>
            <a:rPr lang="ru-RU" sz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 ПРОЯВЛЯЕМ ИНИЦИАТИВУ И САМОСТОЯТЕЛЬНОСТЬ;</a:t>
          </a:r>
        </a:p>
        <a:p>
          <a:pPr algn="l"/>
          <a:r>
            <a:rPr lang="ru-RU" sz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 ПРИОБРЕТАЕМ ОПЫТ РАБОТЫ В КОМАНДЕ, РАЗВИВАЕМ КОММУНИКАТИВНЫЕ НАВЫКИ, УЧИМСЯ РЕГУЛИРОВАТЬ СВОЕ ПОВЕДЕНИЕ;</a:t>
          </a:r>
        </a:p>
        <a:p>
          <a:pPr algn="l"/>
          <a:r>
            <a:rPr lang="ru-RU" sz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 УЧИМСЯ АНАЛИЗИРОВАТЬ</a:t>
          </a:r>
          <a:r>
            <a:rPr lang="ru-RU" sz="1200" dirty="0" smtClean="0">
              <a:solidFill>
                <a:schemeClr val="accent4">
                  <a:lumMod val="50000"/>
                </a:schemeClr>
              </a:solidFill>
              <a:latin typeface="Bookman Old Style" panose="02050604050505020204" pitchFamily="18" charset="0"/>
            </a:rPr>
            <a:t>.</a:t>
          </a:r>
        </a:p>
        <a:p>
          <a:pPr algn="ctr"/>
          <a:endParaRPr lang="ru-RU" sz="1000" dirty="0"/>
        </a:p>
      </dgm:t>
    </dgm:pt>
    <dgm:pt modelId="{DC21D519-0540-427D-A3B9-12D413BAFD42}" type="parTrans" cxnId="{573092A8-9665-40E2-B300-F6496200A165}">
      <dgm:prSet/>
      <dgm:spPr/>
      <dgm:t>
        <a:bodyPr/>
        <a:lstStyle/>
        <a:p>
          <a:endParaRPr lang="ru-RU"/>
        </a:p>
      </dgm:t>
    </dgm:pt>
    <dgm:pt modelId="{657D24F1-7D7D-4C7B-BFC9-D986B5C3233C}" type="sibTrans" cxnId="{573092A8-9665-40E2-B300-F6496200A165}">
      <dgm:prSet/>
      <dgm:spPr/>
      <dgm:t>
        <a:bodyPr/>
        <a:lstStyle/>
        <a:p>
          <a:endParaRPr lang="ru-RU"/>
        </a:p>
      </dgm:t>
    </dgm:pt>
    <dgm:pt modelId="{5EDC5858-6D8E-4385-9A09-8A341F56BEF8}" type="pres">
      <dgm:prSet presAssocID="{D89B585F-189C-4542-9D81-164DFAB403E5}" presName="Name0" presStyleCnt="0">
        <dgm:presLayoutVars>
          <dgm:dir/>
          <dgm:resizeHandles val="exact"/>
        </dgm:presLayoutVars>
      </dgm:prSet>
      <dgm:spPr/>
    </dgm:pt>
    <dgm:pt modelId="{53D43E6D-632A-4347-B9C4-A1034CFD22BF}" type="pres">
      <dgm:prSet presAssocID="{D89B585F-189C-4542-9D81-164DFAB403E5}" presName="bkgdShp" presStyleLbl="alignAccFollowNode1" presStyleIdx="0" presStyleCnt="1" custScaleY="40258" custLinFactNeighborY="-30136"/>
      <dgm:spPr/>
    </dgm:pt>
    <dgm:pt modelId="{FEF06012-5F5F-439A-8BCE-3CD9204359F3}" type="pres">
      <dgm:prSet presAssocID="{D89B585F-189C-4542-9D81-164DFAB403E5}" presName="linComp" presStyleCnt="0"/>
      <dgm:spPr/>
    </dgm:pt>
    <dgm:pt modelId="{214FE37F-8440-401E-864C-79BB2FB7E3A3}" type="pres">
      <dgm:prSet presAssocID="{0573BC70-50E9-4C87-8BBC-0EEACD2EF17F}" presName="compNode" presStyleCnt="0"/>
      <dgm:spPr/>
    </dgm:pt>
    <dgm:pt modelId="{E1401E1C-8CBB-4286-9FCF-CE7F05D9B9BB}" type="pres">
      <dgm:prSet presAssocID="{0573BC70-50E9-4C87-8BBC-0EEACD2EF17F}" presName="node" presStyleLbl="node1" presStyleIdx="0" presStyleCnt="3" custScaleY="134878" custLinFactNeighborX="3269" custLinFactNeighborY="-195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A56871-C7A6-4B3E-ADE3-196DBB45DAB8}" type="pres">
      <dgm:prSet presAssocID="{0573BC70-50E9-4C87-8BBC-0EEACD2EF17F}" presName="invisiNode" presStyleLbl="node1" presStyleIdx="0" presStyleCnt="3"/>
      <dgm:spPr/>
    </dgm:pt>
    <dgm:pt modelId="{948FD256-5EE0-4591-BC0D-0A58C530BA83}" type="pres">
      <dgm:prSet presAssocID="{0573BC70-50E9-4C87-8BBC-0EEACD2EF17F}" presName="imagNode" presStyleLbl="fgImgPlace1" presStyleIdx="0" presStyleCnt="3" custScaleX="45196" custScaleY="50679" custLinFactNeighborX="-539" custLinFactNeighborY="-26264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4">
              <a:lumMod val="75000"/>
            </a:schemeClr>
          </a:solidFill>
        </a:ln>
      </dgm:spPr>
    </dgm:pt>
    <dgm:pt modelId="{D15DCEC2-4BE7-47BA-B1E1-ACFB3F38C6D9}" type="pres">
      <dgm:prSet presAssocID="{0AE5F3AB-F9F4-4C01-B1B1-2525D1890E0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753B54D-F242-46B7-8237-9FE2350BBC51}" type="pres">
      <dgm:prSet presAssocID="{CD1D24B8-7C74-481B-8E48-36EAA54D2EDD}" presName="compNode" presStyleCnt="0"/>
      <dgm:spPr/>
    </dgm:pt>
    <dgm:pt modelId="{C3836D7B-A04F-45EF-B4F8-39D2F7B482F5}" type="pres">
      <dgm:prSet presAssocID="{CD1D24B8-7C74-481B-8E48-36EAA54D2EDD}" presName="node" presStyleLbl="node1" presStyleIdx="1" presStyleCnt="3" custScaleY="135870" custLinFactNeighborX="4684" custLinFactNeighborY="-189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E7FF71-83ED-45FE-B8F9-52AFC7E6DF5F}" type="pres">
      <dgm:prSet presAssocID="{CD1D24B8-7C74-481B-8E48-36EAA54D2EDD}" presName="invisiNode" presStyleLbl="node1" presStyleIdx="1" presStyleCnt="3"/>
      <dgm:spPr/>
    </dgm:pt>
    <dgm:pt modelId="{7B3FF841-4360-484E-9A52-BB88B14624C8}" type="pres">
      <dgm:prSet presAssocID="{CD1D24B8-7C74-481B-8E48-36EAA54D2EDD}" presName="imagNode" presStyleLbl="fgImgPlace1" presStyleIdx="1" presStyleCnt="3" custScaleX="43817" custScaleY="51284" custLinFactNeighborX="0" custLinFactNeighborY="-24251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chemeClr val="accent2"/>
          </a:solidFill>
        </a:ln>
      </dgm:spPr>
    </dgm:pt>
    <dgm:pt modelId="{34A945B3-0A10-4110-B0BA-F30A76FCA508}" type="pres">
      <dgm:prSet presAssocID="{18E155FB-396D-427C-8515-C33A4DC4CC8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49E2095-B6DA-4C3A-84A3-310D43E0E509}" type="pres">
      <dgm:prSet presAssocID="{44FF67F7-BD5E-45F0-826D-DBA932D02FDD}" presName="compNode" presStyleCnt="0"/>
      <dgm:spPr/>
    </dgm:pt>
    <dgm:pt modelId="{827EC074-94E5-483B-82E3-B01908D7EC22}" type="pres">
      <dgm:prSet presAssocID="{44FF67F7-BD5E-45F0-826D-DBA932D02FDD}" presName="node" presStyleLbl="node1" presStyleIdx="2" presStyleCnt="3" custScaleY="134404" custLinFactNeighborX="6898" custLinFactNeighborY="-207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C7E26A-262A-417B-BB46-0C5FA071A2C7}" type="pres">
      <dgm:prSet presAssocID="{44FF67F7-BD5E-45F0-826D-DBA932D02FDD}" presName="invisiNode" presStyleLbl="node1" presStyleIdx="2" presStyleCnt="3"/>
      <dgm:spPr/>
    </dgm:pt>
    <dgm:pt modelId="{45D9B114-6E0F-460F-A4F2-44FEA02C23CE}" type="pres">
      <dgm:prSet presAssocID="{44FF67F7-BD5E-45F0-826D-DBA932D02FDD}" presName="imagNode" presStyleLbl="fgImgPlace1" presStyleIdx="2" presStyleCnt="3" custScaleX="46314" custScaleY="55760" custLinFactNeighborX="3474" custLinFactNeighborY="-36793"/>
      <dgm:spPr>
        <a:blipFill rotWithShape="1">
          <a:blip xmlns:r="http://schemas.openxmlformats.org/officeDocument/2006/relationships" r:embed="rId3"/>
          <a:stretch>
            <a:fillRect/>
          </a:stretch>
        </a:blipFill>
        <a:ln>
          <a:solidFill>
            <a:srgbClr val="BFC866"/>
          </a:solidFill>
        </a:ln>
      </dgm:spPr>
    </dgm:pt>
  </dgm:ptLst>
  <dgm:cxnLst>
    <dgm:cxn modelId="{ED71271B-287D-487D-9366-6E4C54493AC3}" srcId="{D89B585F-189C-4542-9D81-164DFAB403E5}" destId="{0573BC70-50E9-4C87-8BBC-0EEACD2EF17F}" srcOrd="0" destOrd="0" parTransId="{18D000EB-B39C-411A-AE3D-A09F63AD2A4F}" sibTransId="{0AE5F3AB-F9F4-4C01-B1B1-2525D1890E00}"/>
    <dgm:cxn modelId="{573092A8-9665-40E2-B300-F6496200A165}" srcId="{D89B585F-189C-4542-9D81-164DFAB403E5}" destId="{44FF67F7-BD5E-45F0-826D-DBA932D02FDD}" srcOrd="2" destOrd="0" parTransId="{DC21D519-0540-427D-A3B9-12D413BAFD42}" sibTransId="{657D24F1-7D7D-4C7B-BFC9-D986B5C3233C}"/>
    <dgm:cxn modelId="{F9AFA0A7-9DFC-4CBD-A930-96377DC1425A}" type="presOf" srcId="{0AE5F3AB-F9F4-4C01-B1B1-2525D1890E00}" destId="{D15DCEC2-4BE7-47BA-B1E1-ACFB3F38C6D9}" srcOrd="0" destOrd="0" presId="urn:microsoft.com/office/officeart/2005/8/layout/pList2"/>
    <dgm:cxn modelId="{48E56EF9-C8CD-420C-AF17-F7510EEE29B6}" type="presOf" srcId="{18E155FB-396D-427C-8515-C33A4DC4CC8F}" destId="{34A945B3-0A10-4110-B0BA-F30A76FCA508}" srcOrd="0" destOrd="0" presId="urn:microsoft.com/office/officeart/2005/8/layout/pList2"/>
    <dgm:cxn modelId="{CC6A977E-91C7-4724-8240-10469B31DB9C}" srcId="{D89B585F-189C-4542-9D81-164DFAB403E5}" destId="{CD1D24B8-7C74-481B-8E48-36EAA54D2EDD}" srcOrd="1" destOrd="0" parTransId="{2725165E-726D-457C-A798-9DDE2319E851}" sibTransId="{18E155FB-396D-427C-8515-C33A4DC4CC8F}"/>
    <dgm:cxn modelId="{ACD5B4EA-D794-4D59-961E-2473A33DCF29}" type="presOf" srcId="{0573BC70-50E9-4C87-8BBC-0EEACD2EF17F}" destId="{E1401E1C-8CBB-4286-9FCF-CE7F05D9B9BB}" srcOrd="0" destOrd="0" presId="urn:microsoft.com/office/officeart/2005/8/layout/pList2"/>
    <dgm:cxn modelId="{EF4621BC-E7B9-457B-9D35-18525F92CE90}" type="presOf" srcId="{D89B585F-189C-4542-9D81-164DFAB403E5}" destId="{5EDC5858-6D8E-4385-9A09-8A341F56BEF8}" srcOrd="0" destOrd="0" presId="urn:microsoft.com/office/officeart/2005/8/layout/pList2"/>
    <dgm:cxn modelId="{958C6995-4ACB-413A-9BEC-7506741BF6A6}" type="presOf" srcId="{44FF67F7-BD5E-45F0-826D-DBA932D02FDD}" destId="{827EC074-94E5-483B-82E3-B01908D7EC22}" srcOrd="0" destOrd="0" presId="urn:microsoft.com/office/officeart/2005/8/layout/pList2"/>
    <dgm:cxn modelId="{791AACD9-28A0-4E8B-A98A-81A4C827C1A5}" type="presOf" srcId="{CD1D24B8-7C74-481B-8E48-36EAA54D2EDD}" destId="{C3836D7B-A04F-45EF-B4F8-39D2F7B482F5}" srcOrd="0" destOrd="0" presId="urn:microsoft.com/office/officeart/2005/8/layout/pList2"/>
    <dgm:cxn modelId="{542372E1-B719-4F64-BF59-7BA19D660F40}" type="presParOf" srcId="{5EDC5858-6D8E-4385-9A09-8A341F56BEF8}" destId="{53D43E6D-632A-4347-B9C4-A1034CFD22BF}" srcOrd="0" destOrd="0" presId="urn:microsoft.com/office/officeart/2005/8/layout/pList2"/>
    <dgm:cxn modelId="{A4E61BAC-E416-4F98-99DE-39BECD266801}" type="presParOf" srcId="{5EDC5858-6D8E-4385-9A09-8A341F56BEF8}" destId="{FEF06012-5F5F-439A-8BCE-3CD9204359F3}" srcOrd="1" destOrd="0" presId="urn:microsoft.com/office/officeart/2005/8/layout/pList2"/>
    <dgm:cxn modelId="{5E8E37F4-9D2D-475B-88BD-4CDF147A2C51}" type="presParOf" srcId="{FEF06012-5F5F-439A-8BCE-3CD9204359F3}" destId="{214FE37F-8440-401E-864C-79BB2FB7E3A3}" srcOrd="0" destOrd="0" presId="urn:microsoft.com/office/officeart/2005/8/layout/pList2"/>
    <dgm:cxn modelId="{1BCDC87B-6734-417C-B8B9-894463B9CB2C}" type="presParOf" srcId="{214FE37F-8440-401E-864C-79BB2FB7E3A3}" destId="{E1401E1C-8CBB-4286-9FCF-CE7F05D9B9BB}" srcOrd="0" destOrd="0" presId="urn:microsoft.com/office/officeart/2005/8/layout/pList2"/>
    <dgm:cxn modelId="{32681FE3-391B-4084-B7A8-4D5B5CC22770}" type="presParOf" srcId="{214FE37F-8440-401E-864C-79BB2FB7E3A3}" destId="{4CA56871-C7A6-4B3E-ADE3-196DBB45DAB8}" srcOrd="1" destOrd="0" presId="urn:microsoft.com/office/officeart/2005/8/layout/pList2"/>
    <dgm:cxn modelId="{47FDDC7D-4C1D-4FD5-A439-A7C84AD17EBB}" type="presParOf" srcId="{214FE37F-8440-401E-864C-79BB2FB7E3A3}" destId="{948FD256-5EE0-4591-BC0D-0A58C530BA83}" srcOrd="2" destOrd="0" presId="urn:microsoft.com/office/officeart/2005/8/layout/pList2"/>
    <dgm:cxn modelId="{91D19AC8-0FBF-4418-AC65-B4AF8B33A1AA}" type="presParOf" srcId="{FEF06012-5F5F-439A-8BCE-3CD9204359F3}" destId="{D15DCEC2-4BE7-47BA-B1E1-ACFB3F38C6D9}" srcOrd="1" destOrd="0" presId="urn:microsoft.com/office/officeart/2005/8/layout/pList2"/>
    <dgm:cxn modelId="{A8A044BD-B169-4271-BAED-35B8A7A8C2DA}" type="presParOf" srcId="{FEF06012-5F5F-439A-8BCE-3CD9204359F3}" destId="{9753B54D-F242-46B7-8237-9FE2350BBC51}" srcOrd="2" destOrd="0" presId="urn:microsoft.com/office/officeart/2005/8/layout/pList2"/>
    <dgm:cxn modelId="{B07C00A9-6DDF-4E59-B84B-F8B5E38F53D1}" type="presParOf" srcId="{9753B54D-F242-46B7-8237-9FE2350BBC51}" destId="{C3836D7B-A04F-45EF-B4F8-39D2F7B482F5}" srcOrd="0" destOrd="0" presId="urn:microsoft.com/office/officeart/2005/8/layout/pList2"/>
    <dgm:cxn modelId="{D8827CB6-B876-4E57-9F60-76417F5445E6}" type="presParOf" srcId="{9753B54D-F242-46B7-8237-9FE2350BBC51}" destId="{A7E7FF71-83ED-45FE-B8F9-52AFC7E6DF5F}" srcOrd="1" destOrd="0" presId="urn:microsoft.com/office/officeart/2005/8/layout/pList2"/>
    <dgm:cxn modelId="{897E03C2-6103-403B-B025-1BFB4887E635}" type="presParOf" srcId="{9753B54D-F242-46B7-8237-9FE2350BBC51}" destId="{7B3FF841-4360-484E-9A52-BB88B14624C8}" srcOrd="2" destOrd="0" presId="urn:microsoft.com/office/officeart/2005/8/layout/pList2"/>
    <dgm:cxn modelId="{FDB36BE2-3040-4967-9827-FDADF87A82FE}" type="presParOf" srcId="{FEF06012-5F5F-439A-8BCE-3CD9204359F3}" destId="{34A945B3-0A10-4110-B0BA-F30A76FCA508}" srcOrd="3" destOrd="0" presId="urn:microsoft.com/office/officeart/2005/8/layout/pList2"/>
    <dgm:cxn modelId="{5ACCB22D-F467-4B5F-9C6E-7CE92057FC93}" type="presParOf" srcId="{FEF06012-5F5F-439A-8BCE-3CD9204359F3}" destId="{F49E2095-B6DA-4C3A-84A3-310D43E0E509}" srcOrd="4" destOrd="0" presId="urn:microsoft.com/office/officeart/2005/8/layout/pList2"/>
    <dgm:cxn modelId="{36796CA3-023B-49CB-A18B-75CECEE65B76}" type="presParOf" srcId="{F49E2095-B6DA-4C3A-84A3-310D43E0E509}" destId="{827EC074-94E5-483B-82E3-B01908D7EC22}" srcOrd="0" destOrd="0" presId="urn:microsoft.com/office/officeart/2005/8/layout/pList2"/>
    <dgm:cxn modelId="{BF7F22E0-21CB-4AF4-9550-E0AD2006006C}" type="presParOf" srcId="{F49E2095-B6DA-4C3A-84A3-310D43E0E509}" destId="{A5C7E26A-262A-417B-BB46-0C5FA071A2C7}" srcOrd="1" destOrd="0" presId="urn:microsoft.com/office/officeart/2005/8/layout/pList2"/>
    <dgm:cxn modelId="{2A185CFE-BFCC-4160-9620-7CD0DBF08F60}" type="presParOf" srcId="{F49E2095-B6DA-4C3A-84A3-310D43E0E509}" destId="{45D9B114-6E0F-460F-A4F2-44FEA02C23CE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D43E6D-632A-4347-B9C4-A1034CFD22BF}">
      <dsp:nvSpPr>
        <dsp:cNvPr id="0" name=""/>
        <dsp:cNvSpPr/>
      </dsp:nvSpPr>
      <dsp:spPr>
        <a:xfrm>
          <a:off x="0" y="0"/>
          <a:ext cx="8812535" cy="865935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8FD256-5EE0-4591-BC0D-0A58C530BA83}">
      <dsp:nvSpPr>
        <dsp:cNvPr id="0" name=""/>
        <dsp:cNvSpPr/>
      </dsp:nvSpPr>
      <dsp:spPr>
        <a:xfrm>
          <a:off x="963139" y="32270"/>
          <a:ext cx="1168838" cy="79939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4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401E1C-8CBB-4286-9FCF-CE7F05D9B9BB}">
      <dsp:nvSpPr>
        <dsp:cNvPr id="0" name=""/>
        <dsp:cNvSpPr/>
      </dsp:nvSpPr>
      <dsp:spPr>
        <a:xfrm rot="10800000">
          <a:off x="352962" y="948019"/>
          <a:ext cx="2586154" cy="3545884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l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50" kern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 </a:t>
          </a:r>
          <a:r>
            <a:rPr lang="ru-RU" sz="1200" kern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ИМЕЕМ СВОБОДУ ДЛЯ ТВОРЧЕСТВА;</a:t>
          </a:r>
        </a:p>
        <a:p>
          <a:pPr lvl="0" algn="l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-ДЕЙСТВУЕМ ЗДЕСЬ И СЕЙЧАС, ОРИЕНТИРУЯСЬ НА ИНТЕРЕСЫ ВОСПИТАННИКОВ;</a:t>
          </a:r>
        </a:p>
        <a:p>
          <a:pPr lvl="0" algn="l" defTabSz="5111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 ВЫЯВЛЯЕМ ЗНАНИЯ ДЕТЕЙ В РАЗНЫХ ОБЛАСТЯХ, ОЦЕНИВАЕМ СФОРМИРОВАННОСТЬ КОММУНИКАТИВНЫХ УМЕНИЙ, САМОСТОЯТЕЛЬНОСТЬ, ИНИЦИАТИВНОСТЬ</a:t>
          </a:r>
          <a:r>
            <a:rPr lang="ru-RU" sz="1200" kern="1200" dirty="0" smtClean="0">
              <a:solidFill>
                <a:schemeClr val="accent4">
                  <a:lumMod val="50000"/>
                </a:schemeClr>
              </a:solidFill>
              <a:latin typeface="Bookman Old Style" panose="02050604050505020204" pitchFamily="18" charset="0"/>
            </a:rPr>
            <a:t>.</a:t>
          </a:r>
          <a:endParaRPr lang="ru-RU" sz="1200" kern="1200" dirty="0">
            <a:latin typeface="Bookman Old Style" panose="02050604050505020204" pitchFamily="18" charset="0"/>
          </a:endParaRPr>
        </a:p>
      </dsp:txBody>
      <dsp:txXfrm rot="10800000">
        <a:off x="432495" y="948019"/>
        <a:ext cx="2427088" cy="3466351"/>
      </dsp:txXfrm>
    </dsp:sp>
    <dsp:sp modelId="{7B3FF841-4360-484E-9A52-BB88B14624C8}">
      <dsp:nvSpPr>
        <dsp:cNvPr id="0" name=""/>
        <dsp:cNvSpPr/>
      </dsp:nvSpPr>
      <dsp:spPr>
        <a:xfrm>
          <a:off x="3839679" y="52731"/>
          <a:ext cx="1133175" cy="80894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836D7B-A04F-45EF-B4F8-39D2F7B482F5}">
      <dsp:nvSpPr>
        <dsp:cNvPr id="0" name=""/>
        <dsp:cNvSpPr/>
      </dsp:nvSpPr>
      <dsp:spPr>
        <a:xfrm rot="10800000">
          <a:off x="3234325" y="944707"/>
          <a:ext cx="2586154" cy="3571963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 ПРИНИМАЕМ АКТИВНОЕ УЧАСТИЕ В ПЛАНИРОВАНИИ И В САМОЙ ОБРАЗОВАТЕЛЬНОЙ ДЕЯТЕЛЬНОСТИ;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 ВНОСИМ СВОЙ ВКЛАД В СОЗДАНИЕ РАЗВИВАЮЩЕЙ СРЕДЫ;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 ПЕДАГОГИЧЕСКИ ОБОГАЩАЕМСЯ.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>
            <a:solidFill>
              <a:schemeClr val="bg1"/>
            </a:solidFill>
            <a:latin typeface="Bookman Old Style" panose="02050604050505020204" pitchFamily="18" charset="0"/>
          </a:endParaRPr>
        </a:p>
      </dsp:txBody>
      <dsp:txXfrm rot="10800000">
        <a:off x="3313858" y="944707"/>
        <a:ext cx="2427088" cy="3492430"/>
      </dsp:txXfrm>
    </dsp:sp>
    <dsp:sp modelId="{45D9B114-6E0F-460F-A4F2-44FEA02C23CE}">
      <dsp:nvSpPr>
        <dsp:cNvPr id="0" name=""/>
        <dsp:cNvSpPr/>
      </dsp:nvSpPr>
      <dsp:spPr>
        <a:xfrm>
          <a:off x="6742004" y="0"/>
          <a:ext cx="1197751" cy="87954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rgbClr val="BFC86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7EC074-94E5-483B-82E3-B01908D7EC22}">
      <dsp:nvSpPr>
        <dsp:cNvPr id="0" name=""/>
        <dsp:cNvSpPr/>
      </dsp:nvSpPr>
      <dsp:spPr>
        <a:xfrm rot="10800000">
          <a:off x="6136352" y="926238"/>
          <a:ext cx="2586154" cy="3533422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 ПРИНИМАЕМ АКТИВНОЕ УЧАСТИЕ В ПЛАНИРОВАНИИ ОБРАЗОВАТЕЛЬНОЙ ДЕЯТЕЛЬНОСТИ, РЕАЛИЗУЕМ СВОИ ИНТЕРЕСЫ И ПРАВО ВЫБИРАТЬ;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 ПРОЯВЛЯЕМ ИНИЦИАТИВУ И САМОСТОЯТЕЛЬНОСТЬ;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 ПРИОБРЕТАЕМ ОПЫТ РАБОТЫ В КОМАНДЕ, РАЗВИВАЕМ КОММУНИКАТИВНЫЕ НАВЫКИ, УЧИМСЯ РЕГУЛИРОВАТЬ СВОЕ ПОВЕДЕНИЕ;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  <a:latin typeface="Bookman Old Style" panose="02050604050505020204" pitchFamily="18" charset="0"/>
            </a:rPr>
            <a:t>- УЧИМСЯ АНАЛИЗИРОВАТЬ</a:t>
          </a:r>
          <a:r>
            <a:rPr lang="ru-RU" sz="1200" kern="1200" dirty="0" smtClean="0">
              <a:solidFill>
                <a:schemeClr val="accent4">
                  <a:lumMod val="50000"/>
                </a:schemeClr>
              </a:solidFill>
              <a:latin typeface="Bookman Old Style" panose="02050604050505020204" pitchFamily="18" charset="0"/>
            </a:rPr>
            <a:t>.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/>
        </a:p>
      </dsp:txBody>
      <dsp:txXfrm rot="10800000">
        <a:off x="6215885" y="926238"/>
        <a:ext cx="2427088" cy="34538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4F0517-06DA-4854-9A05-A7AC3EB237D8}" type="datetimeFigureOut">
              <a:rPr lang="ru-RU" smtClean="0"/>
              <a:t>24.05.2024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0C40F-86CA-432A-8922-BFAB092E1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153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B82D5-69AA-4F4E-A55D-8C8803AD8696}" type="datetimeFigureOut">
              <a:rPr lang="ru-RU" smtClean="0"/>
              <a:t>24.05.2024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AE66-2651-4C1C-A90D-C092F3C79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B82D5-69AA-4F4E-A55D-8C8803AD8696}" type="datetimeFigureOut">
              <a:rPr lang="ru-RU" smtClean="0"/>
              <a:t>24.05.2024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AE66-2651-4C1C-A90D-C092F3C79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007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B82D5-69AA-4F4E-A55D-8C8803AD8696}" type="datetimeFigureOut">
              <a:rPr lang="ru-RU" smtClean="0"/>
              <a:t>24.05.2024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AE66-2651-4C1C-A90D-C092F3C79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243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B82D5-69AA-4F4E-A55D-8C8803AD8696}" type="datetimeFigureOut">
              <a:rPr lang="ru-RU" smtClean="0"/>
              <a:t>24.05.2024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AE66-2651-4C1C-A90D-C092F3C79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036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B82D5-69AA-4F4E-A55D-8C8803AD8696}" type="datetimeFigureOut">
              <a:rPr lang="ru-RU" smtClean="0"/>
              <a:t>24.05.2024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AE66-2651-4C1C-A90D-C092F3C79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106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B82D5-69AA-4F4E-A55D-8C8803AD8696}" type="datetimeFigureOut">
              <a:rPr lang="ru-RU" smtClean="0"/>
              <a:t>24.05.2024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AE66-2651-4C1C-A90D-C092F3C79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445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B82D5-69AA-4F4E-A55D-8C8803AD8696}" type="datetimeFigureOut">
              <a:rPr lang="ru-RU" smtClean="0"/>
              <a:t>24.05.2024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AE66-2651-4C1C-A90D-C092F3C79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526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B82D5-69AA-4F4E-A55D-8C8803AD8696}" type="datetimeFigureOut">
              <a:rPr lang="ru-RU" smtClean="0"/>
              <a:t>24.05.2024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AE66-2651-4C1C-A90D-C092F3C79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502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B82D5-69AA-4F4E-A55D-8C8803AD8696}" type="datetimeFigureOut">
              <a:rPr lang="ru-RU" smtClean="0"/>
              <a:t>24.05.2024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AE66-2651-4C1C-A90D-C092F3C79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235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B82D5-69AA-4F4E-A55D-8C8803AD8696}" type="datetimeFigureOut">
              <a:rPr lang="ru-RU" smtClean="0"/>
              <a:t>24.05.2024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AE66-2651-4C1C-A90D-C092F3C79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95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B82D5-69AA-4F4E-A55D-8C8803AD8696}" type="datetimeFigureOut">
              <a:rPr lang="ru-RU" smtClean="0"/>
              <a:t>24.05.2024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4AE66-2651-4C1C-A90D-C092F3C79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651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B82D5-69AA-4F4E-A55D-8C8803AD8696}" type="datetimeFigureOut">
              <a:rPr lang="ru-RU" smtClean="0"/>
              <a:t>24.05.2024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4AE66-2651-4C1C-A90D-C092F3C798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349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png"/><Relationship Id="rId7" Type="http://schemas.openxmlformats.org/officeDocument/2006/relationships/hyperlink" Target="&#1087;&#1088;&#1080;&#1090;&#1095;&#1072;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2.mp4" TargetMode="External"/><Relationship Id="rId3" Type="http://schemas.openxmlformats.org/officeDocument/2006/relationships/image" Target="../media/image14.png"/><Relationship Id="rId7" Type="http://schemas.openxmlformats.org/officeDocument/2006/relationships/hyperlink" Target="&#1080;&#1090;&#1086;&#1075;%20&#1101;&#1082;&#1086;&#1083;&#1086;&#1075;&#1080;&#1095;&#1077;&#1089;&#1082;&#1072;&#1103;%20&#1085;&#1077;&#1076;&#1077;&#1083;&#1103;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3.mp4" TargetMode="External"/><Relationship Id="rId5" Type="http://schemas.openxmlformats.org/officeDocument/2006/relationships/hyperlink" Target="1.mp4" TargetMode="Externa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ё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377" y="103733"/>
            <a:ext cx="9111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A0E0D1"/>
                </a:solidFill>
                <a:latin typeface="Book Antiqua" pitchFamily="18" charset="0"/>
              </a:rPr>
              <a:t>Муниципальное автономное дошкольное образовательное учреждение «Радость»</a:t>
            </a:r>
          </a:p>
          <a:p>
            <a:pPr algn="ctr"/>
            <a:r>
              <a:rPr lang="ru-RU" sz="1400" b="1" dirty="0" smtClean="0">
                <a:solidFill>
                  <a:srgbClr val="A0E0D1"/>
                </a:solidFill>
                <a:latin typeface="Book Antiqua" pitchFamily="18" charset="0"/>
              </a:rPr>
              <a:t>Творческая группа «Экологическое образование»</a:t>
            </a:r>
            <a:r>
              <a:rPr lang="ru-RU" sz="1400" dirty="0" smtClean="0">
                <a:solidFill>
                  <a:srgbClr val="A0E0D1"/>
                </a:solidFill>
                <a:latin typeface="Book Antiqua" pitchFamily="18" charset="0"/>
              </a:rPr>
              <a:t> </a:t>
            </a:r>
            <a:endParaRPr lang="ru-RU" sz="1400" dirty="0">
              <a:solidFill>
                <a:srgbClr val="A0E0D1"/>
              </a:solidFill>
              <a:latin typeface="Book Antiqua" pitchFamily="18" charset="0"/>
            </a:endParaRPr>
          </a:p>
        </p:txBody>
      </p:sp>
      <p:pic>
        <p:nvPicPr>
          <p:cNvPr id="6" name="Рисунок 5" descr="image1 (1)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6500" y1="86500" x2="83000" y2="87500"/>
                        <a14:foregroundMark x1="17000" y1="93500" x2="82000" y2="9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075" y="103733"/>
            <a:ext cx="1050174" cy="98564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-32142" y="1802309"/>
            <a:ext cx="9168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«</a:t>
            </a:r>
            <a:r>
              <a:rPr lang="ru-RU" sz="5400" b="1" dirty="0" err="1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ЭкоПространство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»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9952" y="4866501"/>
            <a:ext cx="4999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г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. Нижний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Тагил, 2024 год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026" name="Picture 2" descr="C:\Users\COSMO\Desktop\640.png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8FDFF"/>
              </a:clrFrom>
              <a:clrTo>
                <a:srgbClr val="F8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5" t="5163" r="5035" b="7617"/>
          <a:stretch/>
        </p:blipFill>
        <p:spPr bwMode="auto">
          <a:xfrm>
            <a:off x="2743200" y="2571750"/>
            <a:ext cx="3709556" cy="243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804248" y="2787774"/>
            <a:ext cx="1198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976239"/>
            <a:ext cx="88464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КОВОРКИНГ-ПЛОЩАДКА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для педагогов и родителей, </a:t>
            </a: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воспитывающих детей дошкольного возраста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99992" y="3147814"/>
            <a:ext cx="903962" cy="432048"/>
          </a:xfrm>
          <a:prstGeom prst="roundRect">
            <a:avLst/>
          </a:prstGeom>
          <a:solidFill>
            <a:srgbClr val="BFC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90872" y="3157106"/>
            <a:ext cx="216024" cy="192123"/>
          </a:xfrm>
          <a:prstGeom prst="roundRect">
            <a:avLst/>
          </a:prstGeom>
          <a:solidFill>
            <a:srgbClr val="BFC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4" t="9947" r="24468" b="10174"/>
          <a:stretch/>
        </p:blipFill>
        <p:spPr>
          <a:xfrm>
            <a:off x="107504" y="103733"/>
            <a:ext cx="852424" cy="811833"/>
          </a:xfrm>
          <a:prstGeom prst="ellipse">
            <a:avLst/>
          </a:prstGeom>
        </p:spPr>
      </p:pic>
      <p:pic>
        <p:nvPicPr>
          <p:cNvPr id="14" name="Рисунок 13">
            <a:hlinkClick r:id="rId7" action="ppaction://hlinkfile"/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819438"/>
            <a:ext cx="1883701" cy="105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0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038" y="0"/>
            <a:ext cx="9174038" cy="5143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0" r="22896"/>
          <a:stretch/>
        </p:blipFill>
        <p:spPr>
          <a:xfrm>
            <a:off x="8029575" y="0"/>
            <a:ext cx="1019175" cy="105958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857" y="-5752"/>
            <a:ext cx="54028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A0E0D1"/>
                </a:solidFill>
                <a:latin typeface="Bookman Old Style" pitchFamily="18" charset="0"/>
              </a:rPr>
              <a:t>К</a:t>
            </a:r>
            <a:r>
              <a:rPr lang="ru-RU" dirty="0" err="1" smtClean="0">
                <a:solidFill>
                  <a:srgbClr val="A0E0D1"/>
                </a:solidFill>
                <a:latin typeface="Bookman Old Style" pitchFamily="18" charset="0"/>
              </a:rPr>
              <a:t>оворкинг</a:t>
            </a:r>
            <a:r>
              <a:rPr lang="ru-RU" dirty="0" smtClean="0">
                <a:solidFill>
                  <a:srgbClr val="A0E0D1"/>
                </a:solidFill>
                <a:latin typeface="Bookman Old Style" pitchFamily="18" charset="0"/>
              </a:rPr>
              <a:t>-площадка «</a:t>
            </a:r>
            <a:r>
              <a:rPr lang="ru-RU" dirty="0" err="1" smtClean="0">
                <a:solidFill>
                  <a:srgbClr val="A0E0D1"/>
                </a:solidFill>
                <a:latin typeface="Bookman Old Style" pitchFamily="18" charset="0"/>
              </a:rPr>
              <a:t>ЭкоПространство</a:t>
            </a:r>
            <a:r>
              <a:rPr lang="ru-RU" dirty="0" smtClean="0">
                <a:solidFill>
                  <a:srgbClr val="A0E0D1"/>
                </a:solidFill>
                <a:latin typeface="Bookman Old Style" pitchFamily="18" charset="0"/>
              </a:rPr>
              <a:t>»</a:t>
            </a:r>
            <a:endParaRPr lang="ru-RU" dirty="0">
              <a:solidFill>
                <a:srgbClr val="A0E0D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627534"/>
            <a:ext cx="8640960" cy="421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8080"/>
                </a:solidFill>
                <a:latin typeface="Bookman Old Style" pitchFamily="18" charset="0"/>
              </a:rPr>
              <a:t>ПРИНЦИПЫ </a:t>
            </a:r>
          </a:p>
          <a:p>
            <a:pPr algn="ctr"/>
            <a:r>
              <a:rPr lang="ru-RU" sz="2800" dirty="0" smtClean="0">
                <a:solidFill>
                  <a:srgbClr val="008080"/>
                </a:solidFill>
                <a:latin typeface="Bookman Old Style" pitchFamily="18" charset="0"/>
              </a:rPr>
              <a:t>Федеральной образовательной программы:</a:t>
            </a:r>
          </a:p>
          <a:p>
            <a:pPr algn="ctr"/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  <a:tabLst>
                <a:tab pos="180340" algn="l"/>
              </a:tabLs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Содействие и сотрудничество детей 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родителей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 (законных представителей), совершеннолетних членов семьи, принимающих участие в воспитании детей, а также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педагогических работников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(далее вместе – взрослые);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  <a:ea typeface="Calibri"/>
              <a:cs typeface="Times New Roman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  <a:tabLst>
                <a:tab pos="180340" algn="l"/>
              </a:tabLst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Признание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ребенка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 полноценным участником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(субъектом)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 образовательных отношений;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  <a:ea typeface="Calibri"/>
              <a:cs typeface="Times New Roman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  <a:tabLst>
                <a:tab pos="180340" algn="l"/>
              </a:tabLst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Поддержка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инициативы детей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 в различных видах деятельности;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  <a:ea typeface="Calibri"/>
              <a:cs typeface="Times New Roman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  <a:tabLst>
                <a:tab pos="180340" algn="l"/>
              </a:tabLst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Сотрудничество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 детского сада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с семьей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/>
                <a:cs typeface="Times New Roman"/>
              </a:rPr>
              <a:t>.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  <a:ea typeface="Calibri"/>
              <a:cs typeface="Times New Roman"/>
            </a:endParaRPr>
          </a:p>
          <a:p>
            <a:pPr marL="285750" indent="-285750">
              <a:buFont typeface="Wingdings" pitchFamily="2" charset="2"/>
              <a:buChar char="Ø"/>
            </a:pP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139952" y="4866501"/>
            <a:ext cx="4999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г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. Нижний Тагил,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2024 год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84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64" y="-12598"/>
            <a:ext cx="9144000" cy="514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0" r="22896"/>
          <a:stretch/>
        </p:blipFill>
        <p:spPr>
          <a:xfrm>
            <a:off x="8029575" y="0"/>
            <a:ext cx="1019175" cy="105958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857" y="-5752"/>
            <a:ext cx="54028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A0E0D1"/>
                </a:solidFill>
                <a:latin typeface="Bookman Old Style" pitchFamily="18" charset="0"/>
              </a:rPr>
              <a:t>К</a:t>
            </a:r>
            <a:r>
              <a:rPr lang="ru-RU" dirty="0" err="1" smtClean="0">
                <a:solidFill>
                  <a:srgbClr val="A0E0D1"/>
                </a:solidFill>
                <a:latin typeface="Bookman Old Style" pitchFamily="18" charset="0"/>
              </a:rPr>
              <a:t>оворкинг</a:t>
            </a:r>
            <a:r>
              <a:rPr lang="ru-RU" dirty="0" smtClean="0">
                <a:solidFill>
                  <a:srgbClr val="A0E0D1"/>
                </a:solidFill>
                <a:latin typeface="Bookman Old Style" pitchFamily="18" charset="0"/>
              </a:rPr>
              <a:t>-площадка «</a:t>
            </a:r>
            <a:r>
              <a:rPr lang="ru-RU" dirty="0" err="1" smtClean="0">
                <a:solidFill>
                  <a:srgbClr val="A0E0D1"/>
                </a:solidFill>
                <a:latin typeface="Bookman Old Style" pitchFamily="18" charset="0"/>
              </a:rPr>
              <a:t>ЭкоПространство</a:t>
            </a:r>
            <a:r>
              <a:rPr lang="ru-RU" dirty="0" smtClean="0">
                <a:solidFill>
                  <a:srgbClr val="A0E0D1"/>
                </a:solidFill>
                <a:latin typeface="Bookman Old Style" pitchFamily="18" charset="0"/>
              </a:rPr>
              <a:t>»</a:t>
            </a:r>
            <a:endParaRPr lang="ru-RU" dirty="0">
              <a:solidFill>
                <a:srgbClr val="A0E0D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9952" y="4866501"/>
            <a:ext cx="4999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г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. Нижний Тагил,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2024 год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0"/>
          <a:stretch/>
        </p:blipFill>
        <p:spPr>
          <a:xfrm>
            <a:off x="3406953" y="90890"/>
            <a:ext cx="2618126" cy="19373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335782"/>
            <a:ext cx="2520280" cy="222162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42" r="10625" b="26511"/>
          <a:stretch/>
        </p:blipFill>
        <p:spPr>
          <a:xfrm>
            <a:off x="5782341" y="2213273"/>
            <a:ext cx="2376264" cy="2466644"/>
          </a:xfrm>
          <a:prstGeom prst="rect">
            <a:avLst/>
          </a:prstGeom>
        </p:spPr>
      </p:pic>
      <p:cxnSp>
        <p:nvCxnSpPr>
          <p:cNvPr id="24" name="Прямая со стрелкой 23"/>
          <p:cNvCxnSpPr/>
          <p:nvPr/>
        </p:nvCxnSpPr>
        <p:spPr>
          <a:xfrm>
            <a:off x="6099634" y="1281829"/>
            <a:ext cx="1080120" cy="1080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2173285" y="1227233"/>
            <a:ext cx="1080000" cy="1080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3779912" y="4227934"/>
            <a:ext cx="187220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784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37" y="0"/>
            <a:ext cx="9144000" cy="514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0" r="22896"/>
          <a:stretch/>
        </p:blipFill>
        <p:spPr>
          <a:xfrm>
            <a:off x="8029575" y="0"/>
            <a:ext cx="1019175" cy="105958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857" y="-5752"/>
            <a:ext cx="54028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A0E0D1"/>
                </a:solidFill>
                <a:latin typeface="Bookman Old Style" pitchFamily="18" charset="0"/>
              </a:rPr>
              <a:t>К</a:t>
            </a:r>
            <a:r>
              <a:rPr lang="ru-RU" dirty="0" err="1" smtClean="0">
                <a:solidFill>
                  <a:srgbClr val="A0E0D1"/>
                </a:solidFill>
                <a:latin typeface="Bookman Old Style" pitchFamily="18" charset="0"/>
              </a:rPr>
              <a:t>оворкинг</a:t>
            </a:r>
            <a:r>
              <a:rPr lang="ru-RU" dirty="0" smtClean="0">
                <a:solidFill>
                  <a:srgbClr val="A0E0D1"/>
                </a:solidFill>
                <a:latin typeface="Bookman Old Style" pitchFamily="18" charset="0"/>
              </a:rPr>
              <a:t>-площадка «</a:t>
            </a:r>
            <a:r>
              <a:rPr lang="ru-RU" dirty="0" err="1" smtClean="0">
                <a:solidFill>
                  <a:srgbClr val="A0E0D1"/>
                </a:solidFill>
                <a:latin typeface="Bookman Old Style" pitchFamily="18" charset="0"/>
              </a:rPr>
              <a:t>ЭкоПространство</a:t>
            </a:r>
            <a:r>
              <a:rPr lang="ru-RU" dirty="0" smtClean="0">
                <a:solidFill>
                  <a:srgbClr val="A0E0D1"/>
                </a:solidFill>
                <a:latin typeface="Bookman Old Style" pitchFamily="18" charset="0"/>
              </a:rPr>
              <a:t>»</a:t>
            </a:r>
            <a:endParaRPr lang="ru-RU" dirty="0">
              <a:solidFill>
                <a:srgbClr val="A0E0D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9952" y="4866501"/>
            <a:ext cx="4999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г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. Нижний Тагил,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2024 год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915566"/>
            <a:ext cx="77891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EB538D"/>
                </a:solidFill>
                <a:latin typeface="Bookman Old Style" pitchFamily="18" charset="0"/>
              </a:rPr>
              <a:t>Субъект</a:t>
            </a:r>
            <a:r>
              <a:rPr lang="ru-RU" sz="2400" dirty="0">
                <a:solidFill>
                  <a:srgbClr val="EB538D"/>
                </a:solidFill>
                <a:latin typeface="Bookman Old Style" pitchFamily="18" charset="0"/>
              </a:rPr>
              <a:t> – это носитель </a:t>
            </a:r>
            <a:r>
              <a:rPr lang="ru-RU" sz="2400" dirty="0" smtClean="0">
                <a:solidFill>
                  <a:srgbClr val="EB538D"/>
                </a:solidFill>
                <a:latin typeface="Bookman Old Style" pitchFamily="18" charset="0"/>
              </a:rPr>
              <a:t>активности</a:t>
            </a:r>
            <a:endParaRPr lang="ru-RU" sz="2400" dirty="0">
              <a:solidFill>
                <a:srgbClr val="EB538D"/>
              </a:solidFill>
              <a:latin typeface="Bookman Old Style" pitchFamily="18" charset="0"/>
            </a:endParaRPr>
          </a:p>
          <a:p>
            <a:r>
              <a:rPr lang="ru-RU" sz="2400" b="1" dirty="0">
                <a:solidFill>
                  <a:srgbClr val="39934A"/>
                </a:solidFill>
                <a:latin typeface="Bookman Old Style" pitchFamily="18" charset="0"/>
              </a:rPr>
              <a:t>Субъект</a:t>
            </a:r>
            <a:r>
              <a:rPr lang="ru-RU" sz="2400" dirty="0">
                <a:solidFill>
                  <a:srgbClr val="39934A"/>
                </a:solidFill>
                <a:latin typeface="Bookman Old Style" pitchFamily="18" charset="0"/>
              </a:rPr>
              <a:t> – это тот, кто меняет свой </a:t>
            </a:r>
            <a:r>
              <a:rPr lang="ru-RU" sz="2400" dirty="0" smtClean="0">
                <a:solidFill>
                  <a:srgbClr val="39934A"/>
                </a:solidFill>
                <a:latin typeface="Bookman Old Style" pitchFamily="18" charset="0"/>
              </a:rPr>
              <a:t>мир</a:t>
            </a:r>
            <a:endParaRPr lang="ru-RU" sz="2400" dirty="0">
              <a:solidFill>
                <a:srgbClr val="39934A"/>
              </a:solidFill>
              <a:latin typeface="Bookman Old Style" pitchFamily="18" charset="0"/>
            </a:endParaRPr>
          </a:p>
          <a:p>
            <a:r>
              <a:rPr lang="ru-RU" sz="2400" b="1" dirty="0">
                <a:solidFill>
                  <a:srgbClr val="7030A0"/>
                </a:solidFill>
                <a:latin typeface="Bookman Old Style" pitchFamily="18" charset="0"/>
              </a:rPr>
              <a:t>Субъект</a:t>
            </a:r>
            <a:r>
              <a:rPr lang="ru-RU" sz="2400" dirty="0">
                <a:solidFill>
                  <a:srgbClr val="7030A0"/>
                </a:solidFill>
                <a:latin typeface="Bookman Old Style" pitchFamily="18" charset="0"/>
              </a:rPr>
              <a:t> – это автор свой жизни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88" y="1625483"/>
            <a:ext cx="2122557" cy="213680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15816" y="2594223"/>
            <a:ext cx="60334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EB538D"/>
                </a:solidFill>
                <a:latin typeface="Bookman Old Style" pitchFamily="18" charset="0"/>
              </a:rPr>
              <a:t>«</a:t>
            </a:r>
            <a:r>
              <a:rPr lang="ru-RU" sz="2400" b="1" dirty="0" err="1" smtClean="0">
                <a:solidFill>
                  <a:srgbClr val="EB538D"/>
                </a:solidFill>
                <a:latin typeface="Bookman Old Style" pitchFamily="18" charset="0"/>
              </a:rPr>
              <a:t>Субъектность</a:t>
            </a:r>
            <a:r>
              <a:rPr lang="ru-RU" sz="2400" dirty="0">
                <a:solidFill>
                  <a:srgbClr val="EB538D"/>
                </a:solidFill>
                <a:latin typeface="Bookman Old Style" pitchFamily="18" charset="0"/>
              </a:rPr>
              <a:t> </a:t>
            </a:r>
            <a:r>
              <a:rPr lang="ru-RU" sz="2400" dirty="0" smtClean="0">
                <a:solidFill>
                  <a:srgbClr val="EB538D"/>
                </a:solidFill>
                <a:latin typeface="Bookman Old Style" pitchFamily="18" charset="0"/>
              </a:rPr>
              <a:t>– свойство </a:t>
            </a:r>
            <a:r>
              <a:rPr lang="ru-RU" sz="2400" dirty="0">
                <a:solidFill>
                  <a:srgbClr val="EB538D"/>
                </a:solidFill>
                <a:latin typeface="Bookman Old Style" pitchFamily="18" charset="0"/>
              </a:rPr>
              <a:t>индивида быть субъектом активности; </a:t>
            </a:r>
            <a:r>
              <a:rPr lang="ru-RU" sz="2400" dirty="0" smtClean="0">
                <a:solidFill>
                  <a:srgbClr val="EB538D"/>
                </a:solidFill>
                <a:latin typeface="Bookman Old Style" pitchFamily="18" charset="0"/>
              </a:rPr>
              <a:t>способность </a:t>
            </a:r>
            <a:r>
              <a:rPr lang="ru-RU" sz="2400" dirty="0">
                <a:solidFill>
                  <a:srgbClr val="EB538D"/>
                </a:solidFill>
                <a:latin typeface="Bookman Old Style" pitchFamily="18" charset="0"/>
              </a:rPr>
              <a:t>выступать агентом действия, быть независимым от других </a:t>
            </a:r>
            <a:r>
              <a:rPr lang="ru-RU" sz="2400" dirty="0" smtClean="0">
                <a:solidFill>
                  <a:srgbClr val="EB538D"/>
                </a:solidFill>
                <a:latin typeface="Bookman Old Style" pitchFamily="18" charset="0"/>
              </a:rPr>
              <a:t>людей» </a:t>
            </a:r>
          </a:p>
          <a:p>
            <a:pPr algn="r"/>
            <a:r>
              <a:rPr lang="ru-RU" sz="2400" b="1" dirty="0" smtClean="0">
                <a:solidFill>
                  <a:srgbClr val="EB538D"/>
                </a:solidFill>
                <a:latin typeface="Bookman Old Style" pitchFamily="18" charset="0"/>
              </a:rPr>
              <a:t>Википедия</a:t>
            </a:r>
            <a:r>
              <a:rPr lang="ru-RU" sz="1600" dirty="0" smtClean="0">
                <a:latin typeface="Bookman Old Style" pitchFamily="18" charset="0"/>
              </a:rPr>
              <a:t> </a:t>
            </a:r>
            <a:endParaRPr lang="ru-RU" sz="16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91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37" y="0"/>
            <a:ext cx="9144000" cy="514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0" r="22896"/>
          <a:stretch/>
        </p:blipFill>
        <p:spPr>
          <a:xfrm>
            <a:off x="8029575" y="0"/>
            <a:ext cx="1019175" cy="105958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857" y="-5752"/>
            <a:ext cx="54028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A0E0D1"/>
                </a:solidFill>
                <a:latin typeface="Bookman Old Style" pitchFamily="18" charset="0"/>
              </a:rPr>
              <a:t>К</a:t>
            </a:r>
            <a:r>
              <a:rPr lang="ru-RU" dirty="0" err="1" smtClean="0">
                <a:solidFill>
                  <a:srgbClr val="A0E0D1"/>
                </a:solidFill>
                <a:latin typeface="Bookman Old Style" pitchFamily="18" charset="0"/>
              </a:rPr>
              <a:t>оворкинг</a:t>
            </a:r>
            <a:r>
              <a:rPr lang="ru-RU" dirty="0" smtClean="0">
                <a:solidFill>
                  <a:srgbClr val="A0E0D1"/>
                </a:solidFill>
                <a:latin typeface="Bookman Old Style" pitchFamily="18" charset="0"/>
              </a:rPr>
              <a:t>-площадка «</a:t>
            </a:r>
            <a:r>
              <a:rPr lang="ru-RU" dirty="0" err="1" smtClean="0">
                <a:solidFill>
                  <a:srgbClr val="A0E0D1"/>
                </a:solidFill>
                <a:latin typeface="Bookman Old Style" pitchFamily="18" charset="0"/>
              </a:rPr>
              <a:t>ЭкоПространство</a:t>
            </a:r>
            <a:r>
              <a:rPr lang="ru-RU" dirty="0" smtClean="0">
                <a:solidFill>
                  <a:srgbClr val="A0E0D1"/>
                </a:solidFill>
                <a:latin typeface="Bookman Old Style" pitchFamily="18" charset="0"/>
              </a:rPr>
              <a:t>»</a:t>
            </a:r>
            <a:endParaRPr lang="ru-RU" dirty="0">
              <a:solidFill>
                <a:srgbClr val="A0E0D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9952" y="4866501"/>
            <a:ext cx="4999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г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. Нижний Тагил,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2024 год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65054" y="851229"/>
            <a:ext cx="51125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EB538D"/>
                </a:solidFill>
                <a:latin typeface="Bookman Old Style" pitchFamily="18" charset="0"/>
              </a:rPr>
              <a:t>МЕТОД ПЛАНИРОВАНИЯ «ЛОТОС-ПЛАН»</a:t>
            </a:r>
            <a:endParaRPr lang="ru-RU" sz="4000" b="1" dirty="0">
              <a:solidFill>
                <a:srgbClr val="EB538D"/>
              </a:solidFill>
              <a:latin typeface="Bookman Old Style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46032" y="1611873"/>
            <a:ext cx="5407621" cy="367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66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37" y="0"/>
            <a:ext cx="9144000" cy="5143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857" y="-5752"/>
            <a:ext cx="54028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A0E0D1"/>
                </a:solidFill>
                <a:latin typeface="Bookman Old Style" pitchFamily="18" charset="0"/>
              </a:rPr>
              <a:t>К</a:t>
            </a:r>
            <a:r>
              <a:rPr lang="ru-RU" dirty="0" err="1" smtClean="0">
                <a:solidFill>
                  <a:srgbClr val="A0E0D1"/>
                </a:solidFill>
                <a:latin typeface="Bookman Old Style" pitchFamily="18" charset="0"/>
              </a:rPr>
              <a:t>оворкинг</a:t>
            </a:r>
            <a:r>
              <a:rPr lang="ru-RU" dirty="0" smtClean="0">
                <a:solidFill>
                  <a:srgbClr val="A0E0D1"/>
                </a:solidFill>
                <a:latin typeface="Bookman Old Style" pitchFamily="18" charset="0"/>
              </a:rPr>
              <a:t>-площадка «</a:t>
            </a:r>
            <a:r>
              <a:rPr lang="ru-RU" dirty="0" err="1" smtClean="0">
                <a:solidFill>
                  <a:srgbClr val="A0E0D1"/>
                </a:solidFill>
                <a:latin typeface="Bookman Old Style" pitchFamily="18" charset="0"/>
              </a:rPr>
              <a:t>ЭкоПространство</a:t>
            </a:r>
            <a:r>
              <a:rPr lang="ru-RU" dirty="0" smtClean="0">
                <a:solidFill>
                  <a:srgbClr val="A0E0D1"/>
                </a:solidFill>
                <a:latin typeface="Bookman Old Style" pitchFamily="18" charset="0"/>
              </a:rPr>
              <a:t>»</a:t>
            </a:r>
            <a:endParaRPr lang="ru-RU" dirty="0">
              <a:solidFill>
                <a:srgbClr val="A0E0D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9952" y="4866501"/>
            <a:ext cx="4999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г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. Нижний Тагил,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2024 год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624248445"/>
              </p:ext>
            </p:extLst>
          </p:nvPr>
        </p:nvGraphicFramePr>
        <p:xfrm>
          <a:off x="7937" y="395226"/>
          <a:ext cx="8812535" cy="4779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Стрелка вправо 9"/>
          <p:cNvSpPr/>
          <p:nvPr/>
        </p:nvSpPr>
        <p:spPr>
          <a:xfrm>
            <a:off x="107505" y="3579862"/>
            <a:ext cx="6192687" cy="1517568"/>
          </a:xfrm>
          <a:prstGeom prst="rightArrow">
            <a:avLst/>
          </a:prstGeom>
          <a:solidFill>
            <a:srgbClr val="A0E0D1"/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Bookman Old Style" panose="02050604050505020204" pitchFamily="18" charset="0"/>
              </a:rPr>
              <a:t>ЛОТОС-ПЛАН </a:t>
            </a:r>
            <a:r>
              <a:rPr lang="ru-RU" sz="1600" dirty="0" smtClean="0">
                <a:latin typeface="Bookman Old Style" panose="02050604050505020204" pitchFamily="18" charset="0"/>
              </a:rPr>
              <a:t>- э</a:t>
            </a:r>
            <a:r>
              <a:rPr lang="ru-RU" sz="1600" dirty="0" smtClean="0">
                <a:solidFill>
                  <a:srgbClr val="000000"/>
                </a:solidFill>
                <a:latin typeface="Bookman Old Style" panose="02050604050505020204" pitchFamily="18" charset="0"/>
              </a:rPr>
              <a:t>то </a:t>
            </a:r>
            <a:r>
              <a:rPr lang="ru-RU" sz="1600" dirty="0">
                <a:solidFill>
                  <a:srgbClr val="000000"/>
                </a:solidFill>
                <a:latin typeface="Bookman Old Style" panose="02050604050505020204" pitchFamily="18" charset="0"/>
              </a:rPr>
              <a:t>наглядная схема деятельности участников образовательного процесса, </a:t>
            </a:r>
            <a:r>
              <a:rPr lang="ru-RU" sz="1600" dirty="0" smtClean="0">
                <a:solidFill>
                  <a:srgbClr val="000000"/>
                </a:solidFill>
                <a:latin typeface="Bookman Old Style" panose="02050604050505020204" pitchFamily="18" charset="0"/>
              </a:rPr>
              <a:t>развернутый </a:t>
            </a:r>
            <a:r>
              <a:rPr lang="ru-RU" sz="1600" dirty="0">
                <a:solidFill>
                  <a:srgbClr val="000000"/>
                </a:solidFill>
                <a:latin typeface="Bookman Old Style" panose="02050604050505020204" pitchFamily="18" charset="0"/>
              </a:rPr>
              <a:t>план работы по определенной </a:t>
            </a:r>
            <a:r>
              <a:rPr lang="ru-RU" sz="1600" dirty="0" smtClean="0">
                <a:solidFill>
                  <a:srgbClr val="000000"/>
                </a:solidFill>
                <a:latin typeface="Bookman Old Style" panose="02050604050505020204" pitchFamily="18" charset="0"/>
              </a:rPr>
              <a:t>теме.</a:t>
            </a:r>
            <a:endParaRPr lang="ru-RU" sz="1600" dirty="0">
              <a:latin typeface="Bookman Old Style" panose="0205060405050502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0" r="22896"/>
          <a:stretch/>
        </p:blipFill>
        <p:spPr>
          <a:xfrm>
            <a:off x="8029575" y="0"/>
            <a:ext cx="1019175" cy="105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30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37" y="0"/>
            <a:ext cx="9144000" cy="51435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857" y="-5752"/>
            <a:ext cx="54028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A0E0D1"/>
                </a:solidFill>
                <a:latin typeface="Bookman Old Style" pitchFamily="18" charset="0"/>
              </a:rPr>
              <a:t>К</a:t>
            </a:r>
            <a:r>
              <a:rPr lang="ru-RU" dirty="0" err="1" smtClean="0">
                <a:solidFill>
                  <a:srgbClr val="A0E0D1"/>
                </a:solidFill>
                <a:latin typeface="Bookman Old Style" pitchFamily="18" charset="0"/>
              </a:rPr>
              <a:t>оворкинг</a:t>
            </a:r>
            <a:r>
              <a:rPr lang="ru-RU" dirty="0" smtClean="0">
                <a:solidFill>
                  <a:srgbClr val="A0E0D1"/>
                </a:solidFill>
                <a:latin typeface="Bookman Old Style" pitchFamily="18" charset="0"/>
              </a:rPr>
              <a:t>-площадка «</a:t>
            </a:r>
            <a:r>
              <a:rPr lang="ru-RU" dirty="0" err="1" smtClean="0">
                <a:solidFill>
                  <a:srgbClr val="A0E0D1"/>
                </a:solidFill>
                <a:latin typeface="Bookman Old Style" pitchFamily="18" charset="0"/>
              </a:rPr>
              <a:t>ЭкоПространство</a:t>
            </a:r>
            <a:r>
              <a:rPr lang="ru-RU" dirty="0" smtClean="0">
                <a:solidFill>
                  <a:srgbClr val="A0E0D1"/>
                </a:solidFill>
                <a:latin typeface="Bookman Old Style" pitchFamily="18" charset="0"/>
              </a:rPr>
              <a:t>»</a:t>
            </a:r>
            <a:endParaRPr lang="ru-RU" dirty="0">
              <a:solidFill>
                <a:srgbClr val="A0E0D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9952" y="4866501"/>
            <a:ext cx="4999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г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. Нижний Тагил,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2024 год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9087" y="877147"/>
            <a:ext cx="4679525" cy="3710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CC9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1857" y="335341"/>
            <a:ext cx="91242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itchFamily="18" charset="0"/>
              </a:rPr>
              <a:t>ОБРАЗОВАТЕЛЬНЫЙ ПРОЕКТ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0" r="22896"/>
          <a:stretch/>
        </p:blipFill>
        <p:spPr>
          <a:xfrm>
            <a:off x="8029575" y="0"/>
            <a:ext cx="1019175" cy="1059582"/>
          </a:xfrm>
          <a:prstGeom prst="rect">
            <a:avLst/>
          </a:prstGeom>
        </p:spPr>
      </p:pic>
      <p:sp>
        <p:nvSpPr>
          <p:cNvPr id="9" name="Сердце 8">
            <a:hlinkClick r:id="rId5" action="ppaction://hlinkfile"/>
          </p:cNvPr>
          <p:cNvSpPr/>
          <p:nvPr/>
        </p:nvSpPr>
        <p:spPr>
          <a:xfrm>
            <a:off x="2089087" y="4748159"/>
            <a:ext cx="504056" cy="339502"/>
          </a:xfrm>
          <a:prstGeom prst="heart">
            <a:avLst/>
          </a:prstGeom>
          <a:solidFill>
            <a:srgbClr val="EB538D"/>
          </a:solidFill>
          <a:ln>
            <a:solidFill>
              <a:srgbClr val="EB5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ердце 11">
            <a:hlinkClick r:id="rId6" action="ppaction://hlinkfile"/>
          </p:cNvPr>
          <p:cNvSpPr/>
          <p:nvPr/>
        </p:nvSpPr>
        <p:spPr>
          <a:xfrm>
            <a:off x="4578723" y="4755336"/>
            <a:ext cx="504056" cy="339502"/>
          </a:xfrm>
          <a:prstGeom prst="heart">
            <a:avLst/>
          </a:prstGeom>
          <a:solidFill>
            <a:srgbClr val="EB538D"/>
          </a:solidFill>
          <a:ln>
            <a:solidFill>
              <a:srgbClr val="EB5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ердце 12">
            <a:hlinkClick r:id="rId7" action="ppaction://hlinkfile"/>
          </p:cNvPr>
          <p:cNvSpPr/>
          <p:nvPr/>
        </p:nvSpPr>
        <p:spPr>
          <a:xfrm>
            <a:off x="5796136" y="4748363"/>
            <a:ext cx="504056" cy="339502"/>
          </a:xfrm>
          <a:prstGeom prst="heart">
            <a:avLst/>
          </a:prstGeom>
          <a:solidFill>
            <a:srgbClr val="EB538D"/>
          </a:solidFill>
          <a:ln>
            <a:solidFill>
              <a:srgbClr val="EB5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ердце 13">
            <a:hlinkClick r:id="rId8" action="ppaction://hlinkfile"/>
          </p:cNvPr>
          <p:cNvSpPr/>
          <p:nvPr/>
        </p:nvSpPr>
        <p:spPr>
          <a:xfrm>
            <a:off x="3347864" y="4748159"/>
            <a:ext cx="504056" cy="339502"/>
          </a:xfrm>
          <a:prstGeom prst="heart">
            <a:avLst/>
          </a:prstGeom>
          <a:solidFill>
            <a:srgbClr val="EB538D"/>
          </a:solidFill>
          <a:ln>
            <a:solidFill>
              <a:srgbClr val="EB5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77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37" y="0"/>
            <a:ext cx="9144000" cy="514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0" r="22896"/>
          <a:stretch/>
        </p:blipFill>
        <p:spPr>
          <a:xfrm>
            <a:off x="8029575" y="0"/>
            <a:ext cx="1019175" cy="105958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857" y="-5752"/>
            <a:ext cx="54028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A0E0D1"/>
                </a:solidFill>
                <a:latin typeface="Bookman Old Style" pitchFamily="18" charset="0"/>
              </a:rPr>
              <a:t>К</a:t>
            </a:r>
            <a:r>
              <a:rPr lang="ru-RU" dirty="0" err="1" smtClean="0">
                <a:solidFill>
                  <a:srgbClr val="A0E0D1"/>
                </a:solidFill>
                <a:latin typeface="Bookman Old Style" pitchFamily="18" charset="0"/>
              </a:rPr>
              <a:t>оворкинг</a:t>
            </a:r>
            <a:r>
              <a:rPr lang="ru-RU" dirty="0" smtClean="0">
                <a:solidFill>
                  <a:srgbClr val="A0E0D1"/>
                </a:solidFill>
                <a:latin typeface="Bookman Old Style" pitchFamily="18" charset="0"/>
              </a:rPr>
              <a:t>-площадка «</a:t>
            </a:r>
            <a:r>
              <a:rPr lang="ru-RU" dirty="0" err="1" smtClean="0">
                <a:solidFill>
                  <a:srgbClr val="A0E0D1"/>
                </a:solidFill>
                <a:latin typeface="Bookman Old Style" pitchFamily="18" charset="0"/>
              </a:rPr>
              <a:t>ЭкоПространство</a:t>
            </a:r>
            <a:r>
              <a:rPr lang="ru-RU" dirty="0" smtClean="0">
                <a:solidFill>
                  <a:srgbClr val="A0E0D1"/>
                </a:solidFill>
                <a:latin typeface="Bookman Old Style" pitchFamily="18" charset="0"/>
              </a:rPr>
              <a:t>»</a:t>
            </a:r>
            <a:endParaRPr lang="ru-RU" dirty="0">
              <a:solidFill>
                <a:srgbClr val="A0E0D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9952" y="4866501"/>
            <a:ext cx="4999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г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. Нижний Тагил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,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2024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год</a:t>
            </a:r>
            <a:endParaRPr lang="ru-RU" sz="1200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616" y="771550"/>
            <a:ext cx="90368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EB538D"/>
                </a:solidFill>
                <a:latin typeface="Bookman Old Style" pitchFamily="18" charset="0"/>
              </a:rPr>
              <a:t>СУБЪЕКТНЫЙ ПРАЗДНИК</a:t>
            </a:r>
            <a:endParaRPr lang="ru-RU" sz="4800" dirty="0">
              <a:solidFill>
                <a:srgbClr val="EB538D"/>
              </a:solidFill>
              <a:latin typeface="Bookman Old Style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1665643"/>
            <a:ext cx="3096344" cy="3200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560" y="1697632"/>
            <a:ext cx="3165375" cy="3184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200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</TotalTime>
  <Words>341</Words>
  <Application>Microsoft Office PowerPoint</Application>
  <PresentationFormat>Экран (16:9)</PresentationFormat>
  <Paragraphs>49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ё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COSMO</dc:creator>
  <cp:lastModifiedBy>COSMO</cp:lastModifiedBy>
  <cp:revision>95</cp:revision>
  <dcterms:created xsi:type="dcterms:W3CDTF">2024-01-23T04:43:58Z</dcterms:created>
  <dcterms:modified xsi:type="dcterms:W3CDTF">2024-05-24T04:29:10Z</dcterms:modified>
</cp:coreProperties>
</file>