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77" r:id="rId2"/>
    <p:sldId id="263" r:id="rId3"/>
    <p:sldId id="268" r:id="rId4"/>
    <p:sldId id="280" r:id="rId5"/>
    <p:sldId id="261" r:id="rId6"/>
    <p:sldId id="264" r:id="rId7"/>
    <p:sldId id="266" r:id="rId8"/>
    <p:sldId id="267" r:id="rId9"/>
    <p:sldId id="256" r:id="rId10"/>
    <p:sldId id="272" r:id="rId11"/>
    <p:sldId id="274" r:id="rId12"/>
    <p:sldId id="259" r:id="rId13"/>
    <p:sldId id="276" r:id="rId14"/>
    <p:sldId id="281" r:id="rId15"/>
    <p:sldId id="270" r:id="rId16"/>
    <p:sldId id="265" r:id="rId17"/>
    <p:sldId id="260" r:id="rId18"/>
    <p:sldId id="271" r:id="rId19"/>
    <p:sldId id="282" r:id="rId20"/>
    <p:sldId id="278" r:id="rId21"/>
    <p:sldId id="25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45DB52-01C0-4C9F-9CFD-197784E340A1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4215AD-D1BE-4B77-BFAA-72A4CCABF5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344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D5E1A3-0222-455A-9370-F53D5A51232C}" type="slidenum">
              <a:rPr lang="ru-RU"/>
              <a:pPr/>
              <a:t>12</a:t>
            </a:fld>
            <a:endParaRPr lang="ru-RU"/>
          </a:p>
        </p:txBody>
      </p:sp>
      <p:sp>
        <p:nvSpPr>
          <p:cNvPr id="14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7625" y="877888"/>
            <a:ext cx="4221163" cy="3165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0050" cy="41084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61076" y="4350404"/>
            <a:ext cx="4741041" cy="3435679"/>
          </a:xfrm>
        </p:spPr>
        <p:txBody>
          <a:bodyPr/>
          <a:lstStyle/>
          <a:p>
            <a:endParaRPr lang="de-DE" sz="21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-14225588" y="-11798300"/>
            <a:ext cx="16648113" cy="12487275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85177" y="4343014"/>
            <a:ext cx="5474225" cy="261610"/>
          </a:xfrm>
        </p:spPr>
        <p:txBody>
          <a:bodyPr vert="horz" compatLnSpc="1"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>
              <a:spcBef>
                <a:spcPts val="393"/>
              </a:spcBef>
              <a:tabLst>
                <a:tab pos="0" algn="l"/>
                <a:tab pos="393567" algn="l"/>
                <a:tab pos="787451" algn="l"/>
                <a:tab pos="1181336" algn="l"/>
                <a:tab pos="1575219" algn="l"/>
                <a:tab pos="1969103" algn="l"/>
                <a:tab pos="2362987" algn="l"/>
                <a:tab pos="2756871" algn="l"/>
                <a:tab pos="3150755" algn="l"/>
                <a:tab pos="3544637" algn="l"/>
                <a:tab pos="3938522" algn="l"/>
                <a:tab pos="4332405" algn="l"/>
                <a:tab pos="4726290" algn="l"/>
                <a:tab pos="5120173" algn="l"/>
                <a:tab pos="5514057" algn="l"/>
                <a:tab pos="5907941" algn="l"/>
                <a:tab pos="6301825" algn="l"/>
                <a:tab pos="6695709" algn="l"/>
                <a:tab pos="7089591" algn="l"/>
                <a:tab pos="7483476" algn="l"/>
                <a:tab pos="7877360" algn="l"/>
              </a:tabLst>
            </a:pPr>
            <a:endParaRPr lang="de-DE" sz="1100">
              <a:solidFill>
                <a:srgbClr val="000000"/>
              </a:solidFill>
              <a:latin typeface="Times New Roman" pitchFamily="18"/>
              <a:ea typeface="SimSun" pitchFamily="2"/>
              <a:cs typeface="Mangal" pitchFamily="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13" Type="http://schemas.openxmlformats.org/officeDocument/2006/relationships/image" Target="../media/image35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9.gif"/><Relationship Id="rId12" Type="http://schemas.openxmlformats.org/officeDocument/2006/relationships/image" Target="../media/image3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8.gif"/><Relationship Id="rId11" Type="http://schemas.openxmlformats.org/officeDocument/2006/relationships/image" Target="../media/image33.gif"/><Relationship Id="rId5" Type="http://schemas.openxmlformats.org/officeDocument/2006/relationships/image" Target="../media/image27.jpeg"/><Relationship Id="rId10" Type="http://schemas.openxmlformats.org/officeDocument/2006/relationships/image" Target="../media/image32.gif"/><Relationship Id="rId4" Type="http://schemas.openxmlformats.org/officeDocument/2006/relationships/image" Target="../media/image26.gif"/><Relationship Id="rId9" Type="http://schemas.openxmlformats.org/officeDocument/2006/relationships/image" Target="../media/image31.gif"/><Relationship Id="rId1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Guten-Tag-Lied.avi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Neizvesten-Gudok-parovoza(muzofon.com).mp3" TargetMode="Externa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hyperlink" Target="http://www.alexandra-velten.net/luxor/Indices/indexd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land032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642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6381750"/>
            <a:ext cx="8229600" cy="476250"/>
          </a:xfrm>
        </p:spPr>
        <p:txBody>
          <a:bodyPr>
            <a:normAutofit fontScale="90000"/>
          </a:bodyPr>
          <a:lstStyle/>
          <a:p>
            <a:r>
              <a:rPr lang="en-GB" sz="4000"/>
              <a:t>Deutschland</a:t>
            </a:r>
            <a:endParaRPr lang="ru-RU" sz="4000"/>
          </a:p>
        </p:txBody>
      </p:sp>
      <p:pic>
        <p:nvPicPr>
          <p:cNvPr id="8196" name="Picture 4" descr="deutschland-politische-karte-brd-2007-1684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-1222" t="6944"/>
          <a:stretch>
            <a:fillRect/>
          </a:stretch>
        </p:blipFill>
        <p:spPr>
          <a:xfrm>
            <a:off x="1692275" y="0"/>
            <a:ext cx="5915025" cy="6381750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2" descr="black4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72000" cy="3557588"/>
          </a:xfrm>
          <a:prstGeom prst="rect">
            <a:avLst/>
          </a:prstGeom>
          <a:noFill/>
        </p:spPr>
      </p:pic>
      <p:pic>
        <p:nvPicPr>
          <p:cNvPr id="139267" name="Picture 3" descr="black4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0"/>
            <a:ext cx="4787900" cy="3557588"/>
          </a:xfrm>
          <a:prstGeom prst="rect">
            <a:avLst/>
          </a:prstGeom>
          <a:noFill/>
        </p:spPr>
      </p:pic>
      <p:pic>
        <p:nvPicPr>
          <p:cNvPr id="139268" name="Picture 4" descr="black4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00413"/>
            <a:ext cx="4572000" cy="3557587"/>
          </a:xfrm>
          <a:prstGeom prst="rect">
            <a:avLst/>
          </a:prstGeom>
          <a:noFill/>
        </p:spPr>
      </p:pic>
      <p:pic>
        <p:nvPicPr>
          <p:cNvPr id="139269" name="Picture 5" descr="black4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3300413"/>
            <a:ext cx="4787900" cy="3557587"/>
          </a:xfrm>
          <a:prstGeom prst="rect">
            <a:avLst/>
          </a:prstGeom>
          <a:noFill/>
        </p:spPr>
      </p:pic>
      <p:sp>
        <p:nvSpPr>
          <p:cNvPr id="139270" name="AutoShape 6"/>
          <p:cNvSpPr>
            <a:spLocks noChangeArrowheads="1"/>
          </p:cNvSpPr>
          <p:nvPr/>
        </p:nvSpPr>
        <p:spPr bwMode="auto">
          <a:xfrm rot="-2453948">
            <a:off x="2987675" y="1989138"/>
            <a:ext cx="3384550" cy="3314700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rgbClr val="990099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9271" name="AutoShape 7"/>
          <p:cNvSpPr>
            <a:spLocks noChangeArrowheads="1"/>
          </p:cNvSpPr>
          <p:nvPr/>
        </p:nvSpPr>
        <p:spPr bwMode="auto">
          <a:xfrm>
            <a:off x="3276600" y="2060575"/>
            <a:ext cx="2736850" cy="2954338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chemeClr val="accent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9272" name="AutoShape 8"/>
          <p:cNvSpPr>
            <a:spLocks noChangeArrowheads="1"/>
          </p:cNvSpPr>
          <p:nvPr/>
        </p:nvSpPr>
        <p:spPr bwMode="auto">
          <a:xfrm rot="-1728264">
            <a:off x="6084888" y="765175"/>
            <a:ext cx="1795462" cy="1603375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39273" name="Picture 9" descr="05_moon_meteorit_alh-8100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620838" y="0"/>
            <a:ext cx="1404938" cy="1038225"/>
          </a:xfrm>
          <a:prstGeom prst="rect">
            <a:avLst/>
          </a:prstGeom>
          <a:noFill/>
        </p:spPr>
      </p:pic>
      <p:pic>
        <p:nvPicPr>
          <p:cNvPr id="139274" name="Picture 10" descr="05_moon_meteorit_alh-8100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24975" y="0"/>
            <a:ext cx="1404938" cy="908050"/>
          </a:xfrm>
          <a:prstGeom prst="rect">
            <a:avLst/>
          </a:prstGeom>
          <a:noFill/>
        </p:spPr>
      </p:pic>
      <p:sp>
        <p:nvSpPr>
          <p:cNvPr id="139275" name="AutoShape 11"/>
          <p:cNvSpPr>
            <a:spLocks noChangeArrowheads="1"/>
          </p:cNvSpPr>
          <p:nvPr/>
        </p:nvSpPr>
        <p:spPr bwMode="auto">
          <a:xfrm>
            <a:off x="1042988" y="4797425"/>
            <a:ext cx="936625" cy="863600"/>
          </a:xfrm>
          <a:prstGeom prst="star5">
            <a:avLst/>
          </a:prstGeom>
          <a:gradFill rotWithShape="1">
            <a:gsLst>
              <a:gs pos="0">
                <a:srgbClr val="6699FF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9276" name="AutoShape 12"/>
          <p:cNvSpPr>
            <a:spLocks noChangeArrowheads="1"/>
          </p:cNvSpPr>
          <p:nvPr/>
        </p:nvSpPr>
        <p:spPr bwMode="auto">
          <a:xfrm>
            <a:off x="3635375" y="549275"/>
            <a:ext cx="1223963" cy="1079500"/>
          </a:xfrm>
          <a:prstGeom prst="star5">
            <a:avLst/>
          </a:prstGeom>
          <a:gradFill rotWithShape="1">
            <a:gsLst>
              <a:gs pos="0">
                <a:srgbClr val="FFFF6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9277" name="AutoShape 13"/>
          <p:cNvSpPr>
            <a:spLocks noChangeArrowheads="1"/>
          </p:cNvSpPr>
          <p:nvPr/>
        </p:nvSpPr>
        <p:spPr bwMode="auto">
          <a:xfrm rot="-1624394">
            <a:off x="6283325" y="3414713"/>
            <a:ext cx="1731963" cy="1655762"/>
          </a:xfrm>
          <a:prstGeom prst="star5">
            <a:avLst/>
          </a:prstGeom>
          <a:gradFill rotWithShape="1">
            <a:gsLst>
              <a:gs pos="0">
                <a:srgbClr val="FF0066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9278" name="AutoShape 14"/>
          <p:cNvSpPr>
            <a:spLocks noChangeArrowheads="1"/>
          </p:cNvSpPr>
          <p:nvPr/>
        </p:nvSpPr>
        <p:spPr bwMode="auto">
          <a:xfrm rot="-1624394">
            <a:off x="779463" y="1011238"/>
            <a:ext cx="1587500" cy="1511300"/>
          </a:xfrm>
          <a:prstGeom prst="star5">
            <a:avLst/>
          </a:prstGeom>
          <a:gradFill rotWithShape="1">
            <a:gsLst>
              <a:gs pos="0">
                <a:srgbClr val="990099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9279" name="AutoShape 15"/>
          <p:cNvSpPr>
            <a:spLocks noChangeArrowheads="1"/>
          </p:cNvSpPr>
          <p:nvPr/>
        </p:nvSpPr>
        <p:spPr bwMode="auto">
          <a:xfrm rot="-1624394">
            <a:off x="3567113" y="4805363"/>
            <a:ext cx="1873250" cy="1736725"/>
          </a:xfrm>
          <a:prstGeom prst="star5">
            <a:avLst/>
          </a:prstGeom>
          <a:gradFill rotWithShape="1">
            <a:gsLst>
              <a:gs pos="0">
                <a:srgbClr val="33CC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pic>
        <p:nvPicPr>
          <p:cNvPr id="139280" name="Picture 16" descr="earth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775" y="4076700"/>
            <a:ext cx="1511300" cy="1511300"/>
          </a:xfrm>
          <a:prstGeom prst="rect">
            <a:avLst/>
          </a:prstGeom>
          <a:noFill/>
        </p:spPr>
      </p:pic>
      <p:pic>
        <p:nvPicPr>
          <p:cNvPr id="139281" name="Picture 17" descr="4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7900" y="3860800"/>
            <a:ext cx="792163" cy="792163"/>
          </a:xfrm>
          <a:prstGeom prst="rect">
            <a:avLst/>
          </a:prstGeom>
          <a:noFill/>
        </p:spPr>
      </p:pic>
      <p:pic>
        <p:nvPicPr>
          <p:cNvPr id="139282" name="Picture 18" descr="mars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1775" y="2205038"/>
            <a:ext cx="863600" cy="863600"/>
          </a:xfrm>
          <a:prstGeom prst="rect">
            <a:avLst/>
          </a:prstGeom>
          <a:noFill/>
        </p:spPr>
      </p:pic>
      <p:pic>
        <p:nvPicPr>
          <p:cNvPr id="139283" name="Picture 19" descr="112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35825" y="3213100"/>
            <a:ext cx="1079500" cy="1079500"/>
          </a:xfrm>
          <a:prstGeom prst="rect">
            <a:avLst/>
          </a:prstGeom>
          <a:noFill/>
        </p:spPr>
      </p:pic>
      <p:pic>
        <p:nvPicPr>
          <p:cNvPr id="139284" name="Picture 20" descr="upiter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24075" y="708025"/>
            <a:ext cx="935038" cy="498475"/>
          </a:xfrm>
          <a:prstGeom prst="rect">
            <a:avLst/>
          </a:prstGeom>
          <a:noFill/>
        </p:spPr>
      </p:pic>
      <p:pic>
        <p:nvPicPr>
          <p:cNvPr id="139285" name="Picture 21" descr="r4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6200000">
            <a:off x="-33337" y="5857875"/>
            <a:ext cx="1428750" cy="571500"/>
          </a:xfrm>
          <a:prstGeom prst="rect">
            <a:avLst/>
          </a:prstGeom>
          <a:noFill/>
        </p:spPr>
      </p:pic>
      <p:pic>
        <p:nvPicPr>
          <p:cNvPr id="139286" name="Picture 22" descr="r4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5288" y="188913"/>
            <a:ext cx="1428750" cy="571500"/>
          </a:xfrm>
          <a:prstGeom prst="rect">
            <a:avLst/>
          </a:prstGeom>
          <a:noFill/>
        </p:spPr>
      </p:pic>
      <p:pic>
        <p:nvPicPr>
          <p:cNvPr id="139287" name="Picture 23" descr="r4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5400000">
            <a:off x="7888288" y="617538"/>
            <a:ext cx="1428750" cy="571500"/>
          </a:xfrm>
          <a:prstGeom prst="rect">
            <a:avLst/>
          </a:prstGeom>
          <a:noFill/>
        </p:spPr>
      </p:pic>
      <p:pic>
        <p:nvPicPr>
          <p:cNvPr id="139288" name="Picture 24" descr="r7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-23696382">
            <a:off x="4211638" y="1700213"/>
            <a:ext cx="1657350" cy="1104900"/>
          </a:xfrm>
          <a:prstGeom prst="rect">
            <a:avLst/>
          </a:prstGeom>
          <a:noFill/>
        </p:spPr>
      </p:pic>
      <p:pic>
        <p:nvPicPr>
          <p:cNvPr id="139289" name="Picture 25" descr="56r2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371600" y="0"/>
            <a:ext cx="1371600" cy="495300"/>
          </a:xfrm>
          <a:prstGeom prst="rect">
            <a:avLst/>
          </a:prstGeom>
          <a:noFill/>
        </p:spPr>
      </p:pic>
      <p:pic>
        <p:nvPicPr>
          <p:cNvPr id="139290" name="Picture 2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ринц.wav"/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92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30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10" presetClass="entr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0"/>
                            </p:stCondLst>
                            <p:childTnLst>
                              <p:par>
                                <p:cTn id="4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39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3000"/>
                                        <p:tgtEl>
                                          <p:spTgt spid="139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139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0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9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9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39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1500"/>
                            </p:stCondLst>
                            <p:childTnLst>
                              <p:par>
                                <p:cTn id="8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39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9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3000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39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4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4500"/>
                            </p:stCondLst>
                            <p:childTnLst>
                              <p:par>
                                <p:cTn id="9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139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39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0035 -0.80532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139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85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39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0.80382 -0.01018 " pathEditMode="relative" rAng="0" ptsTypes="AA">
                                      <p:cBhvr>
                                        <p:cTn id="115" dur="3000" fill="hold"/>
                                        <p:tgtEl>
                                          <p:spTgt spid="139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1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39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9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3000"/>
                                        <p:tgtEl>
                                          <p:spTgt spid="139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/>
                                        <p:tgtEl>
                                          <p:spTgt spid="139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4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39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39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1991 C 0.02951 0.0875 -0.01042 0.2169 -0.09566 0.26829 C -0.1809 0.32084 -0.28021 0.27384 -0.31649 0.16667 C -0.35295 0.05926 -0.31319 -0.06944 -0.2276 -0.12106 C -0.14236 -0.17245 -0.0434 -0.12731 -0.00677 -0.01991 Z " pathEditMode="relative" rAng="3942850" ptsTypes="fffff">
                                      <p:cBhvr>
                                        <p:cTn id="136" dur="3000" spd="-100000" fill="hold"/>
                                        <p:tgtEl>
                                          <p:spTgt spid="139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7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39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85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39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9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39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500"/>
                            </p:stCondLst>
                            <p:childTnLst>
                              <p:par>
                                <p:cTn id="15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0" fill="hold"/>
                                        <p:tgtEl>
                                          <p:spTgt spid="139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0" fill="hold"/>
                                        <p:tgtEl>
                                          <p:spTgt spid="139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3500"/>
                            </p:stCondLst>
                            <p:childTnLst>
                              <p:par>
                                <p:cTn id="1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39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6500"/>
                            </p:stCondLst>
                            <p:childTnLst>
                              <p:par>
                                <p:cTn id="1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13385 0.30463 " pathEditMode="relative" rAng="0" ptsTypes="AA">
                                      <p:cBhvr>
                                        <p:cTn id="160" dur="3000" fill="hold"/>
                                        <p:tgtEl>
                                          <p:spTgt spid="139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15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3000" fill="hold"/>
                                        <p:tgtEl>
                                          <p:spTgt spid="13928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9500"/>
                            </p:stCondLst>
                            <p:childTnLst>
                              <p:par>
                                <p:cTn id="16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1392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15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139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25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139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139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139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3500"/>
                            </p:stCondLst>
                            <p:childTnLst>
                              <p:par>
                                <p:cTn id="1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139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4000"/>
                            </p:stCondLst>
                            <p:childTnLst>
                              <p:par>
                                <p:cTn id="1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139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9290"/>
                </p:tgtEl>
              </p:cMediaNode>
            </p:audio>
          </p:childTnLst>
        </p:cTn>
      </p:par>
    </p:tnLst>
    <p:bldLst>
      <p:bldP spid="139270" grpId="0" animBg="1"/>
      <p:bldP spid="139270" grpId="1" animBg="1"/>
      <p:bldP spid="139270" grpId="2" animBg="1"/>
      <p:bldP spid="139271" grpId="0" animBg="1"/>
      <p:bldP spid="139271" grpId="1" animBg="1"/>
      <p:bldP spid="139271" grpId="2" animBg="1"/>
      <p:bldP spid="139272" grpId="0" animBg="1"/>
      <p:bldP spid="139272" grpId="1" animBg="1"/>
      <p:bldP spid="139272" grpId="2" animBg="1"/>
      <p:bldP spid="139275" grpId="0" animBg="1"/>
      <p:bldP spid="139275" grpId="1" animBg="1"/>
      <p:bldP spid="139276" grpId="0" animBg="1"/>
      <p:bldP spid="139276" grpId="1" animBg="1"/>
      <p:bldP spid="139277" grpId="0" animBg="1"/>
      <p:bldP spid="139277" grpId="1" animBg="1"/>
      <p:bldP spid="139278" grpId="0" animBg="1"/>
      <p:bldP spid="139278" grpId="1" animBg="1"/>
      <p:bldP spid="139279" grpId="0" animBg="1"/>
      <p:bldP spid="13927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9363" y="1260475"/>
            <a:ext cx="4140200" cy="4679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61938" y="163513"/>
            <a:ext cx="7248525" cy="1306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6600" b="1" dirty="0">
              <a:solidFill>
                <a:srgbClr val="FFFFFF"/>
              </a:solidFill>
              <a:latin typeface="Monotype Corsiva" pitchFamily="6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332656"/>
            <a:ext cx="6323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 smtClean="0"/>
              <a:t>Bekanntschaft</a:t>
            </a:r>
            <a:endParaRPr lang="ru-RU" sz="7200" b="1" dirty="0"/>
          </a:p>
        </p:txBody>
      </p:sp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1484784"/>
            <a:ext cx="1073845" cy="86409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429000"/>
            <a:ext cx="785813" cy="785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5905500"/>
            <a:ext cx="1224136" cy="83586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3" y="5867400"/>
            <a:ext cx="1440161" cy="87396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1" y="5867400"/>
            <a:ext cx="1440160" cy="87396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5867400"/>
            <a:ext cx="1008112" cy="80196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1" y="5877272"/>
            <a:ext cx="1512168" cy="86409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5715000"/>
            <a:ext cx="1224135" cy="102636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ergei1975ru.files.wordpress.com/2011/01/ears_thum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183978"/>
            <a:ext cx="8736905" cy="534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260648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H</a:t>
            </a:r>
            <a:r>
              <a:rPr lang="ru-RU" sz="5400" b="1" dirty="0" smtClean="0"/>
              <a:t>ӧ</a:t>
            </a:r>
            <a:r>
              <a:rPr lang="en-US" sz="5400" b="1" dirty="0" smtClean="0"/>
              <a:t>re </a:t>
            </a:r>
            <a:r>
              <a:rPr lang="en-US" sz="5400" b="1" dirty="0" err="1" smtClean="0"/>
              <a:t>aufmerksam</a:t>
            </a:r>
            <a:r>
              <a:rPr lang="en-US" sz="5400" b="1" dirty="0" smtClean="0"/>
              <a:t> </a:t>
            </a:r>
            <a:r>
              <a:rPr lang="en-US" sz="5400" b="1" dirty="0" err="1" smtClean="0"/>
              <a:t>zu</a:t>
            </a:r>
            <a:r>
              <a:rPr lang="en-US" sz="5400" b="1" dirty="0" smtClean="0"/>
              <a:t>!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12438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672042" y="146964"/>
            <a:ext cx="7808165" cy="1063362"/>
          </a:xfrm>
        </p:spPr>
        <p:txBody>
          <a:bodyPr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>
              <a:buNone/>
            </a:pPr>
            <a:r>
              <a:rPr lang="de-DE" sz="4400" b="1" dirty="0"/>
              <a:t>Die Hausaufgabe</a:t>
            </a:r>
          </a:p>
        </p:txBody>
      </p:sp>
      <p:pic>
        <p:nvPicPr>
          <p:cNvPr id="3" name="Picture 4" descr="book38[1]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816378" y="2775977"/>
            <a:ext cx="3918614" cy="342914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915816" y="1916832"/>
            <a:ext cx="6527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Стр. 161 </a:t>
            </a:r>
            <a:r>
              <a:rPr lang="ru-RU" sz="3200" b="1" dirty="0" err="1" smtClean="0"/>
              <a:t>упр</a:t>
            </a:r>
            <a:r>
              <a:rPr lang="ru-RU" sz="3200" b="1" dirty="0" smtClean="0"/>
              <a:t> 6, составить </a:t>
            </a:r>
            <a:r>
              <a:rPr lang="ru-RU" sz="3200" b="1" dirty="0" err="1" smtClean="0"/>
              <a:t>сообшение</a:t>
            </a:r>
            <a:r>
              <a:rPr lang="ru-RU" sz="3200" b="1" dirty="0" smtClean="0"/>
              <a:t> о Мюнхене по опоре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06945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-675456"/>
            <a:ext cx="7543800" cy="2088232"/>
          </a:xfrm>
        </p:spPr>
        <p:txBody>
          <a:bodyPr/>
          <a:lstStyle/>
          <a:p>
            <a:r>
              <a:rPr lang="en-US" dirty="0" err="1" smtClean="0"/>
              <a:t>Wie</a:t>
            </a:r>
            <a:r>
              <a:rPr lang="en-US" dirty="0" smtClean="0"/>
              <a:t> war die </a:t>
            </a:r>
            <a:r>
              <a:rPr lang="en-US" dirty="0" err="1" smtClean="0"/>
              <a:t>Stunde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056" y="1268760"/>
            <a:ext cx="3528392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7"/>
            <a:ext cx="3600400" cy="23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56871" y="3010931"/>
            <a:ext cx="19725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Narkisim" panose="020E0502050101010101" pitchFamily="34" charset="-79"/>
                <a:cs typeface="Narkisim" panose="020E0502050101010101" pitchFamily="34" charset="-79"/>
              </a:rPr>
              <a:t>lagweilig</a:t>
            </a:r>
            <a:endParaRPr lang="ru-RU" sz="3200" b="1" dirty="0">
              <a:solidFill>
                <a:srgbClr val="C00000"/>
              </a:solidFill>
              <a:cs typeface="Narkisim" panose="020E0502050101010101" pitchFamily="34" charset="-79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4077072"/>
            <a:ext cx="3600401" cy="259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149080"/>
            <a:ext cx="3672408" cy="2520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187624" y="5949280"/>
            <a:ext cx="30182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Narkisim" pitchFamily="34" charset="-79"/>
                <a:cs typeface="Narkisim" pitchFamily="34" charset="-79"/>
              </a:rPr>
              <a:t>interessant</a:t>
            </a:r>
            <a:endParaRPr lang="ru-RU" sz="3200" b="1" dirty="0">
              <a:solidFill>
                <a:srgbClr val="C00000"/>
              </a:solidFill>
              <a:cs typeface="Narkisim" pitchFamily="34" charset="-79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152" y="5949280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Narkisim" pitchFamily="34" charset="-79"/>
                <a:cs typeface="Narkisim" pitchFamily="34" charset="-79"/>
              </a:rPr>
              <a:t>lehrreich</a:t>
            </a:r>
            <a:endParaRPr lang="ru-RU" sz="3200" b="1" dirty="0">
              <a:solidFill>
                <a:srgbClr val="C00000"/>
              </a:solidFill>
              <a:cs typeface="Narkisim" pitchFamily="34" charset="-79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16216" y="2780929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Narkisim" pitchFamily="34" charset="-79"/>
                <a:cs typeface="Narkisim" pitchFamily="34" charset="-79"/>
              </a:rPr>
              <a:t>lustig</a:t>
            </a:r>
            <a:endParaRPr lang="ru-RU" sz="3200" b="1" dirty="0">
              <a:solidFill>
                <a:srgbClr val="C00000"/>
              </a:solidFill>
              <a:cs typeface="Narkisim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72078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4" descr="http://im2-tub-ru.yandex.net/i?id=85053192-11-72&amp;n=2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4951" y="2147167"/>
            <a:ext cx="3019398" cy="181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15" descr="http://im4-tub-ru.yandex.net/i?id=839785088-52-72&amp;n=2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2542" y="4751565"/>
            <a:ext cx="1944216" cy="16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10809" r="18764" b="6313"/>
          <a:stretch>
            <a:fillRect/>
          </a:stretch>
        </p:blipFill>
        <p:spPr bwMode="auto">
          <a:xfrm>
            <a:off x="4716016" y="3101828"/>
            <a:ext cx="2232248" cy="1715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23728" y="620688"/>
            <a:ext cx="5112568" cy="169277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i="1" dirty="0" err="1">
                <a:ln w="11430">
                  <a:solidFill>
                    <a:schemeClr val="tx2">
                      <a:lumMod val="75000"/>
                    </a:schemeClr>
                  </a:solidFill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Wie</a:t>
            </a:r>
            <a:r>
              <a:rPr lang="en-US" sz="4000" b="1" i="1" dirty="0">
                <a:ln w="11430">
                  <a:solidFill>
                    <a:schemeClr val="tx2">
                      <a:lumMod val="75000"/>
                    </a:schemeClr>
                  </a:solidFill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hast du </a:t>
            </a:r>
            <a:r>
              <a:rPr lang="en-US" sz="4000" b="1" i="1" dirty="0" err="1">
                <a:ln w="11430">
                  <a:solidFill>
                    <a:schemeClr val="tx2">
                      <a:lumMod val="75000"/>
                    </a:schemeClr>
                  </a:solidFill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gearbeitet</a:t>
            </a:r>
            <a:r>
              <a:rPr lang="en-US" sz="4000" b="1" i="1" dirty="0">
                <a:ln w="11430">
                  <a:solidFill>
                    <a:schemeClr val="tx2">
                      <a:lumMod val="75000"/>
                    </a:schemeClr>
                  </a:solidFill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 dirty="0" err="1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Ich</a:t>
            </a:r>
            <a:r>
              <a:rPr lang="en-US" sz="3600" b="1" i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habe</a:t>
            </a:r>
            <a:r>
              <a:rPr lang="en-US" sz="3600" b="1" i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…  </a:t>
            </a:r>
            <a:r>
              <a:rPr lang="en-US" sz="3600" b="1" i="1" dirty="0" err="1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gearbeitet</a:t>
            </a:r>
            <a:r>
              <a:rPr lang="en-US" sz="3600" b="1" i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i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19872" y="2840218"/>
            <a:ext cx="2592288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- toll</a:t>
            </a:r>
            <a:endParaRPr lang="ru-RU" sz="4000" b="1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98152" y="3605440"/>
            <a:ext cx="2592288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- gut</a:t>
            </a:r>
            <a:endParaRPr lang="ru-RU" sz="40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7087" y="5306955"/>
            <a:ext cx="4051065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- </a:t>
            </a:r>
            <a:r>
              <a:rPr lang="en-US" sz="40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nicht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40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besonders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gut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01610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9170537" cy="685829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 txBox="1">
            <a:spLocks noGrp="1"/>
          </p:cNvSpPr>
          <p:nvPr>
            <p:ph type="title" idx="4294967295"/>
          </p:nvPr>
        </p:nvSpPr>
        <p:spPr>
          <a:xfrm>
            <a:off x="179513" y="402630"/>
            <a:ext cx="8499892" cy="1154162"/>
          </a:xfrm>
        </p:spPr>
        <p:txBody>
          <a:bodyPr wrap="square" lIns="0" rIns="0" bIns="0" anchor="b"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/>
            <a:r>
              <a:rPr lang="en-US" sz="7200" b="1" i="1" dirty="0" err="1" smtClean="0">
                <a:solidFill>
                  <a:srgbClr val="00FF00"/>
                </a:solidFill>
                <a:latin typeface="Calibri" pitchFamily="34"/>
              </a:rPr>
              <a:t>Vielen</a:t>
            </a:r>
            <a:r>
              <a:rPr lang="en-US" sz="7200" b="1" i="1" dirty="0" smtClean="0">
                <a:solidFill>
                  <a:srgbClr val="00FF00"/>
                </a:solidFill>
                <a:latin typeface="Calibri" pitchFamily="34"/>
              </a:rPr>
              <a:t> Dank</a:t>
            </a:r>
            <a:r>
              <a:rPr lang="ru-RU" sz="7200" b="1" i="1" dirty="0" smtClean="0">
                <a:solidFill>
                  <a:srgbClr val="00FF00"/>
                </a:solidFill>
                <a:latin typeface="Calibri" pitchFamily="34"/>
              </a:rPr>
              <a:t>!</a:t>
            </a:r>
            <a:endParaRPr lang="ru-RU" sz="7200" b="1" i="1" dirty="0">
              <a:solidFill>
                <a:srgbClr val="00FF00"/>
              </a:solidFill>
              <a:latin typeface="Calibri" pitchFamily="34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lum/>
            <a:alphaModFix/>
          </a:blip>
          <a:srcRect/>
          <a:stretch>
            <a:fillRect/>
          </a:stretch>
        </p:blipFill>
        <p:spPr>
          <a:xfrm>
            <a:off x="7019217" y="3959196"/>
            <a:ext cx="1799949" cy="12602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lum/>
            <a:alphaModFix/>
          </a:blip>
          <a:srcRect/>
          <a:stretch>
            <a:fillRect/>
          </a:stretch>
        </p:blipFill>
        <p:spPr>
          <a:xfrm>
            <a:off x="720372" y="2519280"/>
            <a:ext cx="1619367" cy="16195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687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720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04664"/>
            <a:ext cx="7543800" cy="576064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Bist</a:t>
            </a:r>
            <a:r>
              <a:rPr lang="en-US" dirty="0" smtClean="0"/>
              <a:t> du </a:t>
            </a:r>
            <a:r>
              <a:rPr lang="en-US" dirty="0" err="1" smtClean="0"/>
              <a:t>heute</a:t>
            </a:r>
            <a:r>
              <a:rPr lang="en-US" dirty="0" smtClean="0"/>
              <a:t> gut </a:t>
            </a:r>
            <a:r>
              <a:rPr lang="en-US" dirty="0" err="1" smtClean="0"/>
              <a:t>gelaunt</a:t>
            </a:r>
            <a:r>
              <a:rPr lang="en-US" dirty="0"/>
              <a:t>?</a:t>
            </a:r>
            <a:endParaRPr lang="ru-RU" dirty="0"/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556792"/>
            <a:ext cx="3960440" cy="37351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88840"/>
            <a:ext cx="3600400" cy="347672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3603604" flipV="1">
            <a:off x="4389096" y="3613666"/>
            <a:ext cx="3423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Narkisim" panose="020E0502050101010101" pitchFamily="34" charset="-79"/>
                <a:cs typeface="Narkisim" panose="020E0502050101010101" pitchFamily="34" charset="-79"/>
              </a:rPr>
              <a:t>Ja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10800000" flipH="1" flipV="1">
            <a:off x="4644008" y="5670648"/>
            <a:ext cx="38835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err="1" smtClean="0">
                <a:latin typeface="Narkisim" panose="020E0502050101010101" pitchFamily="34" charset="-79"/>
                <a:cs typeface="Narkisim" panose="020E0502050101010101" pitchFamily="34" charset="-79"/>
              </a:rPr>
              <a:t>Ja</a:t>
            </a:r>
            <a:r>
              <a:rPr lang="ru-RU" sz="4000" dirty="0" smtClean="0">
                <a:cs typeface="Narkisim" panose="020E0502050101010101" pitchFamily="34" charset="-79"/>
              </a:rPr>
              <a:t>, </a:t>
            </a:r>
            <a:r>
              <a:rPr lang="en-US" sz="4000" dirty="0" err="1" smtClean="0">
                <a:latin typeface="Narkisim" panose="020E0502050101010101" pitchFamily="34" charset="-79"/>
                <a:cs typeface="Narkisim" panose="020E0502050101010101" pitchFamily="34" charset="-79"/>
              </a:rPr>
              <a:t>ich</a:t>
            </a:r>
            <a:r>
              <a:rPr lang="en-US" sz="4000" dirty="0" smtClean="0">
                <a:latin typeface="Narkisim" panose="020E0502050101010101" pitchFamily="34" charset="-79"/>
                <a:cs typeface="Narkisim" panose="020E0502050101010101" pitchFamily="34" charset="-79"/>
              </a:rPr>
              <a:t> …</a:t>
            </a:r>
            <a:r>
              <a:rPr lang="en-US" dirty="0" smtClean="0">
                <a:latin typeface="Narkisim" panose="020E0502050101010101" pitchFamily="34" charset="-79"/>
                <a:cs typeface="Narkisim" panose="020E0502050101010101" pitchFamily="34" charset="-79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dirty="0">
              <a:cs typeface="Narkisim" panose="020E0502050101010101" pitchFamily="34" charset="-79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251520" y="5770675"/>
            <a:ext cx="50533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Narkisim" panose="020E0502050101010101" pitchFamily="34" charset="-79"/>
                <a:cs typeface="Narkisim" panose="020E0502050101010101" pitchFamily="34" charset="-79"/>
              </a:rPr>
              <a:t>Nein, </a:t>
            </a:r>
            <a:r>
              <a:rPr lang="en-US" sz="4000" dirty="0" err="1" smtClean="0">
                <a:latin typeface="Narkisim" panose="020E0502050101010101" pitchFamily="34" charset="-79"/>
                <a:cs typeface="Narkisim" panose="020E0502050101010101" pitchFamily="34" charset="-79"/>
              </a:rPr>
              <a:t>ich</a:t>
            </a:r>
            <a:r>
              <a:rPr lang="en-US" sz="4000" dirty="0" smtClean="0">
                <a:latin typeface="Narkisim" panose="020E0502050101010101" pitchFamily="34" charset="-79"/>
                <a:cs typeface="Narkisim" panose="020E0502050101010101" pitchFamily="34" charset="-79"/>
              </a:rPr>
              <a:t> … </a:t>
            </a:r>
            <a:r>
              <a:rPr lang="en-US" dirty="0" smtClean="0">
                <a:latin typeface="Narkisim" panose="020E0502050101010101" pitchFamily="34" charset="-79"/>
                <a:cs typeface="Narkisim" panose="020E0502050101010101" pitchFamily="34" charset="-79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746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арасоцкая О.В\фото\DSCF010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-910649"/>
            <a:ext cx="4572000" cy="86792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Урок-презентация по немецкому языку на тему "</a:t>
            </a:r>
            <a:r>
              <a:rPr lang="ru-RU" dirty="0" err="1" smtClean="0"/>
              <a:t>Bundesrepublik</a:t>
            </a:r>
            <a:r>
              <a:rPr lang="ru-RU" dirty="0" smtClean="0"/>
              <a:t> </a:t>
            </a:r>
            <a:r>
              <a:rPr lang="ru-RU" dirty="0" err="1" smtClean="0"/>
              <a:t>Deutschland</a:t>
            </a:r>
            <a:r>
              <a:rPr lang="ru-RU" dirty="0" smtClean="0"/>
              <a:t>".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Метапредметные</a:t>
            </a:r>
            <a:r>
              <a:rPr lang="ru-RU" dirty="0" smtClean="0"/>
              <a:t> УУД </a:t>
            </a:r>
            <a:br>
              <a:rPr lang="ru-RU" dirty="0" smtClean="0"/>
            </a:br>
            <a:r>
              <a:rPr lang="ru-RU" dirty="0" smtClean="0"/>
              <a:t>Личностные: формирование ответственного отношения к учению, готовности к саморазвитию и самообразованию; формирование коммуникативной компетентности в общении и сотрудничестве со сверстниками.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Регулятивные: осуществление регулятивных действий самонаблюдения, самоконтроля, самооценки в процессе коммуникативной деятельности на иностранном языке.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mtClean="0"/>
              <a:t>Познавательные: построение логических рассуждений, включающее установление </a:t>
            </a:r>
            <a:br>
              <a:rPr lang="ru-RU" smtClean="0"/>
            </a:br>
            <a:r>
              <a:rPr lang="ru-RU" smtClean="0"/>
              <a:t>причинно-следственных связей поискового чтения; 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Коммуникативные: формулировка собственного мнения и позиции, способность аргументировать и координировать её с позициями партнёров в сотрудничестве при выработке общего решения в совместной деятельности; умение задавать вопросы; адекватно использовать речевые средства для решения различных коммуникативных задач.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uten-Tag-Lied.av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331640" y="836712"/>
            <a:ext cx="6552728" cy="4914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land032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642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 idx="4294967295"/>
          </p:nvPr>
        </p:nvSpPr>
        <p:spPr>
          <a:xfrm>
            <a:off x="0" y="44450"/>
            <a:ext cx="8748464" cy="2592388"/>
          </a:xfrm>
        </p:spPr>
        <p:txBody>
          <a:bodyPr>
            <a:normAutofit fontScale="90000"/>
          </a:bodyPr>
          <a:lstStyle/>
          <a:p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Thema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Wir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bereiten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uns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auf die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Deutschlandsreise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vor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4294967295"/>
          </p:nvPr>
        </p:nvSpPr>
        <p:spPr>
          <a:xfrm>
            <a:off x="5481638" y="4437063"/>
            <a:ext cx="3662362" cy="1944687"/>
          </a:xfrm>
        </p:spPr>
        <p:txBody>
          <a:bodyPr>
            <a:normAutofit/>
          </a:bodyPr>
          <a:lstStyle/>
          <a:p>
            <a:pPr marL="18288" indent="0">
              <a:buNone/>
            </a:pPr>
            <a:endParaRPr lang="ru-RU" sz="2800" b="1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8964488" cy="486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933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04664"/>
            <a:ext cx="7543800" cy="1008112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Womit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beginnt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die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Reise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700808"/>
            <a:ext cx="8050088" cy="4824536"/>
          </a:xfrm>
        </p:spPr>
        <p:txBody>
          <a:bodyPr/>
          <a:lstStyle/>
          <a:p>
            <a:pPr marL="45720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1.Zuerst</a:t>
            </a:r>
          </a:p>
          <a:p>
            <a:pPr marL="45720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2.Dann</a:t>
            </a:r>
          </a:p>
          <a:p>
            <a:pPr marL="45720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3.Danach</a:t>
            </a:r>
          </a:p>
          <a:p>
            <a:pPr marL="45720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4.Später</a:t>
            </a:r>
          </a:p>
          <a:p>
            <a:pPr marL="45720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5.Zuletzt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7-конечная звезда 3"/>
          <p:cNvSpPr/>
          <p:nvPr/>
        </p:nvSpPr>
        <p:spPr>
          <a:xfrm>
            <a:off x="1691680" y="1340768"/>
            <a:ext cx="3168352" cy="216024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Fahrkarten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bestellen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7-конечная звезда 4"/>
          <p:cNvSpPr/>
          <p:nvPr/>
        </p:nvSpPr>
        <p:spPr>
          <a:xfrm>
            <a:off x="4860032" y="1268760"/>
            <a:ext cx="4176464" cy="252028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Verkehrsmittel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wählen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7-конечная звезда 5"/>
          <p:cNvSpPr/>
          <p:nvPr/>
        </p:nvSpPr>
        <p:spPr>
          <a:xfrm>
            <a:off x="6084168" y="3789040"/>
            <a:ext cx="2880320" cy="280831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inen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Reiseziel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wählen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1187623" y="4354063"/>
            <a:ext cx="3127353" cy="2405313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en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Koffer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packen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3635896" y="2996952"/>
            <a:ext cx="2880320" cy="295232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Einkäufe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machen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63688" y="3633983"/>
            <a:ext cx="158417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muss man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82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6788150" cy="936625"/>
          </a:xfrm>
        </p:spPr>
        <p:txBody>
          <a:bodyPr/>
          <a:lstStyle/>
          <a:p>
            <a:r>
              <a:rPr lang="en-US" dirty="0" smtClean="0"/>
              <a:t>Was </a:t>
            </a:r>
            <a:r>
              <a:rPr lang="en-US" dirty="0" err="1" smtClean="0"/>
              <a:t>nimmst</a:t>
            </a:r>
            <a:r>
              <a:rPr lang="en-US" dirty="0" smtClean="0"/>
              <a:t> du </a:t>
            </a:r>
            <a:r>
              <a:rPr lang="en-US" dirty="0" err="1" smtClean="0"/>
              <a:t>mit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268761"/>
            <a:ext cx="1296143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68761"/>
            <a:ext cx="1440160" cy="1872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484785"/>
            <a:ext cx="1440160" cy="156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1484785"/>
            <a:ext cx="1224137" cy="165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88641"/>
            <a:ext cx="1800200" cy="2124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492896"/>
            <a:ext cx="2088232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429000"/>
            <a:ext cx="1296143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Grp="1"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429000"/>
            <a:ext cx="1584176" cy="2736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284985"/>
            <a:ext cx="1584176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3284985"/>
            <a:ext cx="1224137" cy="2149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869160"/>
            <a:ext cx="1296143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589238"/>
            <a:ext cx="1872208" cy="1152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494194"/>
            <a:ext cx="1944216" cy="2175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666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vpechat.ru/d/650185/d/6-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9143999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1196752"/>
            <a:ext cx="3634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Glǘckliche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Reise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Neizvesten-Gudok-parovoz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177281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00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9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1988840"/>
            <a:ext cx="7543800" cy="2376264"/>
          </a:xfrm>
        </p:spPr>
        <p:txBody>
          <a:bodyPr>
            <a:noAutofit/>
          </a:bodyPr>
          <a:lstStyle/>
          <a:p>
            <a:r>
              <a:rPr lang="en-US" sz="4800" b="1" dirty="0" err="1" smtClean="0">
                <a:latin typeface="Arial" pitchFamily="34" charset="0"/>
                <a:cs typeface="Arial" pitchFamily="34" charset="0"/>
              </a:rPr>
              <a:t>Herzlich</a:t>
            </a:r>
            <a:r>
              <a:rPr lang="en-US" sz="4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 smtClean="0">
                <a:latin typeface="Arial" pitchFamily="34" charset="0"/>
                <a:cs typeface="Arial" pitchFamily="34" charset="0"/>
              </a:rPr>
              <a:t>willkommen</a:t>
            </a:r>
            <a:r>
              <a:rPr lang="en-US" sz="4800" b="1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en-US" sz="4800" b="1" dirty="0" err="1" smtClean="0">
                <a:latin typeface="Arial" pitchFamily="34" charset="0"/>
                <a:cs typeface="Arial" pitchFamily="34" charset="0"/>
              </a:rPr>
              <a:t>nach</a:t>
            </a:r>
            <a:r>
              <a:rPr lang="en-US" sz="4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4800" b="1" dirty="0" smtClean="0">
                <a:latin typeface="Arial" pitchFamily="34" charset="0"/>
                <a:cs typeface="Arial" pitchFamily="34" charset="0"/>
              </a:rPr>
            </a:br>
            <a:r>
              <a:rPr lang="en-US" sz="4800" b="1" dirty="0" smtClean="0">
                <a:latin typeface="Arial" pitchFamily="34" charset="0"/>
                <a:cs typeface="Arial" pitchFamily="34" charset="0"/>
              </a:rPr>
              <a:t>Deutschland!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Deutsche Flagge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07" y="0"/>
            <a:ext cx="3693329" cy="198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Бранденбургские ворот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077072"/>
            <a:ext cx="2448272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480px-Coat_of_Arms_of_German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324" y="320096"/>
            <a:ext cx="1476164" cy="217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794</TotalTime>
  <Words>117</Words>
  <Application>Microsoft Office PowerPoint</Application>
  <PresentationFormat>Экран (4:3)</PresentationFormat>
  <Paragraphs>39</Paragraphs>
  <Slides>21</Slides>
  <Notes>4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Bist du heute gut gelaunt?</vt:lpstr>
      <vt:lpstr>Презентация PowerPoint</vt:lpstr>
      <vt:lpstr>Презентация PowerPoint</vt:lpstr>
      <vt:lpstr>                   Thema:  Wir bereiten uns auf die Deutschlandsreise vor. </vt:lpstr>
      <vt:lpstr>Womit beginnt die Reise?</vt:lpstr>
      <vt:lpstr>Was nimmst du mit?</vt:lpstr>
      <vt:lpstr>Презентация PowerPoint</vt:lpstr>
      <vt:lpstr>Herzlich willkommen       nach Deutschland!</vt:lpstr>
      <vt:lpstr>Презентация PowerPoint</vt:lpstr>
      <vt:lpstr>Deutschland</vt:lpstr>
      <vt:lpstr>Презентация PowerPoint</vt:lpstr>
      <vt:lpstr>Презентация PowerPoint</vt:lpstr>
      <vt:lpstr>Презентация PowerPoint</vt:lpstr>
      <vt:lpstr>Die Hausaufgabe</vt:lpstr>
      <vt:lpstr>Wie war die Stunde?</vt:lpstr>
      <vt:lpstr>Презентация PowerPoint</vt:lpstr>
      <vt:lpstr>Vielen Dank!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72</cp:revision>
  <dcterms:created xsi:type="dcterms:W3CDTF">2016-03-28T05:57:30Z</dcterms:created>
  <dcterms:modified xsi:type="dcterms:W3CDTF">2016-04-18T18:19:58Z</dcterms:modified>
</cp:coreProperties>
</file>