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81" r:id="rId3"/>
    <p:sldId id="257" r:id="rId4"/>
    <p:sldId id="300" r:id="rId5"/>
    <p:sldId id="303" r:id="rId6"/>
    <p:sldId id="301" r:id="rId7"/>
    <p:sldId id="285" r:id="rId8"/>
    <p:sldId id="306" r:id="rId9"/>
    <p:sldId id="304" r:id="rId10"/>
    <p:sldId id="298" r:id="rId11"/>
    <p:sldId id="305" r:id="rId12"/>
    <p:sldId id="284" r:id="rId13"/>
    <p:sldId id="289" r:id="rId14"/>
    <p:sldId id="290" r:id="rId15"/>
    <p:sldId id="292" r:id="rId16"/>
    <p:sldId id="293" r:id="rId17"/>
    <p:sldId id="307" r:id="rId18"/>
    <p:sldId id="308" r:id="rId19"/>
    <p:sldId id="302" r:id="rId20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3136A"/>
    <a:srgbClr val="1984CC"/>
    <a:srgbClr val="35759D"/>
    <a:srgbClr val="35B19D"/>
    <a:srgbClr val="FFFF00"/>
    <a:srgbClr val="B3D3EA"/>
    <a:srgbClr val="78AD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23" autoAdjust="0"/>
    <p:restoredTop sz="95596" autoAdjust="0"/>
  </p:normalViewPr>
  <p:slideViewPr>
    <p:cSldViewPr>
      <p:cViewPr>
        <p:scale>
          <a:sx n="86" d="100"/>
          <a:sy n="86" d="100"/>
        </p:scale>
        <p:origin x="-1626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986F7C0-30EE-4A29-B3ED-C8E522B1EBE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0797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8733F1-3878-455A-B06E-6E9D31075B8E}" type="slidenum">
              <a:rPr lang="en-US"/>
              <a:pPr/>
              <a:t>1</a:t>
            </a:fld>
            <a:endParaRPr lang="en-US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16780F-2269-4724-92FB-24B10D837AE3}" type="slidenum">
              <a:rPr lang="en-US"/>
              <a:pPr/>
              <a:t>2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41D8BB8-FCA7-42B2-9961-57141F475345}" type="slidenum">
              <a:rPr lang="en-US"/>
              <a:pPr/>
              <a:t>3</a:t>
            </a:fld>
            <a:endParaRPr lang="en-US"/>
          </a:p>
        </p:txBody>
      </p:sp>
      <p:sp>
        <p:nvSpPr>
          <p:cNvPr id="112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86F7C0-30EE-4A29-B3ED-C8E522B1EBE3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16780F-2269-4724-92FB-24B10D837AE3}" type="slidenum">
              <a:rPr lang="en-US"/>
              <a:pPr/>
              <a:t>7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16780F-2269-4724-92FB-24B10D837AE3}" type="slidenum">
              <a:rPr lang="en-US"/>
              <a:pPr/>
              <a:t>12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" y="1905000"/>
            <a:ext cx="8382000" cy="704850"/>
          </a:xfrm>
        </p:spPr>
        <p:txBody>
          <a:bodyPr/>
          <a:lstStyle>
            <a:lvl1pPr algn="ctr"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2590800"/>
            <a:ext cx="8382000" cy="685800"/>
          </a:xfrm>
        </p:spPr>
        <p:txBody>
          <a:bodyPr/>
          <a:lstStyle>
            <a:lvl1pPr marL="0" indent="0" algn="ctr">
              <a:buFontTx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24600" y="808038"/>
            <a:ext cx="1828800" cy="49831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808038"/>
            <a:ext cx="5334000" cy="49831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6002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0" y="1600200"/>
            <a:ext cx="35814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808038"/>
            <a:ext cx="7315200" cy="71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600200"/>
            <a:ext cx="73152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Microsoft Sans Serif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 descr="Картинки по запросу полиэтиленовый пакет летит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796"/>
          <a:stretch>
            <a:fillRect/>
          </a:stretch>
        </p:blipFill>
        <p:spPr bwMode="auto">
          <a:xfrm rot="6074565" flipH="1">
            <a:off x="7661472" y="5301530"/>
            <a:ext cx="1149619" cy="1488162"/>
          </a:xfrm>
          <a:prstGeom prst="rect">
            <a:avLst/>
          </a:prstGeom>
          <a:noFill/>
        </p:spPr>
      </p:pic>
      <p:pic>
        <p:nvPicPr>
          <p:cNvPr id="9" name="Picture 4" descr="Картинки по запросу полиэтиленовый пакет летит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121"/>
          <a:stretch>
            <a:fillRect/>
          </a:stretch>
        </p:blipFill>
        <p:spPr bwMode="auto">
          <a:xfrm rot="12697765" flipV="1">
            <a:off x="6932351" y="5445599"/>
            <a:ext cx="818535" cy="1387217"/>
          </a:xfrm>
          <a:prstGeom prst="rect">
            <a:avLst/>
          </a:prstGeom>
          <a:noFill/>
        </p:spPr>
      </p:pic>
      <p:pic>
        <p:nvPicPr>
          <p:cNvPr id="17" name="Picture 4" descr="Картинки по запросу полиэтиленовый пакет летит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121"/>
          <a:stretch>
            <a:fillRect/>
          </a:stretch>
        </p:blipFill>
        <p:spPr bwMode="auto">
          <a:xfrm rot="18373161" flipV="1">
            <a:off x="3962400" y="5334000"/>
            <a:ext cx="818535" cy="1387217"/>
          </a:xfrm>
          <a:prstGeom prst="rect">
            <a:avLst/>
          </a:prstGeom>
          <a:noFill/>
        </p:spPr>
      </p:pic>
      <p:pic>
        <p:nvPicPr>
          <p:cNvPr id="16" name="Picture 4" descr="Картинки по запросу полиэтиленовый пакет летит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121"/>
          <a:stretch>
            <a:fillRect/>
          </a:stretch>
        </p:blipFill>
        <p:spPr bwMode="auto">
          <a:xfrm flipV="1">
            <a:off x="4876800" y="5105400"/>
            <a:ext cx="818535" cy="1387217"/>
          </a:xfrm>
          <a:prstGeom prst="rect">
            <a:avLst/>
          </a:prstGeom>
          <a:noFill/>
        </p:spPr>
      </p:pic>
      <p:pic>
        <p:nvPicPr>
          <p:cNvPr id="15" name="Picture 4" descr="Картинки по запросу полиэтиленовый пакет летит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796"/>
          <a:stretch>
            <a:fillRect/>
          </a:stretch>
        </p:blipFill>
        <p:spPr bwMode="auto">
          <a:xfrm rot="18052526" flipH="1">
            <a:off x="5514508" y="5453932"/>
            <a:ext cx="1149619" cy="1488162"/>
          </a:xfrm>
          <a:prstGeom prst="rect">
            <a:avLst/>
          </a:prstGeom>
          <a:noFill/>
        </p:spPr>
      </p:pic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209799" y="3765870"/>
            <a:ext cx="6934200" cy="1219200"/>
          </a:xfrm>
        </p:spPr>
        <p:txBody>
          <a:bodyPr/>
          <a:lstStyle/>
          <a:p>
            <a:pPr algn="r">
              <a:spcBef>
                <a:spcPts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ts val="0"/>
              </a:spcBef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Свердлова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Елена Б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орисовна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педагог </a:t>
            </a:r>
          </a:p>
          <a:p>
            <a:pPr algn="r">
              <a:spcBef>
                <a:spcPts val="0"/>
              </a:spcBef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дополнительного образования</a:t>
            </a:r>
          </a:p>
          <a:p>
            <a:endParaRPr lang="ru-RU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381000" y="1828800"/>
            <a:ext cx="8382000" cy="704850"/>
          </a:xfrm>
        </p:spPr>
        <p:txBody>
          <a:bodyPr/>
          <a:lstStyle/>
          <a:p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Акция</a:t>
            </a:r>
            <a:r>
              <a:rPr lang="ru-RU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«Полезная привычка»</a:t>
            </a:r>
            <a:endParaRPr lang="en-US" sz="4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Картинки по запросу полиэтиленовый пакет летит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796"/>
          <a:stretch>
            <a:fillRect/>
          </a:stretch>
        </p:blipFill>
        <p:spPr bwMode="auto">
          <a:xfrm rot="20003124" flipH="1">
            <a:off x="3358641" y="3735150"/>
            <a:ext cx="989307" cy="1280641"/>
          </a:xfrm>
          <a:prstGeom prst="rect">
            <a:avLst/>
          </a:prstGeom>
          <a:noFill/>
        </p:spPr>
      </p:pic>
      <p:pic>
        <p:nvPicPr>
          <p:cNvPr id="5" name="Picture 4" descr="Картинки по запросу полиэтиленовый пакет летит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121"/>
          <a:stretch>
            <a:fillRect/>
          </a:stretch>
        </p:blipFill>
        <p:spPr bwMode="auto">
          <a:xfrm rot="18730994" flipV="1">
            <a:off x="3202553" y="3962343"/>
            <a:ext cx="826366" cy="1400489"/>
          </a:xfrm>
          <a:prstGeom prst="rect">
            <a:avLst/>
          </a:prstGeom>
          <a:noFill/>
        </p:spPr>
      </p:pic>
      <p:pic>
        <p:nvPicPr>
          <p:cNvPr id="6" name="Picture 4" descr="Картинки по запросу полиэтиленовый пакет летит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796"/>
          <a:stretch>
            <a:fillRect/>
          </a:stretch>
        </p:blipFill>
        <p:spPr bwMode="auto">
          <a:xfrm rot="2231914" flipH="1">
            <a:off x="3609508" y="4006131"/>
            <a:ext cx="1149619" cy="1488162"/>
          </a:xfrm>
          <a:prstGeom prst="rect">
            <a:avLst/>
          </a:prstGeom>
          <a:noFill/>
        </p:spPr>
      </p:pic>
      <p:pic>
        <p:nvPicPr>
          <p:cNvPr id="7" name="Picture 4" descr="Картинки по запросу полиэтиленовый пакет летит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121"/>
          <a:stretch>
            <a:fillRect/>
          </a:stretch>
        </p:blipFill>
        <p:spPr bwMode="auto">
          <a:xfrm rot="12697765" flipV="1">
            <a:off x="3350951" y="4150199"/>
            <a:ext cx="818535" cy="1387217"/>
          </a:xfrm>
          <a:prstGeom prst="rect">
            <a:avLst/>
          </a:prstGeom>
          <a:noFill/>
        </p:spPr>
      </p:pic>
      <p:pic>
        <p:nvPicPr>
          <p:cNvPr id="8" name="Picture 4" descr="Картинки по запросу полиэтиленовый пакет летит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796"/>
          <a:stretch>
            <a:fillRect/>
          </a:stretch>
        </p:blipFill>
        <p:spPr bwMode="auto">
          <a:xfrm rot="2231914" flipH="1">
            <a:off x="332908" y="4996730"/>
            <a:ext cx="1149619" cy="1488162"/>
          </a:xfrm>
          <a:prstGeom prst="rect">
            <a:avLst/>
          </a:prstGeom>
          <a:noFill/>
        </p:spPr>
      </p:pic>
      <p:pic>
        <p:nvPicPr>
          <p:cNvPr id="10" name="Picture 4" descr="Картинки по запросу полиэтиленовый пакет летит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121"/>
          <a:stretch>
            <a:fillRect/>
          </a:stretch>
        </p:blipFill>
        <p:spPr bwMode="auto">
          <a:xfrm rot="14961378" flipV="1">
            <a:off x="612695" y="4505916"/>
            <a:ext cx="818535" cy="1387217"/>
          </a:xfrm>
          <a:prstGeom prst="rect">
            <a:avLst/>
          </a:prstGeom>
          <a:noFill/>
        </p:spPr>
      </p:pic>
      <p:pic>
        <p:nvPicPr>
          <p:cNvPr id="11" name="Picture 4" descr="Картинки по запросу полиэтиленовый пакет летит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6121"/>
          <a:stretch>
            <a:fillRect/>
          </a:stretch>
        </p:blipFill>
        <p:spPr bwMode="auto">
          <a:xfrm flipV="1">
            <a:off x="1524000" y="5470783"/>
            <a:ext cx="818535" cy="1387217"/>
          </a:xfrm>
          <a:prstGeom prst="rect">
            <a:avLst/>
          </a:prstGeom>
          <a:noFill/>
        </p:spPr>
      </p:pic>
      <p:pic>
        <p:nvPicPr>
          <p:cNvPr id="12" name="Picture 4" descr="Картинки по запросу полиэтиленовый пакет летит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796"/>
          <a:stretch>
            <a:fillRect/>
          </a:stretch>
        </p:blipFill>
        <p:spPr bwMode="auto">
          <a:xfrm rot="2231914" flipH="1">
            <a:off x="8022892" y="4127758"/>
            <a:ext cx="869357" cy="1125368"/>
          </a:xfrm>
          <a:prstGeom prst="rect">
            <a:avLst/>
          </a:prstGeom>
          <a:noFill/>
        </p:spPr>
      </p:pic>
      <p:pic>
        <p:nvPicPr>
          <p:cNvPr id="14" name="Picture 4" descr="Картинки по запросу полиэтиленовый пакет летит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7796"/>
          <a:stretch>
            <a:fillRect/>
          </a:stretch>
        </p:blipFill>
        <p:spPr bwMode="auto">
          <a:xfrm rot="2231914" flipH="1">
            <a:off x="3439547" y="4865292"/>
            <a:ext cx="825838" cy="1069033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990600" y="685800"/>
            <a:ext cx="6563015" cy="9694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ДОШКОЛЬНОЕ </a:t>
            </a:r>
          </a:p>
          <a:p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ОБРАЗОВАТЕЛЬНОЕ УЧРЕЖДЕНИЕ «ДЕТСКИЙ САД ОБЩЕРАЗВИВАЮЩЕГО ВИДА № 76» </a:t>
            </a:r>
          </a:p>
          <a:p>
            <a:r>
              <a:rPr lang="ru-RU" sz="11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МУНИЦИПАЛЬНОГО ОБРАЗОВАНИЯ ГОРОДА БРАТСКА</a:t>
            </a:r>
          </a:p>
          <a:p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676400"/>
            <a:ext cx="2811402" cy="4114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2286000"/>
            <a:ext cx="3086100" cy="4114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TextBox 4"/>
          <p:cNvSpPr txBox="1"/>
          <p:nvPr/>
        </p:nvSpPr>
        <p:spPr>
          <a:xfrm>
            <a:off x="761999" y="380999"/>
            <a:ext cx="80772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Родители, это основные эксперты и помощники для детей и воспитателей.  Совместно с детьми подбирали информацию, ткань, делали покупки.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322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0"/>
            <a:ext cx="7772400" cy="1500187"/>
          </a:xfrm>
        </p:spPr>
        <p:txBody>
          <a:bodyPr/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Педагоги - участники и модераторы которые организовывали, обсуждали с детьми и родителями этапы проведения акции.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6" name="Picture 2" descr="C:\Users\Ирина Юрьевна\Desktop\Рабочая папка\Участие в конкурсах\Конкурс.Доброта в современном мире\Экосумки\Рисунок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0" y="1647794"/>
            <a:ext cx="4953000" cy="48367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457200"/>
            <a:ext cx="7467600" cy="715963"/>
          </a:xfrm>
        </p:spPr>
        <p:txBody>
          <a:bodyPr/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Чтобы привлечь к акции как можно больше людей, решили обмениваться, передавать друг другу готовые эко сумки и сшить их для наших друзей – ветеранов образования.</a:t>
            </a:r>
            <a:endParaRPr lang="en-US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1981200"/>
            <a:ext cx="6934200" cy="42672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sz="1800" dirty="0"/>
          </a:p>
        </p:txBody>
      </p:sp>
      <p:pic>
        <p:nvPicPr>
          <p:cNvPr id="5" name="Picture 2" descr="C:\Users\Ирина Юрьевна\Desktop\Рабочая папка\Участие в конкурсах\Конкурс.Доброта в современном мире\Экосумки\IMG_13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6763" y="3429000"/>
            <a:ext cx="4567237" cy="3044825"/>
          </a:xfrm>
          <a:prstGeom prst="rect">
            <a:avLst/>
          </a:prstGeom>
          <a:noFill/>
        </p:spPr>
      </p:pic>
      <p:pic>
        <p:nvPicPr>
          <p:cNvPr id="2049" name="Picture 1" descr="C:\Users\Ирина Юрьевна\Desktop\Рабочая папка\Участие в конкурсах\Конкурс.Доброта в современном мире\Экосумки\IMG_13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21861" y="1524000"/>
            <a:ext cx="4572000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62000" y="-304800"/>
            <a:ext cx="7772400" cy="1500187"/>
          </a:xfrm>
        </p:spPr>
        <p:txBody>
          <a:bodyPr/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Мастер-класс для ветеранов образования по украшению эко сумки в рамках акции. </a:t>
            </a:r>
            <a:endParaRPr lang="ru-RU" dirty="0"/>
          </a:p>
        </p:txBody>
      </p:sp>
      <p:pic>
        <p:nvPicPr>
          <p:cNvPr id="30722" name="Picture 2" descr="C:\Users\Ирина Юрьевна\Desktop\Рабочая папка\Участие в конкурсах\Конкурс.Доброта в современном мире\Экосумки\IMG-0ae7078f8f81053e0ce319b0a69eb62f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524000"/>
            <a:ext cx="6705600" cy="502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84634" y="-457200"/>
            <a:ext cx="7772400" cy="1500187"/>
          </a:xfrm>
        </p:spPr>
        <p:txBody>
          <a:bodyPr/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Фотография «на память» волонтеров и ветеранов образования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C:\Users\Ирина Юрьевна\Desktop\Рабочая папка\Участие в конкурсах\Конкурс.Доброта в современном мире\Экосумки\IMG_12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486359"/>
            <a:ext cx="7255669" cy="4837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4818" name="Picture 2" descr="C:\Users\Ирина Юрьевна\Desktop\Рабочая папка\Участие в конкурсах\Конкурс.Доброта в современном мире\Экосумки\Рисунок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509452"/>
            <a:ext cx="6172200" cy="462818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47800" y="381000"/>
            <a:ext cx="533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3136A"/>
                </a:solidFill>
                <a:latin typeface="Times New Roman" pitchFamily="18" charset="0"/>
                <a:cs typeface="Times New Roman" pitchFamily="18" charset="0"/>
              </a:rPr>
              <a:t>Участники мастер-класса в рамках</a:t>
            </a:r>
          </a:p>
          <a:p>
            <a:pPr algn="just"/>
            <a:r>
              <a:rPr lang="ru-RU" sz="2000" b="1" dirty="0" smtClean="0">
                <a:solidFill>
                  <a:srgbClr val="03136A"/>
                </a:solidFill>
                <a:latin typeface="Times New Roman" pitchFamily="18" charset="0"/>
                <a:cs typeface="Times New Roman" pitchFamily="18" charset="0"/>
              </a:rPr>
              <a:t>акции «Марафон «Эко сумка»</a:t>
            </a:r>
            <a:endParaRPr lang="ru-RU" sz="2000" b="1" dirty="0">
              <a:solidFill>
                <a:srgbClr val="03136A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114800"/>
            <a:ext cx="7772400" cy="1362075"/>
          </a:xfrm>
        </p:spPr>
        <p:txBody>
          <a:bodyPr/>
          <a:lstStyle/>
          <a:p>
            <a:pPr algn="ctr"/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5845" name="Picture 5" descr="C:\Users\Ирина Юрьевна\Desktop\Рабочая папка\Участие в конкурсах\Конкурс.Доброта в современном мире\Экосумки\Экосумки\IMG_13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2520950" y="1898650"/>
            <a:ext cx="4216400" cy="3162300"/>
          </a:xfrm>
          <a:prstGeom prst="rect">
            <a:avLst/>
          </a:prstGeom>
          <a:noFill/>
        </p:spPr>
      </p:pic>
      <p:pic>
        <p:nvPicPr>
          <p:cNvPr id="35842" name="Picture 2" descr="C:\Users\Ирина Юрьевна\Desktop\Рабочая папка\Участие в конкурсах\Конкурс.Доброта в современном мире\Экосумки\Экосумки\IMG_137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889146">
            <a:off x="-217616" y="2291332"/>
            <a:ext cx="3949086" cy="2961815"/>
          </a:xfrm>
          <a:prstGeom prst="rect">
            <a:avLst/>
          </a:prstGeom>
          <a:noFill/>
        </p:spPr>
      </p:pic>
      <p:pic>
        <p:nvPicPr>
          <p:cNvPr id="35843" name="Picture 3" descr="C:\Users\Ирина Юрьевна\Desktop\Рабочая папка\Участие в конкурсах\Конкурс.Доброта в современном мире\Экосумки\Экосумки\IMG_13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864121">
            <a:off x="5609581" y="2319841"/>
            <a:ext cx="3764478" cy="282335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640124" y="533400"/>
            <a:ext cx="51340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Вот такой красивой может быть эко сумка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304800"/>
            <a:ext cx="7772400" cy="1500187"/>
          </a:xfrm>
        </p:spPr>
        <p:txBody>
          <a:bodyPr/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уже сшили сумки! Красиво! А как удобно! Эко сумка не занимает много места и может лежать в свернутом виде в основной сумке.</a:t>
            </a:r>
          </a:p>
          <a:p>
            <a:pPr algn="just"/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48858"/>
            <a:ext cx="6477000" cy="485774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94186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-228600"/>
            <a:ext cx="7772400" cy="1500187"/>
          </a:xfrm>
        </p:spPr>
        <p:txBody>
          <a:bodyPr/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 делаем  доброе дело для планеты, пользуясь сумками, сетками, авоськами.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447800"/>
            <a:ext cx="6449644" cy="48842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56842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09600" y="304800"/>
            <a:ext cx="8001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Предлагаем и Вам сделать выбор между левым и правым рисунками, но помните, что выбирая с чем идти за покупками сегодня, в конечном итоге вы выбираете на какой планете вам жить завтра…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9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2400" y="1981200"/>
            <a:ext cx="3886199" cy="4498409"/>
          </a:xfrm>
          <a:noFill/>
          <a:ln/>
        </p:spPr>
      </p:pic>
      <p:pic>
        <p:nvPicPr>
          <p:cNvPr id="6" name="Picture 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867400" y="2209800"/>
            <a:ext cx="2995613" cy="4383088"/>
          </a:xfrm>
          <a:noFill/>
          <a:ln/>
        </p:spPr>
      </p:pic>
      <p:pic>
        <p:nvPicPr>
          <p:cNvPr id="8" name="Picture 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940425" y="2276475"/>
            <a:ext cx="2995613" cy="4383088"/>
          </a:xfrm>
          <a:noFill/>
          <a:ln/>
        </p:spPr>
      </p:pic>
      <p:sp>
        <p:nvSpPr>
          <p:cNvPr id="9" name="Текст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Picture 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562600" y="2027237"/>
            <a:ext cx="3301576" cy="4830763"/>
          </a:xfrm>
          <a:noFill/>
          <a:ln/>
        </p:spPr>
      </p:pic>
      <p:pic>
        <p:nvPicPr>
          <p:cNvPr id="11" name="Picture 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092825" y="2428875"/>
            <a:ext cx="2995613" cy="4383088"/>
          </a:xfrm>
          <a:noFill/>
          <a:ln/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029200" y="1981200"/>
            <a:ext cx="3099770" cy="4535488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153400" cy="1752600"/>
          </a:xfrm>
        </p:spPr>
        <p:txBody>
          <a:bodyPr/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Человечество погибнет</a:t>
            </a:r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не от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атомной бомбы</a:t>
            </a:r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бесконечных войн</a:t>
            </a:r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оно</a:t>
            </a:r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похоронит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себя под</a:t>
            </a:r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горами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собственных отходов</a:t>
            </a:r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                                          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Нильс</a:t>
            </a:r>
            <a:r>
              <a:rPr lang="uk-UA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Бор   </a:t>
            </a:r>
            <a:endParaRPr lang="en-US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43200" y="3733800"/>
            <a:ext cx="6172200" cy="25146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sz="1800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713820" y="1609364"/>
            <a:ext cx="3096180" cy="4896805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1553726"/>
            <a:ext cx="2971800" cy="4910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02738" y="381000"/>
            <a:ext cx="8839200" cy="4191000"/>
          </a:xfrm>
        </p:spPr>
        <p:txBody>
          <a:bodyPr/>
          <a:lstStyle/>
          <a:p>
            <a:pPr algn="just">
              <a:lnSpc>
                <a:spcPct val="80000"/>
              </a:lnSpc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Средний срок «жизни» пакета- около 20 минут. Он не поддается биологическому саморазрушению и может разлагаться в почве от 200 до 500 лет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В конце 90-х в Тихом океане обнаружили огромный плавающий  мусорный остров. В основном это изделия из пластика – от футбольных мячей и байдарок до кубиков </a:t>
            </a:r>
            <a:r>
              <a:rPr lang="ru-RU" sz="2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Lego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и целлофановых пакетов. Океанологи утверждают, что площадь плавающего хлама вдвое превышает континентальную площадь США!</a:t>
            </a: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3200864"/>
            <a:ext cx="4431270" cy="3352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2286000"/>
            <a:ext cx="4522339" cy="3354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62000" y="457200"/>
            <a:ext cx="7848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Проглоченные пластиковые пакеты – самая частая причина смерти морских птиц и животных.  И этот факт вызвал у детей бурю эмоций и все сразу захотели спасти и помочь животным. 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1200"/>
            <a:ext cx="4572000" cy="3530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35418" y="3133411"/>
            <a:ext cx="4908582" cy="3724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F:\Документация по волонтерскому движению\=Герб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409110"/>
            <a:ext cx="4399083" cy="346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3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4138" y="3124201"/>
            <a:ext cx="4799862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28601" y="470118"/>
            <a:ext cx="8686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3136A"/>
                </a:solidFill>
                <a:latin typeface="Times New Roman" pitchFamily="18" charset="0"/>
                <a:cs typeface="Times New Roman" pitchFamily="18" charset="0"/>
              </a:rPr>
              <a:t>Волонтерское экологическое движение </a:t>
            </a:r>
          </a:p>
          <a:p>
            <a:r>
              <a:rPr lang="ru-RU" sz="2000" b="1" dirty="0">
                <a:solidFill>
                  <a:srgbClr val="03136A"/>
                </a:solidFill>
                <a:latin typeface="Times New Roman" pitchFamily="18" charset="0"/>
                <a:cs typeface="Times New Roman" pitchFamily="18" charset="0"/>
              </a:rPr>
              <a:t>в ДОУ №76</a:t>
            </a:r>
          </a:p>
          <a:p>
            <a:pPr algn="just"/>
            <a:r>
              <a:rPr lang="ru-RU" sz="2000" b="1" dirty="0" smtClean="0">
                <a:solidFill>
                  <a:srgbClr val="03136A"/>
                </a:solidFill>
                <a:latin typeface="Times New Roman" pitchFamily="18" charset="0"/>
                <a:cs typeface="Times New Roman" pitchFamily="18" charset="0"/>
              </a:rPr>
              <a:t>Воспитанники подготовительных групп принимали активное участие в экологическом волонтёрском движении «Ласточка».  И в этот раз решили не остаться в стороне и организовать просветительскую акцию «Полезная привычка».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00600"/>
            <a:ext cx="8686800" cy="2438400"/>
          </a:xfrm>
        </p:spPr>
        <p:txBody>
          <a:bodyPr/>
          <a:lstStyle/>
          <a:p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62000" y="304800"/>
            <a:ext cx="7543800" cy="2743200"/>
          </a:xfrm>
        </p:spPr>
        <p:txBody>
          <a:bodyPr/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Обсудили с ребятами: Что мы реально можем сделать для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решенияпроблемы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                            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-Пользоваться многоразовыми сумками!</a:t>
            </a:r>
          </a:p>
          <a:p>
            <a:pPr algn="just">
              <a:buFontTx/>
              <a:buChar char="-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покупать каждый раз новый пакет!</a:t>
            </a:r>
          </a:p>
          <a:p>
            <a:pPr algn="just">
              <a:buFontTx/>
              <a:buChar char="-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Не выкидывать пластиковые пакеты, которые всё же попали к нам – их можно использовать несколько раз</a:t>
            </a:r>
          </a:p>
          <a:p>
            <a:pPr>
              <a:buFontTx/>
              <a:buChar char="-"/>
            </a:pP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sz="1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Ирина Юрьевна\Desktop\Рабочая папка\Участие в конкурсах\Конкурс.Доброта в современном мире\Экосумки\5eQfTfL_gS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0803" y="2590800"/>
            <a:ext cx="5288669" cy="3733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762000"/>
            <a:ext cx="6934200" cy="715963"/>
          </a:xfrm>
        </p:spPr>
        <p:txBody>
          <a:bodyPr/>
          <a:lstStyle/>
          <a:p>
            <a:endParaRPr lang="en-US" sz="4000" dirty="0">
              <a:solidFill>
                <a:schemeClr val="tx1"/>
              </a:solidFill>
            </a:endParaRP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381000"/>
            <a:ext cx="7924800" cy="5486400"/>
          </a:xfrm>
        </p:spPr>
        <p:txBody>
          <a:bodyPr/>
          <a:lstStyle/>
          <a:p>
            <a:pPr algn="just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Провели анкетирование для детей, родителей и сотрудников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spcBef>
                <a:spcPts val="0"/>
              </a:spcBef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Какой упаковочный материал  вы используете при посещении магазинов?</a:t>
            </a:r>
          </a:p>
          <a:p>
            <a:pPr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Сколько лет разлагается полиэтиленовый пакет  в природе?</a:t>
            </a:r>
          </a:p>
          <a:p>
            <a:pPr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Какой вред наносят природе выброшенные полиэтиленовые пакеты?</a:t>
            </a:r>
          </a:p>
          <a:p>
            <a:pPr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Можно ли отказаться от пластиковых пакетов?</a:t>
            </a:r>
          </a:p>
          <a:p>
            <a:pPr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Чем их можно заменить?</a:t>
            </a:r>
          </a:p>
          <a:p>
            <a:pPr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Стали бы Вы ходить в магазин с эко сумкой? Почему?</a:t>
            </a:r>
          </a:p>
          <a:p>
            <a:pPr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основе анализа данной анкеты, мы пришли к выводу, что:</a:t>
            </a:r>
            <a:endParaRPr lang="ru-RU" sz="20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  <a:buNone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все осознают, что выброшенные полиэтиленовые пакеты наносят вред природе загрязняя её.</a:t>
            </a:r>
          </a:p>
          <a:p>
            <a:pPr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-   масштабы экологического бедствия в полной мере никто не представляет, так как даже не представляют,  как долго разлагается полиэтиленовый пакет.</a:t>
            </a:r>
          </a:p>
          <a:p>
            <a:pPr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-  многие понимают, что полиэтиленовый пакет можно заменить и готовы это сделать, если в магазинах появиться его  альтернатива.</a:t>
            </a:r>
          </a:p>
          <a:p>
            <a:pPr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-  необходимо пропагандировать использование эко сумки и тогда с ним будут ходить даже те, кто привык « быть как все».</a:t>
            </a:r>
          </a:p>
          <a:p>
            <a:pPr>
              <a:lnSpc>
                <a:spcPct val="80000"/>
              </a:lnSpc>
            </a:pP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3400" y="0"/>
            <a:ext cx="7772400" cy="1500187"/>
          </a:xfrm>
        </p:spPr>
        <p:txBody>
          <a:bodyPr/>
          <a:lstStyle/>
          <a:p>
            <a:pPr algn="just"/>
            <a:r>
              <a:rPr lang="ru-RU" b="1" dirty="0" smtClean="0">
                <a:solidFill>
                  <a:srgbClr val="002060"/>
                </a:solidFill>
              </a:rPr>
              <a:t>После того, как узнали информацию о том, какой вред наносится природе пластиковыми сумками, дети определились, что нужно 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сшить или купить полезную  эко сумку. И их использование должно стать полезной привычкой.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073" name="Picture 1" descr="C:\Users\Ирина Юрьевна\Desktop\Рабочая папка\Участие в конкурсах\Конкурс.Доброта в современном мире\Экосумки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209800"/>
            <a:ext cx="4284663" cy="4284663"/>
          </a:xfrm>
          <a:prstGeom prst="rect">
            <a:avLst/>
          </a:prstGeom>
          <a:noFill/>
        </p:spPr>
      </p:pic>
      <p:pic>
        <p:nvPicPr>
          <p:cNvPr id="3074" name="Picture 2" descr="C:\Users\Ирина Юрьевна\Desktop\Рабочая папка\Участие в конкурсах\Конкурс.Доброта в современном мире\Экосумки\Рисунок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676400"/>
            <a:ext cx="4267199" cy="427273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58191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533400"/>
            <a:ext cx="8382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Стоит задуматься и поменять свои привычки, ведь это так просто, полезно для природы, а, значит, и для нас, людей. Подсчитано, что если один человек на год откажется от полиэтиленовых пакетов, то он сэкономит 50 литров нефти, представляете?! А если к этому человеку присоединится семья, потом друзья, а потом и целый город. Вот это будет эффект!                                  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Расчет затрат на материалы для изготовления сумки:</a:t>
            </a:r>
          </a:p>
          <a:p>
            <a:pPr algn="l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2378920"/>
              </p:ext>
            </p:extLst>
          </p:nvPr>
        </p:nvGraphicFramePr>
        <p:xfrm>
          <a:off x="838200" y="2438400"/>
          <a:ext cx="7696199" cy="3509773"/>
        </p:xfrm>
        <a:graphic>
          <a:graphicData uri="http://schemas.openxmlformats.org/drawingml/2006/table">
            <a:tbl>
              <a:tblPr/>
              <a:tblGrid>
                <a:gridCol w="2140696"/>
                <a:gridCol w="2122829"/>
                <a:gridCol w="2118706"/>
                <a:gridCol w="1313968"/>
              </a:tblGrid>
              <a:tr h="98298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материала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788" marR="587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Условная цена за единицу измерения, руб.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788" marR="587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Расход материала на изделие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788" marR="587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Затраты на материал, руб.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788" marR="58788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8300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Ткань: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Креп сатин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Джинс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Флиеилин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Подкладочная ткань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788" marR="587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за 1 метр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0,2 м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0,15м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0,1м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0,4м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788" marR="587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метр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110 рублей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200 рублей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85 рублей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65 рублей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788" marR="587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22рубля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 рублей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 рублей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 рублей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788" marR="587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661"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Нитки швейные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788" marR="587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25рублей за 1 катушку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788" marR="587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катушка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788" marR="587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 рублей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788" marR="587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7661">
                <a:tc gridSpan="3"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Итого</a:t>
                      </a:r>
                      <a:endParaRPr lang="ru-RU" sz="16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788" marR="587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98рублей</a:t>
                      </a:r>
                      <a:endParaRPr lang="ru-RU" sz="16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8788" marR="587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-48399"/>
            <a:ext cx="184731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-template-24">
  <a:themeElements>
    <a:clrScheme name="">
      <a:dk1>
        <a:srgbClr val="4D4D4D"/>
      </a:dk1>
      <a:lt1>
        <a:srgbClr val="EAEAEA"/>
      </a:lt1>
      <a:dk2>
        <a:srgbClr val="4D4D4D"/>
      </a:dk2>
      <a:lt2>
        <a:srgbClr val="0890FE"/>
      </a:lt2>
      <a:accent1>
        <a:srgbClr val="21A1FF"/>
      </a:accent1>
      <a:accent2>
        <a:srgbClr val="3CB1EB"/>
      </a:accent2>
      <a:accent3>
        <a:srgbClr val="F3F3F3"/>
      </a:accent3>
      <a:accent4>
        <a:srgbClr val="404040"/>
      </a:accent4>
      <a:accent5>
        <a:srgbClr val="ABCDFF"/>
      </a:accent5>
      <a:accent6>
        <a:srgbClr val="35A0D5"/>
      </a:accent6>
      <a:hlink>
        <a:srgbClr val="69A400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246DD8"/>
        </a:lt2>
        <a:accent1>
          <a:srgbClr val="2FC5F1"/>
        </a:accent1>
        <a:accent2>
          <a:srgbClr val="218DEB"/>
        </a:accent2>
        <a:accent3>
          <a:srgbClr val="FFFFFF"/>
        </a:accent3>
        <a:accent4>
          <a:srgbClr val="404040"/>
        </a:accent4>
        <a:accent5>
          <a:srgbClr val="ADDFF7"/>
        </a:accent5>
        <a:accent6>
          <a:srgbClr val="1D7FD5"/>
        </a:accent6>
        <a:hlink>
          <a:srgbClr val="39A1E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4377BA"/>
        </a:lt2>
        <a:accent1>
          <a:srgbClr val="5793D1"/>
        </a:accent1>
        <a:accent2>
          <a:srgbClr val="5FA2DB"/>
        </a:accent2>
        <a:accent3>
          <a:srgbClr val="FFFFFF"/>
        </a:accent3>
        <a:accent4>
          <a:srgbClr val="404040"/>
        </a:accent4>
        <a:accent5>
          <a:srgbClr val="B4C8E5"/>
        </a:accent5>
        <a:accent6>
          <a:srgbClr val="5592C6"/>
        </a:accent6>
        <a:hlink>
          <a:srgbClr val="68AEE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0067B5"/>
        </a:lt2>
        <a:accent1>
          <a:srgbClr val="1881BF"/>
        </a:accent1>
        <a:accent2>
          <a:srgbClr val="39B0DA"/>
        </a:accent2>
        <a:accent3>
          <a:srgbClr val="FFFFFF"/>
        </a:accent3>
        <a:accent4>
          <a:srgbClr val="404040"/>
        </a:accent4>
        <a:accent5>
          <a:srgbClr val="ABC1DC"/>
        </a:accent5>
        <a:accent6>
          <a:srgbClr val="339FC5"/>
        </a:accent6>
        <a:hlink>
          <a:srgbClr val="40B0D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026788"/>
        </a:lt2>
        <a:accent1>
          <a:srgbClr val="0089B3"/>
        </a:accent1>
        <a:accent2>
          <a:srgbClr val="01A2CE"/>
        </a:accent2>
        <a:accent3>
          <a:srgbClr val="FFFFFF"/>
        </a:accent3>
        <a:accent4>
          <a:srgbClr val="404040"/>
        </a:accent4>
        <a:accent5>
          <a:srgbClr val="AAC4D6"/>
        </a:accent5>
        <a:accent6>
          <a:srgbClr val="0192BA"/>
        </a:accent6>
        <a:hlink>
          <a:srgbClr val="01B3D8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036CB7"/>
        </a:lt2>
        <a:accent1>
          <a:srgbClr val="1878BD"/>
        </a:accent1>
        <a:accent2>
          <a:srgbClr val="3E8EC8"/>
        </a:accent2>
        <a:accent3>
          <a:srgbClr val="FFFFFF"/>
        </a:accent3>
        <a:accent4>
          <a:srgbClr val="404040"/>
        </a:accent4>
        <a:accent5>
          <a:srgbClr val="ABBEDB"/>
        </a:accent5>
        <a:accent6>
          <a:srgbClr val="3780B5"/>
        </a:accent6>
        <a:hlink>
          <a:srgbClr val="559CC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036CB7"/>
        </a:lt2>
        <a:accent1>
          <a:srgbClr val="1878BD"/>
        </a:accent1>
        <a:accent2>
          <a:srgbClr val="3E8EC8"/>
        </a:accent2>
        <a:accent3>
          <a:srgbClr val="FFFFFF"/>
        </a:accent3>
        <a:accent4>
          <a:srgbClr val="404040"/>
        </a:accent4>
        <a:accent5>
          <a:srgbClr val="ABBEDB"/>
        </a:accent5>
        <a:accent6>
          <a:srgbClr val="3780B5"/>
        </a:accent6>
        <a:hlink>
          <a:srgbClr val="006AB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0045A3"/>
        </a:lt2>
        <a:accent1>
          <a:srgbClr val="005AB6"/>
        </a:accent1>
        <a:accent2>
          <a:srgbClr val="0073CF"/>
        </a:accent2>
        <a:accent3>
          <a:srgbClr val="FFFFFF"/>
        </a:accent3>
        <a:accent4>
          <a:srgbClr val="404040"/>
        </a:accent4>
        <a:accent5>
          <a:srgbClr val="AAB5D7"/>
        </a:accent5>
        <a:accent6>
          <a:srgbClr val="0068BB"/>
        </a:accent6>
        <a:hlink>
          <a:srgbClr val="0084D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205EDC"/>
        </a:lt2>
        <a:accent1>
          <a:srgbClr val="3488E9"/>
        </a:accent1>
        <a:accent2>
          <a:srgbClr val="50B3F5"/>
        </a:accent2>
        <a:accent3>
          <a:srgbClr val="FFFFFF"/>
        </a:accent3>
        <a:accent4>
          <a:srgbClr val="404040"/>
        </a:accent4>
        <a:accent5>
          <a:srgbClr val="AEC3F2"/>
        </a:accent5>
        <a:accent6>
          <a:srgbClr val="48A2DE"/>
        </a:accent6>
        <a:hlink>
          <a:srgbClr val="65D4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0189B9"/>
        </a:lt2>
        <a:accent1>
          <a:srgbClr val="0DA5C9"/>
        </a:accent1>
        <a:accent2>
          <a:srgbClr val="31AED5"/>
        </a:accent2>
        <a:accent3>
          <a:srgbClr val="FFFFFF"/>
        </a:accent3>
        <a:accent4>
          <a:srgbClr val="404040"/>
        </a:accent4>
        <a:accent5>
          <a:srgbClr val="AACFE1"/>
        </a:accent5>
        <a:accent6>
          <a:srgbClr val="2B9DC1"/>
        </a:accent6>
        <a:hlink>
          <a:srgbClr val="4AC9D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3">
        <a:dk1>
          <a:srgbClr val="4D4D4D"/>
        </a:dk1>
        <a:lt1>
          <a:srgbClr val="FFFFFF"/>
        </a:lt1>
        <a:dk2>
          <a:srgbClr val="4D4D4D"/>
        </a:dk2>
        <a:lt2>
          <a:srgbClr val="017CB9"/>
        </a:lt2>
        <a:accent1>
          <a:srgbClr val="078CCF"/>
        </a:accent1>
        <a:accent2>
          <a:srgbClr val="2AA5DC"/>
        </a:accent2>
        <a:accent3>
          <a:srgbClr val="FFFFFF"/>
        </a:accent3>
        <a:accent4>
          <a:srgbClr val="404040"/>
        </a:accent4>
        <a:accent5>
          <a:srgbClr val="AAC5E4"/>
        </a:accent5>
        <a:accent6>
          <a:srgbClr val="2595C7"/>
        </a:accent6>
        <a:hlink>
          <a:srgbClr val="49B8D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4">
        <a:dk1>
          <a:srgbClr val="4D4D4D"/>
        </a:dk1>
        <a:lt1>
          <a:srgbClr val="FFFFFF"/>
        </a:lt1>
        <a:dk2>
          <a:srgbClr val="4D4D4D"/>
        </a:dk2>
        <a:lt2>
          <a:srgbClr val="0890FE"/>
        </a:lt2>
        <a:accent1>
          <a:srgbClr val="21A1FF"/>
        </a:accent1>
        <a:accent2>
          <a:srgbClr val="3CB1EB"/>
        </a:accent2>
        <a:accent3>
          <a:srgbClr val="FFFFFF"/>
        </a:accent3>
        <a:accent4>
          <a:srgbClr val="404040"/>
        </a:accent4>
        <a:accent5>
          <a:srgbClr val="ABCDFF"/>
        </a:accent5>
        <a:accent6>
          <a:srgbClr val="35A0D5"/>
        </a:accent6>
        <a:hlink>
          <a:srgbClr val="60CAFE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5">
        <a:dk1>
          <a:srgbClr val="4D4D4D"/>
        </a:dk1>
        <a:lt1>
          <a:srgbClr val="FFFFFF"/>
        </a:lt1>
        <a:dk2>
          <a:srgbClr val="4D4D4D"/>
        </a:dk2>
        <a:lt2>
          <a:srgbClr val="0890FE"/>
        </a:lt2>
        <a:accent1>
          <a:srgbClr val="21A1FF"/>
        </a:accent1>
        <a:accent2>
          <a:srgbClr val="3CB1EB"/>
        </a:accent2>
        <a:accent3>
          <a:srgbClr val="FFFFFF"/>
        </a:accent3>
        <a:accent4>
          <a:srgbClr val="404040"/>
        </a:accent4>
        <a:accent5>
          <a:srgbClr val="ABCDFF"/>
        </a:accent5>
        <a:accent6>
          <a:srgbClr val="35A0D5"/>
        </a:accent6>
        <a:hlink>
          <a:srgbClr val="00A42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6">
        <a:dk1>
          <a:srgbClr val="4D4D4D"/>
        </a:dk1>
        <a:lt1>
          <a:srgbClr val="FFFFFF"/>
        </a:lt1>
        <a:dk2>
          <a:srgbClr val="4D4D4D"/>
        </a:dk2>
        <a:lt2>
          <a:srgbClr val="0890FE"/>
        </a:lt2>
        <a:accent1>
          <a:srgbClr val="21A1FF"/>
        </a:accent1>
        <a:accent2>
          <a:srgbClr val="3CB1EB"/>
        </a:accent2>
        <a:accent3>
          <a:srgbClr val="FFFFFF"/>
        </a:accent3>
        <a:accent4>
          <a:srgbClr val="404040"/>
        </a:accent4>
        <a:accent5>
          <a:srgbClr val="ABCDFF"/>
        </a:accent5>
        <a:accent6>
          <a:srgbClr val="35A0D5"/>
        </a:accent6>
        <a:hlink>
          <a:srgbClr val="69A4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powerpoint-template-24</Template>
  <TotalTime>517</TotalTime>
  <Words>603</Words>
  <Application>Microsoft Office PowerPoint</Application>
  <PresentationFormat>Экран (4:3)</PresentationFormat>
  <Paragraphs>79</Paragraphs>
  <Slides>19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powerpoint-template-24</vt:lpstr>
      <vt:lpstr>Акция «Полезная привычка»</vt:lpstr>
      <vt:lpstr>Человечество погибнет не от атомной бомбы и бесконечных войн,  оно похоронит себя под горами собственных отходов.                                            Нильс Бор   </vt:lpstr>
      <vt:lpstr>Презентация PowerPoint</vt:lpstr>
      <vt:lpstr>Презентация PowerPoint</vt:lpstr>
      <vt:lpstr>Презентация PowerPoint</vt:lpstr>
      <vt:lpstr>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Чтобы привлечь к акции как можно больше людей, решили обмениваться, передавать друг другу готовые эко сумки и сшить их для наших друзей – ветеранов образования.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Templates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SmileTemplates.com</dc:creator>
  <cp:lastModifiedBy>Елена Борисовна</cp:lastModifiedBy>
  <cp:revision>89</cp:revision>
  <dcterms:created xsi:type="dcterms:W3CDTF">2007-01-28T20:13:27Z</dcterms:created>
  <dcterms:modified xsi:type="dcterms:W3CDTF">2021-09-30T03:50:41Z</dcterms:modified>
</cp:coreProperties>
</file>