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8" r:id="rId3"/>
    <p:sldId id="279" r:id="rId4"/>
    <p:sldId id="280" r:id="rId5"/>
    <p:sldId id="281" r:id="rId6"/>
    <p:sldId id="282" r:id="rId7"/>
    <p:sldId id="285" r:id="rId8"/>
    <p:sldId id="283" r:id="rId9"/>
    <p:sldId id="286" r:id="rId10"/>
    <p:sldId id="287" r:id="rId11"/>
    <p:sldId id="288" r:id="rId12"/>
    <p:sldId id="289" r:id="rId13"/>
    <p:sldId id="290" r:id="rId14"/>
    <p:sldId id="291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852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чт 06.03.25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microsoft.com/office/2007/relationships/hdphoto" Target="../media/hdphoto2.wdp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7.png"/><Relationship Id="rId4" Type="http://schemas.microsoft.com/office/2007/relationships/hdphoto" Target="../media/hdphoto2.wdp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3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microsoft.com/office/2007/relationships/hdphoto" Target="../media/hdphoto2.wdp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00166" y="4705713"/>
            <a:ext cx="366287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1600" b="1" i="1" kern="1800" dirty="0" smtClean="0">
                <a:latin typeface="Times New Roman"/>
                <a:ea typeface="Times New Roman"/>
                <a:cs typeface="Times New Roman"/>
              </a:rPr>
              <a:t>Автор</a:t>
            </a:r>
            <a:r>
              <a:rPr lang="ru-RU" sz="1600" b="1" i="1" kern="18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1600" b="1" i="1" kern="1800" dirty="0" err="1" smtClean="0">
                <a:latin typeface="Times New Roman"/>
                <a:ea typeface="Times New Roman"/>
                <a:cs typeface="Times New Roman"/>
              </a:rPr>
              <a:t>Исмиханова</a:t>
            </a:r>
            <a:r>
              <a:rPr lang="ru-RU" sz="1600" b="1" i="1" kern="1800" dirty="0" smtClean="0">
                <a:latin typeface="Times New Roman"/>
                <a:ea typeface="Times New Roman"/>
                <a:cs typeface="Times New Roman"/>
              </a:rPr>
              <a:t> Елена Николаевна</a:t>
            </a:r>
            <a:r>
              <a:rPr lang="ru-RU" sz="1600" b="1" i="1" kern="1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600" b="1" i="1" dirty="0" smtClean="0">
                <a:ea typeface="Times New Roman"/>
                <a:cs typeface="Times New Roman"/>
              </a:rPr>
              <a:t> </a:t>
            </a:r>
            <a:r>
              <a:rPr lang="ru-RU" sz="1600" b="1" i="1" kern="1800" dirty="0" smtClean="0">
                <a:latin typeface="Times New Roman"/>
                <a:ea typeface="Times New Roman"/>
                <a:cs typeface="Times New Roman"/>
              </a:rPr>
              <a:t>учитель начальных классов  МБОУ </a:t>
            </a:r>
            <a:r>
              <a:rPr lang="ru-RU" sz="1600" b="1" i="1" kern="1800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1600" b="1" i="1" kern="1800" dirty="0" err="1" smtClean="0">
                <a:latin typeface="Times New Roman"/>
                <a:ea typeface="Times New Roman"/>
                <a:cs typeface="Times New Roman"/>
              </a:rPr>
              <a:t>Акбулакская</a:t>
            </a:r>
            <a:r>
              <a:rPr lang="ru-RU" sz="1600" b="1" i="1" kern="1800" dirty="0" smtClean="0">
                <a:latin typeface="Times New Roman"/>
                <a:ea typeface="Times New Roman"/>
                <a:cs typeface="Times New Roman"/>
              </a:rPr>
              <a:t> СОШ № 3 </a:t>
            </a:r>
            <a:r>
              <a:rPr lang="ru-RU" sz="1600" b="1" i="1" kern="1800" dirty="0" err="1" smtClean="0">
                <a:latin typeface="Times New Roman"/>
                <a:ea typeface="Times New Roman"/>
                <a:cs typeface="Times New Roman"/>
              </a:rPr>
              <a:t>Акбулакского</a:t>
            </a:r>
            <a:r>
              <a:rPr lang="ru-RU" sz="1600" b="1" i="1" kern="1800" dirty="0" smtClean="0">
                <a:latin typeface="Times New Roman"/>
                <a:ea typeface="Times New Roman"/>
                <a:cs typeface="Times New Roman"/>
              </a:rPr>
              <a:t> района Оренбургской области» </a:t>
            </a:r>
            <a:endParaRPr lang="ru-RU" sz="16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2862286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практики в сфере наставничества «Наставник и наставляемый»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9" r="12981"/>
          <a:stretch/>
        </p:blipFill>
        <p:spPr bwMode="auto">
          <a:xfrm rot="20970387">
            <a:off x="1007704" y="4825099"/>
            <a:ext cx="1460326" cy="12182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9104" y="113899"/>
            <a:ext cx="8064896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15000"/>
              </a:lnSpc>
            </a:pPr>
            <a:r>
              <a:rPr lang="ru-RU" sz="1600" b="1" i="1" kern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МБОУ </a:t>
            </a:r>
            <a:r>
              <a:rPr lang="ru-RU" sz="1600" b="1" i="1" kern="1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1600" b="1" i="1" kern="18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Акбулакская</a:t>
            </a:r>
            <a:r>
              <a:rPr lang="ru-RU" sz="1600" b="1" i="1" kern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СОШ № 3 </a:t>
            </a:r>
            <a:r>
              <a:rPr lang="ru-RU" sz="1600" b="1" i="1" kern="18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Акбулакского</a:t>
            </a:r>
            <a:r>
              <a:rPr lang="ru-RU" sz="1600" b="1" i="1" kern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района Оренбургской области» </a:t>
            </a:r>
            <a:endParaRPr lang="ru-RU" sz="16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87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620687"/>
            <a:ext cx="9158093" cy="10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7040" y="886436"/>
            <a:ext cx="8542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Наставничество – это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полет навстречу мечте!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516" y="5620957"/>
            <a:ext cx="36354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Международный педагогический конкурс</a:t>
            </a:r>
            <a:endParaRPr lang="ru-RU" sz="1400" b="1" i="1" kern="1800" dirty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«Свободное образование»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, </a:t>
            </a:r>
          </a:p>
          <a:p>
            <a:pPr lvl="0" algn="ctr" fontAlgn="base"/>
            <a:r>
              <a:rPr lang="ru-RU" sz="1400" b="1" i="1" dirty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Конкурсная работа: 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«Наставничество </a:t>
            </a:r>
            <a:r>
              <a:rPr lang="ru-RU" sz="1400" b="1" i="1" dirty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- наше все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!»,  </a:t>
            </a:r>
            <a:r>
              <a:rPr lang="ru-RU" sz="1400" b="1" i="1" dirty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2023г.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 (Диплом, 1 степени)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0359" y="6497287"/>
            <a:ext cx="483201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050" b="1" i="1" kern="1800" dirty="0" smtClean="0">
                <a:latin typeface="Times New Roman"/>
                <a:ea typeface="Times New Roman"/>
                <a:cs typeface="Times New Roman"/>
              </a:rPr>
              <a:t>(Согласно </a:t>
            </a:r>
            <a:r>
              <a:rPr lang="ru-RU" sz="1050" b="1" i="1" kern="1800" dirty="0">
                <a:latin typeface="Times New Roman"/>
                <a:ea typeface="Times New Roman"/>
                <a:cs typeface="Times New Roman"/>
              </a:rPr>
              <a:t>положению </a:t>
            </a:r>
            <a:r>
              <a:rPr lang="ru-RU" sz="1050" b="1" i="1" kern="1800" dirty="0" smtClean="0">
                <a:latin typeface="Times New Roman"/>
                <a:ea typeface="Times New Roman"/>
                <a:cs typeface="Times New Roman"/>
              </a:rPr>
              <a:t>Конкурса сертификат </a:t>
            </a:r>
            <a:r>
              <a:rPr lang="ru-RU" sz="1050" b="1" i="1" kern="1800" dirty="0"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1050" b="1" i="1" kern="1800" dirty="0" smtClean="0">
                <a:latin typeface="Times New Roman"/>
                <a:ea typeface="Times New Roman"/>
                <a:cs typeface="Times New Roman"/>
              </a:rPr>
              <a:t>предусмотрен)</a:t>
            </a:r>
            <a:endParaRPr lang="ru-RU" sz="1050" i="1" dirty="0"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70366" y="549321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srgbClr val="A50021"/>
                </a:solidFill>
                <a:latin typeface="Montserrat"/>
              </a:rPr>
              <a:t> 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</a:t>
            </a:r>
          </a:p>
          <a:p>
            <a:pPr lvl="0" algn="ctr"/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«Наставничество» в 2024 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  <a:p>
            <a:pPr lvl="0" algn="ctr"/>
            <a:r>
              <a:rPr lang="ru-RU" sz="14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1400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по поручению Президента Российской Федерации В. В. Путина</a:t>
            </a:r>
            <a:r>
              <a:rPr lang="ru-RU" sz="14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420" y="-24866"/>
            <a:ext cx="1180821" cy="88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233" y="1565566"/>
            <a:ext cx="4123041" cy="187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87"/>
          <a:stretch/>
        </p:blipFill>
        <p:spPr bwMode="auto">
          <a:xfrm>
            <a:off x="4096573" y="3545740"/>
            <a:ext cx="481241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r="4482" b="25562"/>
          <a:stretch/>
        </p:blipFill>
        <p:spPr bwMode="auto">
          <a:xfrm>
            <a:off x="5076056" y="3429000"/>
            <a:ext cx="1728192" cy="675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9" y="1565566"/>
            <a:ext cx="2952328" cy="411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42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620687"/>
            <a:ext cx="9158093" cy="10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806" y="4943409"/>
            <a:ext cx="34041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О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ткрытое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голосование в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муниципальном конкурсе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«Педагог Акбулака» в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номинации</a:t>
            </a:r>
            <a:endParaRPr lang="ru-RU" sz="1400" b="1" i="1" kern="1800" dirty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«Педагог – педагогу», 2024 г.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0249" y="5720563"/>
            <a:ext cx="59327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A50021"/>
                </a:solidFill>
                <a:latin typeface="Montserrat"/>
              </a:rPr>
              <a:t> 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Габдулина </a:t>
            </a:r>
            <a:r>
              <a:rPr lang="ru-RU" sz="1400" b="1" i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Владимировна, </a:t>
            </a:r>
          </a:p>
          <a:p>
            <a:pPr lvl="0" algn="ctr"/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– </a:t>
            </a:r>
          </a:p>
          <a:p>
            <a:pPr lvl="0" algn="ctr"/>
            <a:r>
              <a:rPr lang="ru-RU" sz="1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победитель открытого голосования </a:t>
            </a:r>
            <a:r>
              <a:rPr lang="ru-RU" sz="1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муниципальном конкурсе </a:t>
            </a:r>
            <a:r>
              <a:rPr lang="ru-RU" sz="1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 </a:t>
            </a:r>
            <a:r>
              <a:rPr lang="ru-RU" sz="1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Акбулака</a:t>
            </a:r>
            <a:r>
              <a:rPr lang="ru-RU" sz="1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</a:t>
            </a:r>
            <a:r>
              <a:rPr lang="ru-RU" sz="1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 «Педагог </a:t>
            </a:r>
            <a:r>
              <a:rPr lang="ru-RU" sz="1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педагогу», 2024 г</a:t>
            </a:r>
            <a:r>
              <a:rPr lang="ru-RU" sz="1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420" y="-24866"/>
            <a:ext cx="1180821" cy="88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3" y="1446276"/>
            <a:ext cx="3211633" cy="3495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8" t="29382" r="38867" b="21002"/>
          <a:stretch/>
        </p:blipFill>
        <p:spPr bwMode="auto">
          <a:xfrm>
            <a:off x="6189229" y="2833323"/>
            <a:ext cx="2847267" cy="2108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1" t="17202" r="38610" b="4802"/>
          <a:stretch/>
        </p:blipFill>
        <p:spPr bwMode="auto">
          <a:xfrm>
            <a:off x="3454886" y="1631917"/>
            <a:ext cx="2526525" cy="305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05"/>
          <a:stretch/>
        </p:blipFill>
        <p:spPr bwMode="auto">
          <a:xfrm>
            <a:off x="3494075" y="2598984"/>
            <a:ext cx="2487336" cy="299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180528" y="859327"/>
            <a:ext cx="8542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Современный наставник – это всегда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движение!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0066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946" y="418352"/>
            <a:ext cx="9348946" cy="1498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635896" y="5888405"/>
            <a:ext cx="50370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A50021"/>
                </a:solidFill>
                <a:latin typeface="Montserrat"/>
              </a:rPr>
              <a:t> </a:t>
            </a:r>
            <a:r>
              <a:rPr lang="ru-RU" sz="1400" b="1" i="1" dirty="0" err="1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Контукова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Кристина Андреевна, </a:t>
            </a:r>
          </a:p>
          <a:p>
            <a:pPr lvl="0" algn="ctr"/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– </a:t>
            </a:r>
          </a:p>
          <a:p>
            <a:pPr lvl="0" algn="ctr"/>
            <a:r>
              <a:rPr lang="ru-RU" sz="14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наставляемый</a:t>
            </a:r>
          </a:p>
          <a:p>
            <a:pPr lvl="0" algn="ctr"/>
            <a:r>
              <a:rPr lang="ru-RU" sz="1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420" y="-24866"/>
            <a:ext cx="1180821" cy="88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" t="4791" r="4304" b="19605"/>
          <a:stretch/>
        </p:blipFill>
        <p:spPr bwMode="auto">
          <a:xfrm>
            <a:off x="599191" y="2622537"/>
            <a:ext cx="2604658" cy="320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4" t="13985" r="6517" b="13347"/>
          <a:stretch/>
        </p:blipFill>
        <p:spPr bwMode="auto">
          <a:xfrm>
            <a:off x="4966457" y="2614017"/>
            <a:ext cx="2664317" cy="321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СОШ_3\Downloads\IMG-20241127-WA002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" t="4751" r="2977" b="4863"/>
          <a:stretch/>
        </p:blipFill>
        <p:spPr bwMode="auto">
          <a:xfrm rot="602038">
            <a:off x="6689743" y="4314463"/>
            <a:ext cx="2417498" cy="173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-295932" y="752092"/>
            <a:ext cx="85423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Н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аставничество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– это взаимное доверие, которое </a:t>
            </a:r>
            <a:endParaRPr lang="ru-RU" sz="2400" b="1" dirty="0" smtClean="0">
              <a:latin typeface="Times New Roman"/>
              <a:ea typeface="Calibri"/>
              <a:cs typeface="Times New Roman"/>
            </a:endParaRPr>
          </a:p>
          <a:p>
            <a:pPr algn="ctr"/>
            <a:r>
              <a:rPr lang="ru-RU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             позволяет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принять любой вызов !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9045" y="5888405"/>
            <a:ext cx="3635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Габдулина Ирина Владимировна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, учитель начальных классов высшей квалификационной категории, наставник</a:t>
            </a:r>
            <a:endParaRPr lang="ru-RU" sz="1400" b="1" i="1" kern="1800" dirty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26752" y="169920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ценности образования. </a:t>
            </a:r>
          </a:p>
          <a:p>
            <a:pPr lvl="0" algn="ctr" fontAlgn="base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ИОМ наставничества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действии: </a:t>
            </a:r>
          </a:p>
          <a:p>
            <a:pPr lvl="0" algn="ctr" fontAlgn="base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учитель»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0690" y="1926485"/>
            <a:ext cx="1141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u="sng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2 Этап</a:t>
            </a:r>
            <a:r>
              <a:rPr lang="ru-RU" sz="2000" b="1" i="1" kern="1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03849" y="3439819"/>
            <a:ext cx="176260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ИОМ </a:t>
            </a:r>
            <a:r>
              <a:rPr lang="ru-RU" sz="2800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algn="ctr"/>
            <a:r>
              <a:rPr lang="ru-RU" sz="2000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 </a:t>
            </a:r>
          </a:p>
          <a:p>
            <a:pPr algn="ctr"/>
            <a:r>
              <a:rPr lang="ru-RU" sz="2000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2024 - 2025 </a:t>
            </a:r>
          </a:p>
          <a:p>
            <a:pPr algn="ctr"/>
            <a:r>
              <a:rPr lang="ru-RU" sz="2000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учебный год-</a:t>
            </a:r>
          </a:p>
          <a:p>
            <a:pPr algn="ctr"/>
            <a:r>
              <a:rPr lang="ru-RU" sz="2000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вектор </a:t>
            </a:r>
          </a:p>
          <a:p>
            <a:pPr algn="ctr"/>
            <a:r>
              <a:rPr lang="ru-RU" sz="2000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развития 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1371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461721"/>
            <a:ext cx="9158093" cy="1381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/>
          <a:stretch/>
        </p:blipFill>
        <p:spPr bwMode="auto">
          <a:xfrm>
            <a:off x="429645" y="2341047"/>
            <a:ext cx="2918219" cy="305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Психолого – педагогический класс МБОУ «Акбулакская СОШ №3» принял участие во II Региональной психолого – педагогической олимпиаде в г. Оренбург..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2"/>
          <a:stretch/>
        </p:blipFill>
        <p:spPr bwMode="auto">
          <a:xfrm>
            <a:off x="5796136" y="2341046"/>
            <a:ext cx="2808312" cy="298225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899592" y="767701"/>
            <a:ext cx="8542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</a:t>
            </a:r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Наставник </a:t>
            </a:r>
            <a:r>
              <a:rPr lang="ru-RU" sz="2200" b="1" dirty="0">
                <a:latin typeface="Times New Roman"/>
                <a:ea typeface="Calibri"/>
                <a:cs typeface="Times New Roman"/>
              </a:rPr>
              <a:t>– это словно безграничная </a:t>
            </a:r>
            <a:endParaRPr lang="ru-RU" sz="2200" b="1" dirty="0" smtClean="0">
              <a:latin typeface="Times New Roman"/>
              <a:ea typeface="Calibri"/>
              <a:cs typeface="Times New Roman"/>
            </a:endParaRPr>
          </a:p>
          <a:p>
            <a:r>
              <a:rPr lang="ru-RU" sz="22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    энциклопедия</a:t>
            </a:r>
            <a:r>
              <a:rPr lang="ru-RU" sz="2200" b="1" dirty="0">
                <a:latin typeface="Times New Roman"/>
                <a:ea typeface="Calibri"/>
                <a:cs typeface="Times New Roman"/>
              </a:rPr>
              <a:t>, которая </a:t>
            </a:r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дает </a:t>
            </a:r>
            <a:r>
              <a:rPr lang="ru-RU" sz="2200" b="1" dirty="0">
                <a:latin typeface="Times New Roman"/>
                <a:ea typeface="Calibri"/>
                <a:cs typeface="Times New Roman"/>
              </a:rPr>
              <a:t>ответы на </a:t>
            </a:r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все </a:t>
            </a:r>
            <a:r>
              <a:rPr lang="ru-RU" sz="2200" b="1" dirty="0">
                <a:latin typeface="Times New Roman"/>
                <a:ea typeface="Calibri"/>
                <a:cs typeface="Times New Roman"/>
              </a:rPr>
              <a:t>вопросы!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604" y="5421188"/>
            <a:ext cx="39038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Заключительный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этап Олимпиады на кафедре возрастной и педагогической психологии в г. Оренбурге (Трофименко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П. –</a:t>
            </a:r>
          </a:p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1 место, Мещерякова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Д.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- 2 место, сертификаты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), 2023 г.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62758" y="5313465"/>
            <a:ext cx="43580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Форум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для профильных </a:t>
            </a:r>
            <a:r>
              <a:rPr lang="ru-RU" sz="1400" b="1" i="1" kern="1800" dirty="0" err="1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психолого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- педагогических классов Оренбуржья «</a:t>
            </a:r>
            <a:r>
              <a:rPr lang="ru-RU" sz="1400" b="1" i="1" kern="1800" dirty="0" err="1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Амбассадоры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1" kern="1800" dirty="0" err="1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психолого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- педагогического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образования» (представление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социально -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воспитательных проектов «Твори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добро», (Трофименко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П. – диплом 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I степени), </a:t>
            </a:r>
            <a:endParaRPr lang="ru-RU" sz="1400" b="1" i="1" kern="1800" dirty="0" smtClean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2023 г.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81628" y="2924944"/>
            <a:ext cx="18264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kern="1800" dirty="0" smtClean="0">
                <a:latin typeface="Times New Roman"/>
                <a:ea typeface="Times New Roman"/>
                <a:cs typeface="Times New Roman"/>
              </a:rPr>
              <a:t>Наставляемые - </a:t>
            </a:r>
            <a:r>
              <a:rPr lang="ru-RU" sz="1400" b="1" kern="1800" dirty="0" smtClean="0">
                <a:latin typeface="Times New Roman"/>
                <a:ea typeface="Times New Roman"/>
                <a:cs typeface="Times New Roman"/>
              </a:rPr>
              <a:t>обучающихся </a:t>
            </a:r>
            <a:r>
              <a:rPr lang="ru-RU" sz="1400" b="1" kern="1800" dirty="0">
                <a:latin typeface="Times New Roman"/>
                <a:ea typeface="Times New Roman"/>
                <a:cs typeface="Times New Roman"/>
              </a:rPr>
              <a:t>класса «</a:t>
            </a:r>
            <a:r>
              <a:rPr lang="ru-RU" sz="1400" b="1" kern="1800" dirty="0" err="1">
                <a:latin typeface="Times New Roman"/>
                <a:ea typeface="Times New Roman"/>
                <a:cs typeface="Times New Roman"/>
              </a:rPr>
              <a:t>Психолого</a:t>
            </a:r>
            <a:r>
              <a:rPr lang="ru-RU" sz="1400" b="1" kern="1800" dirty="0">
                <a:latin typeface="Times New Roman"/>
                <a:ea typeface="Times New Roman"/>
                <a:cs typeface="Times New Roman"/>
              </a:rPr>
              <a:t> - педагогической направленности». </a:t>
            </a:r>
            <a:endParaRPr lang="ru-RU" sz="1400" b="1" kern="1800" dirty="0" smtClean="0">
              <a:latin typeface="Times New Roman"/>
              <a:ea typeface="Times New Roman"/>
              <a:cs typeface="Times New Roman"/>
            </a:endParaRPr>
          </a:p>
          <a:p>
            <a:pPr algn="ctr"/>
            <a:endParaRPr lang="ru-RU" sz="1400" b="1" kern="1800" dirty="0"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ru-RU" b="1" u="sng" kern="1800" dirty="0" smtClean="0">
                <a:latin typeface="Times New Roman"/>
                <a:ea typeface="Times New Roman"/>
                <a:cs typeface="Times New Roman"/>
              </a:rPr>
              <a:t>Наставник</a:t>
            </a:r>
            <a:r>
              <a:rPr lang="ru-RU" b="1" kern="1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kern="1800" dirty="0"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1400" b="1" kern="1800" dirty="0" smtClean="0">
                <a:latin typeface="Times New Roman"/>
                <a:ea typeface="Times New Roman"/>
                <a:cs typeface="Times New Roman"/>
              </a:rPr>
              <a:t>педагог-психолог - Шведова </a:t>
            </a:r>
            <a:r>
              <a:rPr lang="ru-RU" sz="1400" b="1" kern="1800" dirty="0">
                <a:latin typeface="Times New Roman"/>
                <a:ea typeface="Times New Roman"/>
                <a:cs typeface="Times New Roman"/>
              </a:rPr>
              <a:t>В.С</a:t>
            </a:r>
            <a:r>
              <a:rPr lang="ru-RU" sz="1400" b="1" kern="1800" dirty="0" smtClean="0">
                <a:latin typeface="Times New Roman"/>
                <a:ea typeface="Times New Roman"/>
                <a:cs typeface="Times New Roman"/>
              </a:rPr>
              <a:t>.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86100" y="1756484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3. Этап</a:t>
            </a:r>
            <a:r>
              <a:rPr lang="ru-RU" b="1" i="1" kern="1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6204" y="16793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ценности образования. </a:t>
            </a:r>
          </a:p>
          <a:p>
            <a:pPr lvl="0" algn="ctr" fontAlgn="base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ИОМ наставничества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действии: </a:t>
            </a:r>
          </a:p>
          <a:p>
            <a:pPr lvl="0" algn="ctr" fontAlgn="base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ученик»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862" y="62027"/>
            <a:ext cx="1147138" cy="86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895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461721"/>
            <a:ext cx="9158093" cy="1106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СОШ_3\Desktop\328704df522b93491ba6c8dfcb46a46d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 t="22322" r="9759"/>
          <a:stretch/>
        </p:blipFill>
        <p:spPr bwMode="auto">
          <a:xfrm>
            <a:off x="611560" y="1523827"/>
            <a:ext cx="2958008" cy="354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784299"/>
            <a:ext cx="8542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Наставничество – это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полет навстречу мечте!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040" y="5066571"/>
            <a:ext cx="39038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Оренбургскую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область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во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«Всероссийском юношеском педагогическом форуме» на базе ФГБОУ ВДЦ «Орлёнок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»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представили обучающиеся класса «</a:t>
            </a:r>
            <a:r>
              <a:rPr lang="ru-RU" sz="1400" b="1" i="1" kern="1800" dirty="0" err="1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Психолого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- педагогической направленности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» МБОУ «</a:t>
            </a:r>
            <a:r>
              <a:rPr lang="ru-RU" sz="1400" b="1" i="1" kern="1800" dirty="0" err="1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Акбулакская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СОШ №3» - Трофименко П.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1400" b="1" i="1" kern="1800" dirty="0" err="1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Юльчурина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М. (конкурсный отбор), 2023 г.</a:t>
            </a:r>
          </a:p>
          <a:p>
            <a:pPr lvl="0" algn="ctr" fontAlgn="base"/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5152361"/>
            <a:ext cx="39038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Региональный психолого-педагогический диктант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для обучающихся на базе Института педагогики и психологии (</a:t>
            </a:r>
            <a:r>
              <a:rPr lang="ru-RU" sz="1400" b="1" i="1" kern="1800" dirty="0" err="1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ИПиП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) ФГБОУ ВО «Оренбургский государственный педагогический университет» (1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место- 6 обучающихся, </a:t>
            </a:r>
            <a:r>
              <a:rPr lang="ru-RU" sz="1400" b="1" i="1" kern="1800" dirty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2 место - 2 обучающихся, 3 место - 1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обучающийся), 2024 г.</a:t>
            </a:r>
          </a:p>
          <a:p>
            <a:pPr lvl="0" algn="ctr" fontAlgn="base"/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6531">
            <a:off x="4541160" y="1442751"/>
            <a:ext cx="1960606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5395">
            <a:off x="3908983" y="2650808"/>
            <a:ext cx="1902098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500">
            <a:off x="6429366" y="1418668"/>
            <a:ext cx="1853424" cy="247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7" descr="C:\Users\СОШ_3\AppData\Local\Temp\f4eced46-db0e-4daa-9d30-e099da1e3c33_18-11-2024_21-26-28.zip.c33\Kq7y4rOHsy_gISjqmSI_lFFagUzZk9C8Al-xT6XcXl5GgdnBkxn_PdGKFBR1uHw-sU5lm-do6ZvE8VQqQ2z05OB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128">
            <a:off x="7237719" y="2685686"/>
            <a:ext cx="1719842" cy="228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667" y="2452940"/>
            <a:ext cx="2054350" cy="272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99" y="49936"/>
            <a:ext cx="1093059" cy="82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84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5875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22659"/>
            <a:ext cx="165272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C:\Users\СОШ_3\AppData\Local\Temp\f4eced46-db0e-4daa-9d30-e099da1e3c33_18-11-2024_21-26-28.zip.c33\Kq7y4rOHsy_gISjqmSI_lFFagUzZk9C8Al-xT6XcXl5GgdnBkxn_PdGKFBR1uHw-sU5lm-do6ZvE8VQqQ2z05OB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C:\Users\СОШ_3\AppData\Local\Temp\f4eced46-db0e-4daa-9d30-e099da1e3c33_18-11-2024_21-26-28.zip.c33\Kq7y4rOHsy_gISjqmSI_lFFagUzZk9C8Al-xT6XcXl5GgdnBkxn_PdGKFBR1uHw-sU5lm-do6ZvE8VQqQ2z05OB5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3351" y="3257131"/>
            <a:ext cx="8928992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1600" b="1" i="1" kern="18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Лучшие </a:t>
            </a:r>
            <a:r>
              <a:rPr lang="ru-RU" sz="1600" b="1" i="1" kern="1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практики в сфере </a:t>
            </a:r>
            <a:r>
              <a:rPr lang="ru-RU" sz="1600" b="1" i="1" kern="18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наставничества </a:t>
            </a:r>
            <a:r>
              <a:rPr lang="ru-RU" sz="1600" b="1" i="1" kern="1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«Наставник и наставляемый» </a:t>
            </a:r>
            <a:endParaRPr lang="ru-RU" sz="1600" b="1" i="1" kern="18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9" r="12981"/>
          <a:stretch/>
        </p:blipFill>
        <p:spPr bwMode="auto">
          <a:xfrm rot="20970387">
            <a:off x="563811" y="4703922"/>
            <a:ext cx="1460326" cy="12182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358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073" y="2060848"/>
            <a:ext cx="83529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Цель системы (целевой модели)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наставничества </a:t>
            </a:r>
          </a:p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МБОУ «</a:t>
            </a:r>
            <a:r>
              <a:rPr lang="ru-RU" sz="20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Акбулакская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СОШ №3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: </a:t>
            </a:r>
          </a:p>
          <a:p>
            <a:endParaRPr lang="ru-RU" sz="800" b="1" dirty="0" smtClean="0">
              <a:latin typeface="Times New Roman"/>
              <a:ea typeface="Calibri"/>
              <a:cs typeface="Times New Roman"/>
            </a:endParaRPr>
          </a:p>
          <a:p>
            <a:pPr algn="just"/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          Создание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правовых, организационно-педагогических, </a:t>
            </a:r>
            <a:r>
              <a:rPr lang="ru-RU" sz="2000" b="1" dirty="0" err="1">
                <a:latin typeface="Times New Roman"/>
                <a:ea typeface="Calibri"/>
                <a:cs typeface="Times New Roman"/>
              </a:rPr>
              <a:t>учебнометодических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, управленческих, финансовых условий и механизмов развития наставничества в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МБОУ «</a:t>
            </a:r>
            <a:r>
              <a:rPr lang="ru-RU" sz="2000" b="1" dirty="0" err="1" smtClean="0">
                <a:latin typeface="Times New Roman"/>
                <a:ea typeface="Calibri"/>
                <a:cs typeface="Times New Roman"/>
              </a:rPr>
              <a:t>Акбулакская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СОШ № 3»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для: </a:t>
            </a:r>
            <a:endParaRPr lang="ru-RU" sz="2000" b="1" dirty="0" smtClean="0">
              <a:latin typeface="Times New Roman"/>
              <a:ea typeface="Calibri"/>
              <a:cs typeface="Times New Roman"/>
            </a:endParaRPr>
          </a:p>
          <a:p>
            <a:pPr algn="just"/>
            <a:r>
              <a:rPr lang="ru-RU" sz="20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     - обеспечения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непрерывного профессионального роста и профессионального самоопределения педагогических работников; </a:t>
            </a:r>
            <a:endParaRPr lang="ru-RU" sz="2000" b="1" dirty="0" smtClean="0">
              <a:latin typeface="Times New Roman"/>
              <a:ea typeface="Calibri"/>
              <a:cs typeface="Times New Roman"/>
            </a:endParaRPr>
          </a:p>
          <a:p>
            <a:pPr algn="just"/>
            <a:r>
              <a:rPr lang="ru-RU" sz="20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     - 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самореализации и закрепления в профессии; </a:t>
            </a:r>
            <a:endParaRPr lang="ru-RU" sz="2000" b="1" dirty="0" smtClean="0">
              <a:latin typeface="Times New Roman"/>
              <a:ea typeface="Calibri"/>
              <a:cs typeface="Times New Roman"/>
            </a:endParaRPr>
          </a:p>
          <a:p>
            <a:pPr algn="just"/>
            <a:r>
              <a:rPr lang="ru-RU" sz="20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     - трансформации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наставничества в регламентированный вид профессиональной деятельности в образовании, в широкое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социально-педагогическое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явление.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466" y="3668"/>
            <a:ext cx="1712681" cy="129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938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3988" y="1112987"/>
            <a:ext cx="8748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   Система (целевая модель) наставничества педагогических работников представляет собой обязательное наличие структурных компонентов: </a:t>
            </a:r>
            <a:endParaRPr lang="ru-RU" sz="2000" b="1" dirty="0">
              <a:latin typeface="Times New Roman"/>
              <a:ea typeface="Calibri"/>
              <a:cs typeface="Times New Roman"/>
            </a:endParaRPr>
          </a:p>
          <a:p>
            <a:endParaRPr lang="ru-RU" sz="2000" b="1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10244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185" y="1845298"/>
            <a:ext cx="4773384" cy="170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91476" y="2009751"/>
            <a:ext cx="2564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КОНТУР </a:t>
            </a:r>
          </a:p>
        </p:txBody>
      </p:sp>
      <p:pic>
        <p:nvPicPr>
          <p:cNvPr id="14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65104"/>
            <a:ext cx="5112568" cy="177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6540" y="4509120"/>
            <a:ext cx="2955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КОНТУР </a:t>
            </a:r>
            <a:endParaRPr lang="ru-RU" b="1" dirty="0">
              <a:solidFill>
                <a:srgbClr val="A50021"/>
              </a:solidFill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132856"/>
            <a:ext cx="9937104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02064" y="2451009"/>
            <a:ext cx="8530388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РФ, Федеральные центры научно-методического сопровождения) </a:t>
            </a:r>
          </a:p>
          <a:p>
            <a:pPr lvl="0"/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(Министерство   образования   Оренбургской области,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ФГБОУ ВО «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ОГПУ» ,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ГАУ ДПО «Институт развития образования» Профсоюз) </a:t>
            </a:r>
          </a:p>
          <a:p>
            <a:pPr lvl="0"/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(Районный отдел образования администрации муниципального образования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Акбулакский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район)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637972"/>
            <a:ext cx="9930499" cy="23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2064" y="5011448"/>
            <a:ext cx="856895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Институциональный </a:t>
            </a:r>
            <a:r>
              <a:rPr 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1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(МБОУ «</a:t>
            </a:r>
            <a:r>
              <a:rPr lang="ru-RU" sz="19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Акбулакская</a:t>
            </a:r>
            <a:r>
              <a:rPr lang="ru-RU" sz="1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№3»)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9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руководство, контроль организации и реализации системы наставничества   –</a:t>
            </a:r>
            <a:r>
              <a:rPr lang="ru-RU" sz="19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ru-RU" sz="19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иректор  МБОУ «</a:t>
            </a:r>
            <a:r>
              <a:rPr lang="ru-RU" sz="19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Акбулакская</a:t>
            </a:r>
            <a:r>
              <a:rPr lang="ru-RU" sz="19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№3» Т.В. Трофименко.  Куратор вопросов организации наставничества  - Е.Н. </a:t>
            </a:r>
            <a:r>
              <a:rPr lang="ru-RU" sz="19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Исмиханова</a:t>
            </a:r>
            <a:r>
              <a:rPr lang="ru-RU" sz="19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заместитель директора УВР,  учитель начальных классов</a:t>
            </a:r>
            <a:endParaRPr lang="ru-RU" sz="19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369" y="23114"/>
            <a:ext cx="1583489" cy="119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29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633" y="635215"/>
            <a:ext cx="79966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500" b="1" dirty="0">
                <a:latin typeface="Times New Roman"/>
                <a:ea typeface="Calibri"/>
                <a:cs typeface="Times New Roman"/>
              </a:rPr>
              <a:t>Новые контуры деятельности наставника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33" y="1319784"/>
            <a:ext cx="4148945" cy="131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2345" y="1793682"/>
            <a:ext cx="2858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педагога: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332038"/>
            <a:ext cx="4716953" cy="136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07805" y="1793682"/>
            <a:ext cx="3749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саморазвитие: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342" y="2337868"/>
            <a:ext cx="4793606" cy="90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064" y="2337868"/>
            <a:ext cx="4872472" cy="108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66435" y="246951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Повышение объективности оценивания образовательных результатов обучающих</a:t>
            </a: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342" y="3054286"/>
            <a:ext cx="4769418" cy="170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40919" y="3198481"/>
            <a:ext cx="40612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Повышение качества реализации образовательных программ (методическое сопровождение подготовки и проведения уроков, выбора форм работы, педагогических технологий)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342" y="4568089"/>
            <a:ext cx="4769418" cy="108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-131342" y="465081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Методическое сопровождение педагогов, осваивающих новые формы трансляции эффективного педагогического опыта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099" y="5513668"/>
            <a:ext cx="4769418" cy="122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32633" y="565686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Методическое сопровождение педагогов, работающих с учетом индивидуальных особенностей обучающихся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716953" y="246951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Достижение новых задач в реализации государственной политики в сфере общего образования </a:t>
            </a: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064" y="3240576"/>
            <a:ext cx="4819578" cy="132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4662264" y="344470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Развитие компетенций в диагностике профессиональных затруднений педагогов, разработка и сопровождение ИОМ</a:t>
            </a: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846" y="4437112"/>
            <a:ext cx="4878796" cy="125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4647853" y="4644039"/>
            <a:ext cx="42446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Освоение новых форм в представлении педагогического опыта, в том числе собственного</a:t>
            </a: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535" y="5513766"/>
            <a:ext cx="4769418" cy="134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4791220" y="5589008"/>
            <a:ext cx="42452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Освоение современных образовательных </a:t>
            </a:r>
            <a:r>
              <a:rPr lang="ru-RU" sz="1600" dirty="0" smtClean="0"/>
              <a:t>технологий, организация </a:t>
            </a:r>
            <a:r>
              <a:rPr lang="ru-RU" sz="1600" dirty="0"/>
              <a:t>объективного оценивания для повышения качества</a:t>
            </a:r>
          </a:p>
          <a:p>
            <a:pPr algn="ctr"/>
            <a:r>
              <a:rPr lang="ru-RU" sz="1600" dirty="0"/>
              <a:t>преподавания предмета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766" y="-19202"/>
            <a:ext cx="1527258" cy="114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65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439622"/>
            <a:ext cx="9158093" cy="140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12" b="89904" l="2976" r="976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64" t="7660" r="5667" b="10728"/>
          <a:stretch/>
        </p:blipFill>
        <p:spPr bwMode="auto">
          <a:xfrm>
            <a:off x="148175" y="1644683"/>
            <a:ext cx="8995825" cy="1292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61024" y="1665489"/>
            <a:ext cx="831692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Georgia"/>
              </a:rPr>
              <a:t>         </a:t>
            </a:r>
            <a:r>
              <a:rPr lang="ru-RU" sz="1700" dirty="0" smtClean="0">
                <a:solidFill>
                  <a:srgbClr val="000000"/>
                </a:solidFill>
                <a:latin typeface="Georgia"/>
              </a:rPr>
              <a:t>Встретить </a:t>
            </a:r>
            <a:r>
              <a:rPr lang="ru-RU" sz="1700" dirty="0">
                <a:solidFill>
                  <a:srgbClr val="000000"/>
                </a:solidFill>
                <a:latin typeface="Georgia"/>
              </a:rPr>
              <a:t>своего наставника – большая ценность, поэтому так важно быть открытым к миру, излучать добро, чтобы жизнь дарила лишь самых лучших людей в ответ, ведь именно люди являются самыми большими источниками благ, опыта, эмоций, событий и чувств, в которых мы так остро нуждаемся.</a:t>
            </a:r>
            <a:endParaRPr lang="ru-RU" sz="17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252536" y="872592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Встретить своего наставника – большая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ценность!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697" y="2846600"/>
            <a:ext cx="8611897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lnSpc>
                <a:spcPct val="115000"/>
              </a:lnSpc>
              <a:spcAft>
                <a:spcPts val="0"/>
              </a:spcAft>
              <a:buAutoNum type="arabicPeriod"/>
            </a:pPr>
            <a:r>
              <a:rPr lang="ru-RU" b="1" i="1" u="sng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Этап</a:t>
            </a:r>
            <a:r>
              <a:rPr lang="ru-RU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.   Практика  модели </a:t>
            </a:r>
            <a:r>
              <a:rPr lang="ru-RU" b="1" i="1" kern="1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наставничества </a:t>
            </a:r>
            <a:r>
              <a:rPr lang="ru-RU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«Учитель - учитель» </a:t>
            </a:r>
          </a:p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МБОУ «</a:t>
            </a:r>
            <a:r>
              <a:rPr lang="ru-RU" b="1" i="1" kern="1800" dirty="0" err="1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Акбулакская</a:t>
            </a:r>
            <a:r>
              <a:rPr lang="ru-RU" b="1" i="1" kern="18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СОШ №3» - базовая функция профессиональных взаимоотношений наставника и молодого специалиста (2019 - 2022 гг.)</a:t>
            </a:r>
            <a:endParaRPr lang="ru-RU" i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 r="2881" b="5347"/>
          <a:stretch/>
        </p:blipFill>
        <p:spPr bwMode="auto">
          <a:xfrm>
            <a:off x="1791705" y="3936769"/>
            <a:ext cx="5405880" cy="269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468" y="0"/>
            <a:ext cx="1171240" cy="87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245694" y="4700206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</a:t>
            </a:r>
          </a:p>
          <a:p>
            <a:pPr algn="ctr" fontAlgn="base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образования.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148617" y="4652583"/>
            <a:ext cx="19442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ИОМ наставничества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действии: </a:t>
            </a:r>
          </a:p>
          <a:p>
            <a:pPr algn="ctr" fontAlgn="base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– учитель»</a:t>
            </a:r>
          </a:p>
        </p:txBody>
      </p:sp>
    </p:spTree>
    <p:extLst>
      <p:ext uri="{BB962C8B-B14F-4D97-AF65-F5344CB8AC3E}">
        <p14:creationId xmlns:p14="http://schemas.microsoft.com/office/powerpoint/2010/main" val="405503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647100"/>
            <a:ext cx="9158093" cy="1269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40839" y="992453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    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Наставничество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это умение вдохновлять 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2" t="-176"/>
          <a:stretch/>
        </p:blipFill>
        <p:spPr bwMode="auto">
          <a:xfrm>
            <a:off x="170033" y="3068960"/>
            <a:ext cx="1805574" cy="242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"/>
          <a:stretch/>
        </p:blipFill>
        <p:spPr bwMode="auto">
          <a:xfrm>
            <a:off x="2058768" y="2038948"/>
            <a:ext cx="6977728" cy="46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2811" y="2169575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kern="1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Наставник</a:t>
            </a:r>
            <a:endParaRPr lang="ru-RU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943" y="3669"/>
            <a:ext cx="1312338" cy="98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99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908719"/>
            <a:ext cx="9158093" cy="1269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98192" y="1254072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    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Наставничество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это умение вдохновлять 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4" y="3068960"/>
            <a:ext cx="1926016" cy="24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989" y="2410901"/>
            <a:ext cx="2198679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b="1" i="1" kern="18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Наставляемый</a:t>
            </a:r>
            <a:endParaRPr lang="ru-RU" sz="23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871" y="2481710"/>
            <a:ext cx="6641128" cy="218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4"/>
          <a:stretch/>
        </p:blipFill>
        <p:spPr bwMode="auto">
          <a:xfrm>
            <a:off x="2275668" y="4668716"/>
            <a:ext cx="6641128" cy="109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005" y="162192"/>
            <a:ext cx="1241578" cy="93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9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" y="764704"/>
            <a:ext cx="9158093" cy="126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766" y="1165173"/>
            <a:ext cx="8542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Наставничество – это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полет навстречу мечте!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973905"/>
            <a:ext cx="7107557" cy="4681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4561">
            <a:off x="272760" y="1813412"/>
            <a:ext cx="1798121" cy="1349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905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ОШ_3\Desktop\настав 24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2" b="89868" l="4200" r="9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9" y="476673"/>
            <a:ext cx="9158093" cy="1047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0627" y="783548"/>
            <a:ext cx="8542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Наставничество – это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полет навстречу мечте!</a:t>
            </a:r>
            <a:endParaRPr lang="ru-RU" sz="2400" b="1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094" y="2935195"/>
            <a:ext cx="3354027" cy="2377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62041"/>
            <a:ext cx="1770706" cy="236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0627" y="1386343"/>
            <a:ext cx="89799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практики модели наставничества «Учитель-учитель»  продемонстрировали уникальный опыт, достойный внимания и подражания, поскольку это способствует не только развитию профессиональных навыков, но и формированию устойчивых ценностей, необходимых для успешной реализации потенциала наставляемого. На основе этого родилась идея – продемонстрировать опыт на уровне района, региона, России.  Данный опыт представила </a:t>
            </a:r>
          </a:p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, куратор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Исмиханова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Е.Н (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Карлакова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5228235"/>
            <a:ext cx="248427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Муниципальный этап </a:t>
            </a:r>
            <a:r>
              <a:rPr lang="en-US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II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открытого </a:t>
            </a:r>
            <a:r>
              <a:rPr lang="ru-RU" sz="1400" i="1" dirty="0" smtClean="0">
                <a:solidFill>
                  <a:srgbClr val="A50021"/>
                </a:solidFill>
                <a:ea typeface="Times New Roman"/>
                <a:cs typeface="Times New Roman"/>
              </a:rPr>
              <a:t>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регионального фестиваля </a:t>
            </a:r>
            <a:endParaRPr lang="ru-RU" sz="1400" b="1" i="1" kern="1800" dirty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 fontAlgn="base"/>
            <a:r>
              <a:rPr lang="ru-RU" sz="1400" b="1" i="1" dirty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педагогических идей и инноваций «</a:t>
            </a:r>
            <a:r>
              <a:rPr lang="ru-RU" sz="1400" b="1" i="1" dirty="0" err="1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Оренфест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», 2021г.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 (Грамота РОО, 2 место)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5022" y="5399508"/>
            <a:ext cx="3449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II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открытый </a:t>
            </a:r>
            <a:r>
              <a:rPr lang="ru-RU" sz="1400" i="1" dirty="0" smtClean="0">
                <a:solidFill>
                  <a:srgbClr val="A50021"/>
                </a:solidFill>
                <a:ea typeface="Times New Roman"/>
                <a:cs typeface="Times New Roman"/>
              </a:rPr>
              <a:t>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региональный</a:t>
            </a:r>
          </a:p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фестиваль </a:t>
            </a:r>
            <a:endParaRPr lang="ru-RU" sz="1400" b="1" i="1" kern="1800" dirty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 fontAlgn="base"/>
            <a:r>
              <a:rPr lang="ru-RU" sz="1400" b="1" i="1" dirty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педагогических идей и инноваций </a:t>
            </a:r>
            <a:endParaRPr lang="ru-RU" sz="1400" b="1" i="1" dirty="0" smtClean="0">
              <a:solidFill>
                <a:srgbClr val="A50021"/>
              </a:solidFill>
              <a:latin typeface="Times New Roman"/>
              <a:ea typeface="Calibri"/>
              <a:cs typeface="Times New Roman"/>
            </a:endParaRP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1400" b="1" i="1" dirty="0" err="1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Оренфест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», 2021г.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 (Сертификат  ГБУ «РЦРО» 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Оренбургской области)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70030"/>
            <a:ext cx="1115616" cy="83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579121" y="5399507"/>
            <a:ext cx="3449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V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открытый </a:t>
            </a:r>
            <a:r>
              <a:rPr lang="ru-RU" sz="1400" i="1" dirty="0" smtClean="0">
                <a:solidFill>
                  <a:srgbClr val="A50021"/>
                </a:solidFill>
                <a:ea typeface="Times New Roman"/>
                <a:cs typeface="Times New Roman"/>
              </a:rPr>
              <a:t> </a:t>
            </a:r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региональный</a:t>
            </a:r>
          </a:p>
          <a:p>
            <a:pPr lvl="0" algn="ctr" fontAlgn="base"/>
            <a:r>
              <a:rPr lang="ru-RU" sz="1400" b="1" i="1" kern="1800" dirty="0" smtClean="0">
                <a:solidFill>
                  <a:srgbClr val="A50021"/>
                </a:solidFill>
                <a:latin typeface="Times New Roman"/>
                <a:ea typeface="Times New Roman"/>
                <a:cs typeface="Times New Roman"/>
              </a:rPr>
              <a:t> фестиваль </a:t>
            </a:r>
            <a:endParaRPr lang="ru-RU" sz="1400" b="1" i="1" kern="1800" dirty="0">
              <a:solidFill>
                <a:srgbClr val="A50021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 fontAlgn="base"/>
            <a:r>
              <a:rPr lang="ru-RU" sz="1400" b="1" i="1" dirty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педагогических идей и инноваций </a:t>
            </a:r>
            <a:endParaRPr lang="ru-RU" sz="1400" b="1" i="1" dirty="0" smtClean="0">
              <a:solidFill>
                <a:srgbClr val="A50021"/>
              </a:solidFill>
              <a:latin typeface="Times New Roman"/>
              <a:ea typeface="Calibri"/>
              <a:cs typeface="Times New Roman"/>
            </a:endParaRP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1400" b="1" i="1" dirty="0" err="1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Оренфест</a:t>
            </a:r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», 2025г.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 (Сертификат  ГАУ  ДПО «ИРО </a:t>
            </a:r>
          </a:p>
          <a:p>
            <a:pPr lvl="0" algn="ctr" fontAlgn="base"/>
            <a:r>
              <a:rPr lang="ru-RU" sz="1400" b="1" i="1" dirty="0" smtClean="0">
                <a:solidFill>
                  <a:srgbClr val="A50021"/>
                </a:solidFill>
                <a:latin typeface="Times New Roman"/>
                <a:ea typeface="Calibri"/>
                <a:cs typeface="Times New Roman"/>
              </a:rPr>
              <a:t>Оренбургской области»)</a:t>
            </a:r>
            <a:endParaRPr lang="ru-RU" sz="1400" i="1" dirty="0">
              <a:solidFill>
                <a:srgbClr val="A50021"/>
              </a:solidFill>
              <a:ea typeface="Calibri"/>
              <a:cs typeface="Times New Roman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2" t="17392" r="8947" b="5699"/>
          <a:stretch/>
        </p:blipFill>
        <p:spPr bwMode="auto">
          <a:xfrm>
            <a:off x="5722968" y="2930234"/>
            <a:ext cx="3305857" cy="235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6246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4607</TotalTime>
  <Words>975</Words>
  <Application>Microsoft Office PowerPoint</Application>
  <PresentationFormat>Экран (4:3)</PresentationFormat>
  <Paragraphs>111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СОШ_3</dc:creator>
  <cp:lastModifiedBy>СОШ_3</cp:lastModifiedBy>
  <cp:revision>266</cp:revision>
  <dcterms:created xsi:type="dcterms:W3CDTF">2024-11-18T16:38:25Z</dcterms:created>
  <dcterms:modified xsi:type="dcterms:W3CDTF">2025-03-06T13:10:23Z</dcterms:modified>
</cp:coreProperties>
</file>