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64" r:id="rId4"/>
    <p:sldId id="265" r:id="rId5"/>
    <p:sldId id="266" r:id="rId6"/>
    <p:sldId id="268" r:id="rId7"/>
    <p:sldId id="269" r:id="rId8"/>
    <p:sldId id="270" r:id="rId9"/>
    <p:sldId id="271" r:id="rId10"/>
    <p:sldId id="273" r:id="rId11"/>
    <p:sldId id="279" r:id="rId12"/>
    <p:sldId id="280" r:id="rId13"/>
    <p:sldId id="274" r:id="rId14"/>
    <p:sldId id="281" r:id="rId15"/>
    <p:sldId id="282" r:id="rId16"/>
    <p:sldId id="283" r:id="rId17"/>
    <p:sldId id="275" r:id="rId18"/>
    <p:sldId id="276" r:id="rId19"/>
    <p:sldId id="277" r:id="rId20"/>
    <p:sldId id="272" r:id="rId21"/>
    <p:sldId id="27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D2B59-4894-41B0-B9B8-BC15A2569D92}" type="datetimeFigureOut">
              <a:rPr lang="ru-RU" smtClean="0"/>
              <a:pPr/>
              <a:t>07.11.2025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F1AAA-0346-432D-9896-D718ADCA52AC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театр.jpg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D2B59-4894-41B0-B9B8-BC15A2569D92}" type="datetimeFigureOut">
              <a:rPr lang="ru-RU" smtClean="0"/>
              <a:pPr/>
              <a:t>07.11.2025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F1AAA-0346-432D-9896-D718ADCA52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D2B59-4894-41B0-B9B8-BC15A2569D92}" type="datetimeFigureOut">
              <a:rPr lang="ru-RU" smtClean="0"/>
              <a:pPr/>
              <a:t>07.11.2025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F1AAA-0346-432D-9896-D718ADCA52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D2B59-4894-41B0-B9B8-BC15A2569D92}" type="datetimeFigureOut">
              <a:rPr lang="ru-RU" smtClean="0"/>
              <a:pPr/>
              <a:t>07.11.2025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F1AAA-0346-432D-9896-D718ADCA52AC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2.jpg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7393" y="0"/>
            <a:ext cx="9129213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D2B59-4894-41B0-B9B8-BC15A2569D92}" type="datetimeFigureOut">
              <a:rPr lang="ru-RU" smtClean="0"/>
              <a:pPr/>
              <a:t>07.11.2025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F1AAA-0346-432D-9896-D718ADCA52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D2B59-4894-41B0-B9B8-BC15A2569D92}" type="datetimeFigureOut">
              <a:rPr lang="ru-RU" smtClean="0"/>
              <a:pPr/>
              <a:t>07.11.2025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F1AAA-0346-432D-9896-D718ADCA52AC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2.jpg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" y="0"/>
            <a:ext cx="9136606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D2B59-4894-41B0-B9B8-BC15A2569D92}" type="datetimeFigureOut">
              <a:rPr lang="ru-RU" smtClean="0"/>
              <a:pPr/>
              <a:t>07.11.2025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F1AAA-0346-432D-9896-D718ADCA52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D2B59-4894-41B0-B9B8-BC15A2569D92}" type="datetimeFigureOut">
              <a:rPr lang="ru-RU" smtClean="0"/>
              <a:pPr/>
              <a:t>07.11.2025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F1AAA-0346-432D-9896-D718ADCA52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D2B59-4894-41B0-B9B8-BC15A2569D92}" type="datetimeFigureOut">
              <a:rPr lang="ru-RU" smtClean="0"/>
              <a:pPr/>
              <a:t>07.11.2025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F1AAA-0346-432D-9896-D718ADCA52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D2B59-4894-41B0-B9B8-BC15A2569D92}" type="datetimeFigureOut">
              <a:rPr lang="ru-RU" smtClean="0"/>
              <a:pPr/>
              <a:t>07.11.2025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F1AAA-0346-432D-9896-D718ADCA52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8D2B59-4894-41B0-B9B8-BC15A2569D92}" type="datetimeFigureOut">
              <a:rPr lang="ru-RU" smtClean="0"/>
              <a:pPr/>
              <a:t>07.11.2025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3F1AAA-0346-432D-9896-D718ADCA52AC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3.jpg"/>
          <p:cNvPicPr>
            <a:picLocks noChangeAspect="1"/>
          </p:cNvPicPr>
          <p:nvPr userDrawn="1"/>
        </p:nvPicPr>
        <p:blipFill>
          <a:blip r:embed="rId12" cstate="email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2" r:id="rId3"/>
    <p:sldLayoutId id="2147483651" r:id="rId4"/>
    <p:sldLayoutId id="2147483660" r:id="rId5"/>
    <p:sldLayoutId id="2147483652" r:id="rId6"/>
    <p:sldLayoutId id="2147483654" r:id="rId7"/>
    <p:sldLayoutId id="2147483661" r:id="rId8"/>
    <p:sldLayoutId id="2147483655" r:id="rId9"/>
    <p:sldLayoutId id="2147483657" r:id="rId1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705839" y="1803588"/>
            <a:ext cx="6058453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dirty="0">
                <a:latin typeface="+mj-lt"/>
              </a:rPr>
              <a:t>Проект </a:t>
            </a:r>
            <a:endParaRPr lang="ru-RU" sz="4800" b="1" dirty="0" smtClean="0">
              <a:latin typeface="+mj-lt"/>
            </a:endParaRPr>
          </a:p>
          <a:p>
            <a:pPr algn="ctr"/>
            <a:r>
              <a:rPr lang="ru-RU" sz="4800" b="1" dirty="0" smtClean="0">
                <a:latin typeface="+mj-lt"/>
              </a:rPr>
              <a:t>по </a:t>
            </a:r>
            <a:r>
              <a:rPr lang="ru-RU" sz="4800" b="1" dirty="0">
                <a:latin typeface="+mj-lt"/>
              </a:rPr>
              <a:t>театрализованной </a:t>
            </a:r>
            <a:endParaRPr lang="ru-RU" sz="4800" b="1" dirty="0" smtClean="0">
              <a:latin typeface="+mj-lt"/>
            </a:endParaRPr>
          </a:p>
          <a:p>
            <a:pPr algn="ctr"/>
            <a:r>
              <a:rPr lang="ru-RU" sz="4800" b="1" dirty="0" smtClean="0">
                <a:latin typeface="+mj-lt"/>
              </a:rPr>
              <a:t>деятельности </a:t>
            </a:r>
          </a:p>
          <a:p>
            <a:pPr algn="ctr"/>
            <a:r>
              <a:rPr lang="ru-RU" sz="4800" b="1" dirty="0" smtClean="0">
                <a:latin typeface="+mj-lt"/>
              </a:rPr>
              <a:t>в </a:t>
            </a:r>
            <a:r>
              <a:rPr lang="ru-RU" sz="4800" b="1" dirty="0">
                <a:latin typeface="+mj-lt"/>
              </a:rPr>
              <a:t>старшей группе</a:t>
            </a:r>
            <a:endParaRPr lang="ru-RU" sz="4800" dirty="0">
              <a:latin typeface="+mj-lt"/>
            </a:endParaRPr>
          </a:p>
        </p:txBody>
      </p:sp>
      <p:sp>
        <p:nvSpPr>
          <p:cNvPr id="8" name="Подзаголовок 20"/>
          <p:cNvSpPr txBox="1">
            <a:spLocks/>
          </p:cNvSpPr>
          <p:nvPr/>
        </p:nvSpPr>
        <p:spPr>
          <a:xfrm>
            <a:off x="251520" y="5229200"/>
            <a:ext cx="5688012" cy="211264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nstantia" pitchFamily="18" charset="0"/>
                <a:ea typeface="+mn-ea"/>
                <a:cs typeface="Aharoni" pitchFamily="2" charset="-79"/>
              </a:rPr>
              <a:t>Серикова 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nstantia" pitchFamily="18" charset="0"/>
                <a:ea typeface="+mn-ea"/>
                <a:cs typeface="Aharoni" pitchFamily="2" charset="-79"/>
              </a:rPr>
              <a:t>Елена </a:t>
            </a:r>
            <a:r>
              <a:rPr lang="ru-RU" b="1" i="1" dirty="0">
                <a:latin typeface="Constantia" pitchFamily="18" charset="0"/>
                <a:cs typeface="Aharoni" pitchFamily="2" charset="-79"/>
              </a:rPr>
              <a:t>А</a:t>
            </a:r>
            <a:r>
              <a:rPr kumimoji="0" lang="ru-RU" b="1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Constantia" pitchFamily="18" charset="0"/>
                <a:ea typeface="+mn-ea"/>
                <a:cs typeface="Aharoni" pitchFamily="2" charset="-79"/>
              </a:rPr>
              <a:t>лександровна</a:t>
            </a:r>
            <a:endParaRPr kumimoji="0" lang="ru-RU" b="1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mbria" pitchFamily="18" charset="0"/>
              <a:ea typeface="+mn-ea"/>
              <a:cs typeface="Aharoni" pitchFamily="2" charset="-79"/>
            </a:endParaRPr>
          </a:p>
        </p:txBody>
      </p:sp>
      <p:pic>
        <p:nvPicPr>
          <p:cNvPr id="2050" name="Picture 2" descr="Фильм сказка Мешок яблок - YouTube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883291"/>
            <a:ext cx="2904261" cy="16336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Второй этап - основной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96752"/>
            <a:ext cx="8507288" cy="5328592"/>
          </a:xfrm>
        </p:spPr>
        <p:txBody>
          <a:bodyPr>
            <a:normAutofit/>
          </a:bodyPr>
          <a:lstStyle/>
          <a:p>
            <a:r>
              <a:rPr lang="ru-RU" dirty="0"/>
              <a:t>Работа над сценической </a:t>
            </a:r>
            <a:r>
              <a:rPr lang="ru-RU" dirty="0" smtClean="0"/>
              <a:t>выразительностью – театрализованные игры</a:t>
            </a:r>
          </a:p>
          <a:p>
            <a:r>
              <a:rPr lang="ru-RU" b="1" dirty="0"/>
              <a:t>Игра на имитацию движений</a:t>
            </a:r>
            <a:endParaRPr lang="ru-RU" dirty="0"/>
          </a:p>
          <a:p>
            <a:pPr marL="0" indent="0">
              <a:buNone/>
            </a:pPr>
            <a:r>
              <a:rPr lang="ru-RU" sz="2000" dirty="0"/>
              <a:t>Воспитатель обращается к детям:</a:t>
            </a:r>
          </a:p>
          <a:p>
            <a:pPr marL="0" indent="0">
              <a:buNone/>
            </a:pPr>
            <a:r>
              <a:rPr lang="ru-RU" sz="2000" dirty="0"/>
              <a:t>— Вспомните, как ходят дети?</a:t>
            </a:r>
          </a:p>
          <a:p>
            <a:pPr marL="0" indent="0">
              <a:buNone/>
            </a:pPr>
            <a:r>
              <a:rPr lang="ru-RU" sz="2000" dirty="0"/>
              <a:t>Маленькие ножки шагали по дорожке. Большие ножки шагали по дорожке.</a:t>
            </a:r>
          </a:p>
          <a:p>
            <a:pPr marL="0" indent="0">
              <a:buNone/>
            </a:pPr>
            <a:r>
              <a:rPr lang="ru-RU" sz="2000" dirty="0"/>
              <a:t>(Дети сначала идут маленькими шагами, затем большими — гигантскими шагами.)</a:t>
            </a:r>
          </a:p>
          <a:p>
            <a:pPr marL="0" indent="0">
              <a:buNone/>
            </a:pPr>
            <a:r>
              <a:rPr lang="ru-RU" sz="2000" dirty="0" smtClean="0"/>
              <a:t>— </a:t>
            </a:r>
            <a:r>
              <a:rPr lang="ru-RU" sz="2000" dirty="0"/>
              <a:t>Как ходит принцесса?</a:t>
            </a:r>
          </a:p>
          <a:p>
            <a:pPr marL="0" indent="0">
              <a:buNone/>
            </a:pPr>
            <a:r>
              <a:rPr lang="ru-RU" sz="2000" dirty="0"/>
              <a:t>— Как катится колобок?</a:t>
            </a:r>
          </a:p>
          <a:p>
            <a:pPr marL="0" indent="0">
              <a:buNone/>
            </a:pPr>
            <a:r>
              <a:rPr lang="ru-RU" sz="2000" dirty="0"/>
              <a:t>— Как серый волк по лесу рыщет?</a:t>
            </a:r>
          </a:p>
          <a:p>
            <a:pPr marL="0" indent="0">
              <a:buNone/>
            </a:pPr>
            <a:r>
              <a:rPr lang="ru-RU" sz="2000" dirty="0"/>
              <a:t>— Как заяц, прижав уши, убегает от него?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4293096"/>
            <a:ext cx="3203848" cy="24028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68047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Второй этап - основной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84784"/>
            <a:ext cx="8229600" cy="5112568"/>
          </a:xfrm>
        </p:spPr>
        <p:txBody>
          <a:bodyPr>
            <a:normAutofit/>
          </a:bodyPr>
          <a:lstStyle/>
          <a:p>
            <a:r>
              <a:rPr lang="ru-RU" b="1" dirty="0"/>
              <a:t>Игра «Телефон»</a:t>
            </a:r>
            <a:endParaRPr lang="ru-RU" dirty="0"/>
          </a:p>
          <a:p>
            <a:pPr marL="0" indent="0">
              <a:buNone/>
            </a:pPr>
            <a:r>
              <a:rPr lang="ru-RU" sz="2000" dirty="0" smtClean="0"/>
              <a:t>Поверчу </a:t>
            </a:r>
            <a:r>
              <a:rPr lang="ru-RU" sz="2000" dirty="0"/>
              <a:t>волшебный круг —</a:t>
            </a:r>
          </a:p>
          <a:p>
            <a:pPr marL="0" indent="0">
              <a:buNone/>
            </a:pPr>
            <a:r>
              <a:rPr lang="ru-RU" sz="2000" dirty="0"/>
              <a:t>И меня услышит друг.</a:t>
            </a:r>
          </a:p>
          <a:p>
            <a:pPr marL="0" indent="0">
              <a:buNone/>
            </a:pPr>
            <a:r>
              <a:rPr lang="ru-RU" sz="2000" dirty="0"/>
              <a:t>Что ЭТО? (Телефон.)</a:t>
            </a:r>
          </a:p>
          <a:p>
            <a:pPr marL="0" indent="0">
              <a:buNone/>
            </a:pPr>
            <a:r>
              <a:rPr lang="ru-RU" sz="2000" dirty="0" smtClean="0"/>
              <a:t>Для пары детей </a:t>
            </a:r>
            <a:r>
              <a:rPr lang="ru-RU" sz="2000" dirty="0"/>
              <a:t>предлагается 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ситуация </a:t>
            </a:r>
            <a:r>
              <a:rPr lang="ru-RU" sz="2000" dirty="0"/>
              <a:t>и тема для разговора. </a:t>
            </a:r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1</a:t>
            </a:r>
            <a:r>
              <a:rPr lang="ru-RU" sz="2000" dirty="0"/>
              <a:t>.  Поздравить с днем рождения и напроситься в гости.</a:t>
            </a:r>
          </a:p>
          <a:p>
            <a:pPr marL="0" indent="0">
              <a:buNone/>
            </a:pPr>
            <a:r>
              <a:rPr lang="ru-RU" sz="2000" dirty="0"/>
              <a:t>2.  Пригласить на спектакль человека, который не любит ходить в театр.</a:t>
            </a:r>
          </a:p>
          <a:p>
            <a:pPr marL="0" indent="0">
              <a:buNone/>
            </a:pPr>
            <a:r>
              <a:rPr lang="ru-RU" sz="2000" dirty="0"/>
              <a:t>3.  Вам купили новые игрушки, а вашему другу хочется в них поиграть.</a:t>
            </a:r>
          </a:p>
          <a:p>
            <a:pPr marL="0" indent="0">
              <a:buNone/>
            </a:pPr>
            <a:r>
              <a:rPr lang="ru-RU" sz="2000" dirty="0"/>
              <a:t>4.  Вас обидели, а друг вас утешает.</a:t>
            </a:r>
          </a:p>
          <a:p>
            <a:pPr marL="0" indent="0">
              <a:buNone/>
            </a:pPr>
            <a:r>
              <a:rPr lang="ru-RU" sz="2000" dirty="0"/>
              <a:t>5.  Ваш друг (подруга) отнял любимую игрушку, а теперь извиняется.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268760"/>
            <a:ext cx="3899925" cy="2924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9689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Второй этап - основной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340768"/>
            <a:ext cx="8712968" cy="5256584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/>
              <a:t>Игра «Пантомима</a:t>
            </a:r>
            <a:r>
              <a:rPr lang="ru-RU" b="1" dirty="0"/>
              <a:t>»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Ребенок с </a:t>
            </a:r>
            <a:r>
              <a:rPr lang="ru-RU" dirty="0"/>
              <a:t>помощью пантомимы </a:t>
            </a:r>
            <a:r>
              <a:rPr lang="ru-RU" dirty="0" smtClean="0"/>
              <a:t>показывает </a:t>
            </a:r>
            <a:r>
              <a:rPr lang="ru-RU" dirty="0"/>
              <a:t>предмет  (поезд, утюг, телефон, гриб, дерево, цветок, пчела, жук, заяц, собака, телевизор, кран, бабочка, книга). </a:t>
            </a:r>
            <a:r>
              <a:rPr lang="ru-RU" dirty="0" smtClean="0"/>
              <a:t>Другие дети угадывают</a:t>
            </a:r>
            <a:r>
              <a:rPr lang="ru-RU" dirty="0"/>
              <a:t>.</a:t>
            </a:r>
          </a:p>
          <a:p>
            <a:r>
              <a:rPr lang="ru-RU" b="1" dirty="0"/>
              <a:t>Расскажи стихи руками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Воспитатель </a:t>
            </a:r>
            <a:r>
              <a:rPr lang="ru-RU" dirty="0"/>
              <a:t>читает стихотворение, дети имитируют движения по тексту:</a:t>
            </a:r>
          </a:p>
          <a:p>
            <a:pPr marL="0" indent="0">
              <a:buNone/>
            </a:pPr>
            <a:r>
              <a:rPr lang="ru-RU" dirty="0"/>
              <a:t>Кот играет на баяне,</a:t>
            </a:r>
          </a:p>
          <a:p>
            <a:pPr marL="0" indent="0">
              <a:buNone/>
            </a:pPr>
            <a:r>
              <a:rPr lang="ru-RU" dirty="0"/>
              <a:t>Киска — та на барабане,</a:t>
            </a:r>
          </a:p>
          <a:p>
            <a:pPr marL="0" indent="0">
              <a:buNone/>
            </a:pPr>
            <a:r>
              <a:rPr lang="ru-RU" dirty="0"/>
              <a:t>Ну, а Зайка на трубе</a:t>
            </a:r>
          </a:p>
          <a:p>
            <a:pPr marL="0" indent="0">
              <a:buNone/>
            </a:pPr>
            <a:r>
              <a:rPr lang="ru-RU" dirty="0"/>
              <a:t>Поиграть спешит тебе.</a:t>
            </a:r>
          </a:p>
          <a:p>
            <a:pPr marL="0" indent="0">
              <a:buNone/>
            </a:pPr>
            <a:r>
              <a:rPr lang="ru-RU" dirty="0"/>
              <a:t>Если станешь помогать,</a:t>
            </a:r>
          </a:p>
          <a:p>
            <a:pPr marL="0" indent="0">
              <a:buNone/>
            </a:pPr>
            <a:r>
              <a:rPr lang="ru-RU" dirty="0"/>
              <a:t>Будем вместе мы играть. (</a:t>
            </a:r>
            <a:r>
              <a:rPr lang="ru-RU" dirty="0" err="1"/>
              <a:t>Л.П.Савина</a:t>
            </a:r>
            <a:r>
              <a:rPr lang="ru-RU" dirty="0"/>
              <a:t>.)</a:t>
            </a:r>
          </a:p>
          <a:p>
            <a:pPr marL="0" indent="0">
              <a:buNone/>
            </a:pPr>
            <a:r>
              <a:rPr lang="ru-RU" dirty="0"/>
              <a:t>Дети имитируют игру на различных музыкальных инструментах. Возможно использование </a:t>
            </a:r>
            <a:r>
              <a:rPr lang="ru-RU" dirty="0" smtClean="0"/>
              <a:t>аудиозаписи </a:t>
            </a:r>
            <a:r>
              <a:rPr lang="ru-RU" dirty="0"/>
              <a:t>русской плясовой.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09" t="17234" r="15476" b="8910"/>
          <a:stretch/>
        </p:blipFill>
        <p:spPr>
          <a:xfrm>
            <a:off x="5076056" y="3356992"/>
            <a:ext cx="1584176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6337" y="3366120"/>
            <a:ext cx="1598015" cy="2130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74353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Второй этап - основной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r>
              <a:rPr lang="ru-RU" dirty="0"/>
              <a:t>Подготовка </a:t>
            </a:r>
            <a:r>
              <a:rPr lang="ru-RU" dirty="0" smtClean="0"/>
              <a:t>масок, </a:t>
            </a:r>
            <a:r>
              <a:rPr lang="ru-RU" dirty="0"/>
              <a:t>декораций, </a:t>
            </a:r>
            <a:r>
              <a:rPr lang="ru-RU" dirty="0" smtClean="0"/>
              <a:t>реквизита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57953" y="1358811"/>
            <a:ext cx="2484020" cy="33120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4149080"/>
            <a:ext cx="3419173" cy="25643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1" t="6037" r="8820" b="4554"/>
          <a:stretch/>
        </p:blipFill>
        <p:spPr>
          <a:xfrm>
            <a:off x="5665923" y="1916832"/>
            <a:ext cx="2905944" cy="40475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3582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Второй этап - основной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Изготовление реквизита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2204864"/>
            <a:ext cx="4103307" cy="30762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8497" y="3005620"/>
            <a:ext cx="4199968" cy="3149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8264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Второй этап - основной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r>
              <a:rPr lang="ru-RU" dirty="0" smtClean="0"/>
              <a:t>Изготовление афиши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8886" y="1268760"/>
            <a:ext cx="3888432" cy="29163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4" t="8990" r="10439" b="2912"/>
          <a:stretch/>
        </p:blipFill>
        <p:spPr>
          <a:xfrm>
            <a:off x="107504" y="1735476"/>
            <a:ext cx="2637166" cy="3800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18" r="7112" b="2603"/>
          <a:stretch/>
        </p:blipFill>
        <p:spPr>
          <a:xfrm>
            <a:off x="2627784" y="3680121"/>
            <a:ext cx="4122204" cy="29981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01090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Второй этап - основной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Изготовление билета на спектакль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310146"/>
            <a:ext cx="2777385" cy="3703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241523"/>
            <a:ext cx="2880320" cy="38404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4" t="28976" r="731" b="27562"/>
          <a:stretch/>
        </p:blipFill>
        <p:spPr>
          <a:xfrm rot="20434142">
            <a:off x="1972374" y="3178651"/>
            <a:ext cx="4838136" cy="16500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3254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Второй этап - основной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256584"/>
          </a:xfrm>
        </p:spPr>
        <p:txBody>
          <a:bodyPr/>
          <a:lstStyle/>
          <a:p>
            <a:r>
              <a:rPr lang="ru-RU" dirty="0"/>
              <a:t>Создание образа с использованием грима.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1" y="1746484"/>
            <a:ext cx="2214477" cy="2952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6218" y="1642159"/>
            <a:ext cx="2373728" cy="31649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3219" y="1676551"/>
            <a:ext cx="2355726" cy="314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318" y="3882902"/>
            <a:ext cx="2182203" cy="29096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520" y="4022725"/>
            <a:ext cx="2077336" cy="27697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1966" y="3725952"/>
            <a:ext cx="2247714" cy="2996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4033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Второй этап - основной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184576"/>
          </a:xfrm>
        </p:spPr>
        <p:txBody>
          <a:bodyPr/>
          <a:lstStyle/>
          <a:p>
            <a:r>
              <a:rPr lang="ru-RU" dirty="0"/>
              <a:t>Репетиции по картинам с элементами декорации и </a:t>
            </a:r>
            <a:r>
              <a:rPr lang="ru-RU" dirty="0" smtClean="0"/>
              <a:t>реквизита, </a:t>
            </a:r>
            <a:r>
              <a:rPr lang="ru-RU" dirty="0"/>
              <a:t>с музыкальным </a:t>
            </a:r>
            <a:r>
              <a:rPr lang="ru-RU" dirty="0" smtClean="0"/>
              <a:t>оформлением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852936"/>
            <a:ext cx="4320480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887333"/>
            <a:ext cx="4274617" cy="320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07328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Второй этап - основной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256584"/>
          </a:xfrm>
        </p:spPr>
        <p:txBody>
          <a:bodyPr/>
          <a:lstStyle/>
          <a:p>
            <a:r>
              <a:rPr lang="ru-RU" dirty="0"/>
              <a:t>Репетиция всей пьесы целиком - прогон (декорация, реквизит, костюм)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46" b="9360"/>
          <a:stretch/>
        </p:blipFill>
        <p:spPr>
          <a:xfrm>
            <a:off x="0" y="2388088"/>
            <a:ext cx="4246950" cy="2054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8" t="5638" r="9050" b="17582"/>
          <a:stretch/>
        </p:blipFill>
        <p:spPr>
          <a:xfrm>
            <a:off x="4246950" y="2371107"/>
            <a:ext cx="4779731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1" r="9839" b="26113"/>
          <a:stretch/>
        </p:blipFill>
        <p:spPr>
          <a:xfrm>
            <a:off x="1636914" y="4421359"/>
            <a:ext cx="5383358" cy="23547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00693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43000"/>
          </a:xfrm>
        </p:spPr>
        <p:txBody>
          <a:bodyPr/>
          <a:lstStyle/>
          <a:p>
            <a:r>
              <a:rPr lang="ru-RU" b="1" dirty="0"/>
              <a:t>Характеристика 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/>
          <a:lstStyle/>
          <a:p>
            <a:r>
              <a:rPr lang="ru-RU" u="sng" dirty="0"/>
              <a:t>Тип проекта</a:t>
            </a:r>
            <a:r>
              <a:rPr lang="ru-RU" dirty="0"/>
              <a:t>: краткосрочный, игровой, коллективный, практико-ориентированный</a:t>
            </a:r>
          </a:p>
          <a:p>
            <a:r>
              <a:rPr lang="ru-RU" u="sng" dirty="0"/>
              <a:t>Сроки </a:t>
            </a:r>
            <a:r>
              <a:rPr lang="ru-RU" u="sng" dirty="0" smtClean="0"/>
              <a:t>реализации</a:t>
            </a:r>
            <a:r>
              <a:rPr lang="ru-RU" dirty="0" smtClean="0"/>
              <a:t>:1</a:t>
            </a:r>
            <a:r>
              <a:rPr lang="en-US" dirty="0" smtClean="0"/>
              <a:t>0</a:t>
            </a:r>
            <a:r>
              <a:rPr lang="ru-RU" dirty="0" smtClean="0"/>
              <a:t>.03.202</a:t>
            </a:r>
            <a:r>
              <a:rPr lang="en-US" dirty="0" smtClean="0"/>
              <a:t>5</a:t>
            </a:r>
            <a:r>
              <a:rPr lang="ru-RU" dirty="0" smtClean="0"/>
              <a:t>- 2</a:t>
            </a:r>
            <a:r>
              <a:rPr lang="en-US" dirty="0" smtClean="0"/>
              <a:t>8</a:t>
            </a:r>
            <a:r>
              <a:rPr lang="ru-RU" dirty="0" smtClean="0"/>
              <a:t>.03.202</a:t>
            </a:r>
            <a:r>
              <a:rPr lang="en-US" dirty="0" smtClean="0"/>
              <a:t>5</a:t>
            </a:r>
            <a:endParaRPr lang="ru-RU" dirty="0" smtClean="0"/>
          </a:p>
          <a:p>
            <a:r>
              <a:rPr lang="ru-RU" u="sng" dirty="0" smtClean="0"/>
              <a:t>Участники</a:t>
            </a:r>
            <a:r>
              <a:rPr lang="ru-RU" dirty="0"/>
              <a:t>: дети, родители воспитанников, воспитатель группы.</a:t>
            </a:r>
          </a:p>
          <a:p>
            <a:r>
              <a:rPr lang="ru-RU" u="sng" dirty="0"/>
              <a:t>Место проведения:</a:t>
            </a:r>
            <a:r>
              <a:rPr lang="ru-RU" dirty="0"/>
              <a:t> МАДОУ детский сад №208, старшая группа «Сказка».</a:t>
            </a:r>
          </a:p>
          <a:p>
            <a:r>
              <a:rPr lang="ru-RU" u="sng" dirty="0"/>
              <a:t>Возраст детей</a:t>
            </a:r>
            <a:r>
              <a:rPr lang="ru-RU" dirty="0"/>
              <a:t>: 5 - 6 лет.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529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108012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Третий этап - заключительный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>
            <a:normAutofit/>
          </a:bodyPr>
          <a:lstStyle/>
          <a:p>
            <a:r>
              <a:rPr lang="ru-RU" dirty="0" smtClean="0"/>
              <a:t>Продемонстрировать </a:t>
            </a:r>
            <a:r>
              <a:rPr lang="ru-RU" dirty="0"/>
              <a:t>презентацию проекта </a:t>
            </a:r>
            <a:r>
              <a:rPr lang="ru-RU" dirty="0" smtClean="0"/>
              <a:t>воспитателям </a:t>
            </a:r>
            <a:r>
              <a:rPr lang="ru-RU" dirty="0"/>
              <a:t>(на </a:t>
            </a:r>
            <a:r>
              <a:rPr lang="ru-RU" dirty="0" smtClean="0"/>
              <a:t>педсовете);</a:t>
            </a:r>
            <a:endParaRPr lang="ru-RU" dirty="0"/>
          </a:p>
          <a:p>
            <a:r>
              <a:rPr lang="ru-RU" dirty="0" smtClean="0"/>
              <a:t>показать </a:t>
            </a:r>
            <a:r>
              <a:rPr lang="ru-RU" dirty="0"/>
              <a:t>театрализованное представление по сказке </a:t>
            </a:r>
            <a:r>
              <a:rPr lang="ru-RU" dirty="0" smtClean="0"/>
              <a:t>В. </a:t>
            </a:r>
            <a:r>
              <a:rPr lang="ru-RU" dirty="0" err="1" smtClean="0"/>
              <a:t>Сутеева</a:t>
            </a:r>
            <a:r>
              <a:rPr lang="ru-RU" dirty="0" smtClean="0"/>
              <a:t> «Мешок яблок»;</a:t>
            </a:r>
            <a:endParaRPr lang="ru-RU" dirty="0"/>
          </a:p>
          <a:p>
            <a:r>
              <a:rPr lang="ru-RU" dirty="0" smtClean="0"/>
              <a:t>подведение </a:t>
            </a:r>
            <a:r>
              <a:rPr lang="ru-RU" dirty="0"/>
              <a:t>итогов, анализ полученного результата.      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6208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i="1" dirty="0" smtClean="0">
                <a:latin typeface="Monotype Corsiva" panose="03010101010201010101" pitchFamily="66" charset="0"/>
              </a:rPr>
              <a:t>СПАСИБО ЗА ВНИМАНИЕ</a:t>
            </a:r>
            <a:endParaRPr lang="ru-RU" sz="5400" i="1" dirty="0">
              <a:latin typeface="Monotype Corsiva" panose="03010101010201010101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50" b="9050"/>
          <a:stretch/>
        </p:blipFill>
        <p:spPr>
          <a:xfrm>
            <a:off x="1187624" y="2564904"/>
            <a:ext cx="6985000" cy="3960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2238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Актуальность </a:t>
            </a:r>
            <a:r>
              <a:rPr lang="ru-RU" dirty="0" smtClean="0"/>
              <a:t>проекта </a:t>
            </a:r>
            <a:r>
              <a:rPr lang="ru-RU" dirty="0"/>
              <a:t>   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417638"/>
            <a:ext cx="8856984" cy="5251722"/>
          </a:xfrm>
        </p:spPr>
        <p:txBody>
          <a:bodyPr>
            <a:normAutofit fontScale="47500" lnSpcReduction="20000"/>
          </a:bodyPr>
          <a:lstStyle/>
          <a:p>
            <a:r>
              <a:rPr lang="ru-RU" sz="4400" dirty="0" smtClean="0"/>
              <a:t>Художественно-эстетическое </a:t>
            </a:r>
            <a:r>
              <a:rPr lang="ru-RU" sz="4400" dirty="0"/>
              <a:t>воспитание занимает одно из ведущих мест воспитательного процесса дошкольного образовательного учреждения и является его приоритетным направлением.  </a:t>
            </a:r>
          </a:p>
          <a:p>
            <a:pPr fontAlgn="base"/>
            <a:r>
              <a:rPr lang="ru-RU" sz="4400" dirty="0" smtClean="0"/>
              <a:t>Важной </a:t>
            </a:r>
            <a:r>
              <a:rPr lang="ru-RU" sz="4400" dirty="0"/>
              <a:t>задачей художественно-эстетического воспитания является формирование у детей творческих способностей.</a:t>
            </a:r>
          </a:p>
          <a:p>
            <a:pPr fontAlgn="base"/>
            <a:r>
              <a:rPr lang="ru-RU" sz="4400" dirty="0"/>
              <a:t>Богатейшим полем для решения данной задачи является театрализованная деятельность</a:t>
            </a:r>
            <a:r>
              <a:rPr lang="ru-RU" sz="4400" dirty="0" smtClean="0"/>
              <a:t>.</a:t>
            </a:r>
          </a:p>
          <a:p>
            <a:pPr fontAlgn="base"/>
            <a:r>
              <a:rPr lang="ru-RU" sz="4400" dirty="0"/>
              <a:t>В театральной деятельности ребенок раскрепощается, передает свои творческие замыслы, получает удовлетворение от деятельности. Театрализованная деятельность способствует раскрытию личности ребенка, его индивидуальности, творческого потенциала. У ребенка появляется возможность выразить свои чувства, переживания, </a:t>
            </a:r>
            <a:r>
              <a:rPr lang="ru-RU" sz="4400" dirty="0" smtClean="0"/>
              <a:t>эмоции.</a:t>
            </a:r>
            <a:endParaRPr lang="ru-RU" sz="4400" dirty="0"/>
          </a:p>
          <a:p>
            <a:r>
              <a:rPr lang="ru-RU" sz="4400" dirty="0"/>
              <a:t>Театрализованные игры позволяют решать многие педагогические задачи, касающиеся формирования выразительности речи, интеллектуального, коммуникативного, художественно — эстетического воспитания, развитию музыкальных и творческих способностей.</a:t>
            </a:r>
          </a:p>
          <a:p>
            <a:endParaRPr lang="ru-RU" sz="4400" dirty="0"/>
          </a:p>
          <a:p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27350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836712"/>
            <a:ext cx="7272808" cy="1215008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>Цель – создать условия для развитие </a:t>
            </a:r>
            <a:r>
              <a:rPr lang="ru-RU" sz="2000" b="1" dirty="0"/>
              <a:t>художественно-творческих способностей дошкольников средствами театрализованной деятельности.</a:t>
            </a:r>
            <a:br>
              <a:rPr lang="ru-RU" sz="2000" b="1" dirty="0"/>
            </a:b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28800"/>
            <a:ext cx="8712968" cy="5112568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7200" b="1" u="sng" dirty="0" smtClean="0"/>
              <a:t>Задачи </a:t>
            </a:r>
            <a:r>
              <a:rPr lang="ru-RU" sz="7200" b="1" u="sng" dirty="0"/>
              <a:t>проекта:</a:t>
            </a:r>
            <a:endParaRPr lang="ru-RU" sz="7200" b="1" dirty="0"/>
          </a:p>
          <a:p>
            <a:pPr marL="0" indent="0">
              <a:buNone/>
            </a:pP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Учить </a:t>
            </a: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разыгрывать несложные представления по знакомым</a:t>
            </a:r>
          </a:p>
          <a:p>
            <a:pPr marL="0" indent="0">
              <a:buNone/>
            </a:pP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литературным произведениям, используя выразительные средства (интонацию, мимику, жест).</a:t>
            </a:r>
          </a:p>
          <a:p>
            <a:pPr marL="0" indent="0">
              <a:buNone/>
            </a:pP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Поддерживать интерес детей к театральной игре путём приобретения игровых умений и навыков, способность воспринимать художественный образ, следить за развитием и взаимодействием персонажей.</a:t>
            </a:r>
          </a:p>
          <a:p>
            <a:pPr marL="0" indent="0">
              <a:buNone/>
            </a:pP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Активизировать и совершенствовать словарный запас, грамматический строй речи, звукопроизношение, высоту и тембр голоса, пополнять словарный запас, учить строить диалог.</a:t>
            </a:r>
          </a:p>
          <a:p>
            <a:pPr marL="0" indent="0">
              <a:buNone/>
            </a:pP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детскую фантазию, воображение, память, наблюдательность.</a:t>
            </a:r>
          </a:p>
          <a:p>
            <a:pPr marL="0" indent="0">
              <a:buNone/>
            </a:pP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способность стойкий интерес и положительное отношение к сценическому искусству, к театру, организуя их собственную театральную деятельность, желание выступать и умение быть слушателем.</a:t>
            </a:r>
          </a:p>
          <a:p>
            <a:pPr marL="0" indent="0">
              <a:buNone/>
            </a:pP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Воспитывать </a:t>
            </a: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нравственно-этические качества, доброжелательность, контактное отношение со сверстниками, развивать чувства коллективизма, ответственности друг за друга.</a:t>
            </a:r>
          </a:p>
          <a:p>
            <a:pPr marL="0" indent="0">
              <a:buNone/>
            </a:pP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Закреплять </a:t>
            </a: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технику безопасности при работе с ножницами, клеем при изготовлении атрибутов к играм.</a:t>
            </a:r>
          </a:p>
          <a:p>
            <a:pPr marL="0" indent="0">
              <a:buNone/>
            </a:pP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Привлечь родителей к работе над проектом.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726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 fontScale="90000"/>
          </a:bodyPr>
          <a:lstStyle/>
          <a:p>
            <a:r>
              <a:rPr lang="ru-RU" u="sng" dirty="0"/>
              <a:t>Методы </a:t>
            </a:r>
            <a:r>
              <a:rPr lang="ru-RU" u="sng" dirty="0" smtClean="0"/>
              <a:t>проекта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ru-RU" b="1" dirty="0" smtClean="0"/>
              <a:t>наглядные</a:t>
            </a:r>
            <a:r>
              <a:rPr lang="ru-RU" b="1" dirty="0"/>
              <a:t>: </a:t>
            </a:r>
            <a:r>
              <a:rPr lang="ru-RU" dirty="0"/>
              <a:t>рассматривание наглядно-иллюстративного материала; подбор разных видов атрибутов и костюмов для постановки театральной деятельности, демонстрация мультфильма;</a:t>
            </a:r>
          </a:p>
          <a:p>
            <a:pPr lvl="0"/>
            <a:r>
              <a:rPr lang="ru-RU" b="1" dirty="0"/>
              <a:t>словесные: </a:t>
            </a:r>
            <a:r>
              <a:rPr lang="ru-RU" dirty="0"/>
              <a:t>беседа, чтение сказки В. </a:t>
            </a:r>
            <a:r>
              <a:rPr lang="ru-RU" dirty="0" err="1"/>
              <a:t>Сутеева</a:t>
            </a:r>
            <a:r>
              <a:rPr lang="ru-RU" dirty="0"/>
              <a:t>, рассказывание, пересказ; слушание музыкальных произведений по сказке; разучивание текста песни;</a:t>
            </a:r>
          </a:p>
          <a:p>
            <a:pPr lvl="0"/>
            <a:r>
              <a:rPr lang="ru-RU" b="1" dirty="0"/>
              <a:t>практические</a:t>
            </a:r>
            <a:r>
              <a:rPr lang="ru-RU" b="1" dirty="0" smtClean="0"/>
              <a:t>:</a:t>
            </a:r>
            <a:r>
              <a:rPr lang="ru-RU" dirty="0" smtClean="0"/>
              <a:t> театрализованные игры, изготовление </a:t>
            </a:r>
            <a:r>
              <a:rPr lang="ru-RU" dirty="0"/>
              <a:t>яблони и афиши; </a:t>
            </a:r>
            <a:r>
              <a:rPr lang="ru-RU" dirty="0" smtClean="0"/>
              <a:t>репетиции; </a:t>
            </a:r>
            <a:r>
              <a:rPr lang="ru-RU" dirty="0"/>
              <a:t>постановка танцев;</a:t>
            </a:r>
          </a:p>
          <a:p>
            <a:pPr lvl="0"/>
            <a:r>
              <a:rPr lang="ru-RU" b="1" dirty="0"/>
              <a:t>игровые: </a:t>
            </a:r>
            <a:r>
              <a:rPr lang="ru-RU" dirty="0" smtClean="0"/>
              <a:t>театрализованные игры (игры-превращения</a:t>
            </a:r>
            <a:r>
              <a:rPr lang="ru-RU" dirty="0"/>
              <a:t>, упражнения на развитие мимики, детской </a:t>
            </a:r>
            <a:r>
              <a:rPr lang="ru-RU" dirty="0" smtClean="0"/>
              <a:t>пластики, </a:t>
            </a:r>
            <a:r>
              <a:rPr lang="ru-RU" dirty="0"/>
              <a:t>элементы искусства </a:t>
            </a:r>
            <a:r>
              <a:rPr lang="ru-RU" dirty="0" smtClean="0"/>
              <a:t>пантомимы).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1875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43000"/>
            <a:ext cx="8784976" cy="5886400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b="1" u="sng" dirty="0"/>
              <a:t>Работа с родителями:</a:t>
            </a:r>
            <a:endParaRPr lang="ru-RU" b="1" dirty="0"/>
          </a:p>
          <a:p>
            <a:pPr marL="0" indent="0">
              <a:buNone/>
            </a:pPr>
            <a:r>
              <a:rPr lang="ru-RU" dirty="0" smtClean="0"/>
              <a:t>1. привлечение родителей к изготовлению афиши спектакля, атрибутов, костюмов;</a:t>
            </a:r>
          </a:p>
          <a:p>
            <a:pPr marL="0" indent="0">
              <a:buNone/>
            </a:pPr>
            <a:r>
              <a:rPr lang="ru-RU" dirty="0" smtClean="0"/>
              <a:t>2. консультация «Организация родителями театрализованных игр в домашней обстановке». </a:t>
            </a:r>
          </a:p>
          <a:p>
            <a:pPr marL="0" indent="0">
              <a:buNone/>
            </a:pPr>
            <a:endParaRPr lang="ru-RU" dirty="0" smtClean="0"/>
          </a:p>
          <a:p>
            <a:pPr fontAlgn="base"/>
            <a:r>
              <a:rPr lang="ru-RU" b="1" u="sng" dirty="0" smtClean="0"/>
              <a:t>Продукт совместной деятельности: </a:t>
            </a:r>
            <a:r>
              <a:rPr lang="ru-RU" dirty="0" smtClean="0"/>
              <a:t>инсценировка сказки.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r>
              <a:rPr lang="ru-RU" b="1" u="sng" dirty="0"/>
              <a:t>Оборудование для педагога:</a:t>
            </a:r>
            <a:r>
              <a:rPr lang="ru-RU" b="1" dirty="0"/>
              <a:t> </a:t>
            </a:r>
            <a:r>
              <a:rPr lang="ru-RU" dirty="0"/>
              <a:t>ноутбук, музыкальный центр, видео- и аудиоматериалы, интернет, художественная литература.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b="1" u="sng" dirty="0"/>
              <a:t>Оборудование для детей:</a:t>
            </a:r>
            <a:r>
              <a:rPr lang="ru-RU" dirty="0"/>
              <a:t> материалы для продуктивной деятельности (ИЗО-деятельности, аппликации), </a:t>
            </a:r>
            <a:r>
              <a:rPr lang="ru-RU" dirty="0" smtClean="0"/>
              <a:t>игрушки </a:t>
            </a:r>
            <a:r>
              <a:rPr lang="ru-RU" dirty="0"/>
              <a:t>для </a:t>
            </a:r>
            <a:r>
              <a:rPr lang="ru-RU" dirty="0" smtClean="0"/>
              <a:t>театрализованных игр</a:t>
            </a:r>
            <a:r>
              <a:rPr lang="ru-RU" dirty="0"/>
              <a:t>, маски, костюмы, атрибуты для театрализации.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318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0287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u="sng" dirty="0"/>
              <a:t>Предполагаемый результат </a:t>
            </a:r>
            <a:r>
              <a:rPr lang="ru-RU" u="sng" dirty="0" smtClean="0"/>
              <a:t>проекта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8712968" cy="5069160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dirty="0" smtClean="0"/>
              <a:t>показ </a:t>
            </a:r>
            <a:r>
              <a:rPr lang="ru-RU" dirty="0"/>
              <a:t>театрализованного представления по сказке В. </a:t>
            </a:r>
            <a:r>
              <a:rPr lang="ru-RU" dirty="0" err="1"/>
              <a:t>Сутеева</a:t>
            </a:r>
            <a:r>
              <a:rPr lang="ru-RU" dirty="0"/>
              <a:t> «Мешок яблок» детям детского сада;</a:t>
            </a:r>
          </a:p>
          <a:p>
            <a:pPr lvl="0"/>
            <a:r>
              <a:rPr lang="ru-RU" dirty="0"/>
              <a:t>повысился интерес детей к театрально - игровой деятельности;</a:t>
            </a:r>
          </a:p>
          <a:p>
            <a:pPr lvl="0"/>
            <a:r>
              <a:rPr lang="ru-RU" dirty="0"/>
              <a:t>привить детям первичные навыки в области театрального искусства: использование мимики, жестов, голоса, выразительности речи;</a:t>
            </a:r>
          </a:p>
          <a:p>
            <a:pPr lvl="0"/>
            <a:r>
              <a:rPr lang="ru-RU" dirty="0"/>
              <a:t>созданы условия для развития творческой активности в театрализованной деятельности (развита способность свободно и раскрепощено держаться при выступлении, умение импровизировать средствами мимики, интонации, выразительных движений);</a:t>
            </a:r>
          </a:p>
          <a:p>
            <a:pPr lvl="0"/>
            <a:r>
              <a:rPr lang="ru-RU" dirty="0"/>
              <a:t>сформирована уверенность в себе, положительная </a:t>
            </a:r>
            <a:r>
              <a:rPr lang="ru-RU" dirty="0" smtClean="0"/>
              <a:t>самооценка;</a:t>
            </a:r>
            <a:endParaRPr lang="ru-RU" dirty="0"/>
          </a:p>
          <a:p>
            <a:pPr lvl="0"/>
            <a:r>
              <a:rPr lang="ru-RU" dirty="0"/>
              <a:t>воспитаны нравственно-этические качества, доброжелательность, контактное отношение со сверстниками, развито чувство коллективизма, ответственности друг за друга.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0002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36004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100" b="1" dirty="0" smtClean="0"/>
              <a:t>Первый этап – подготовительный</a:t>
            </a:r>
            <a:endParaRPr lang="ru-RU" sz="31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24744"/>
            <a:ext cx="8640960" cy="54006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dirty="0" smtClean="0"/>
              <a:t>Постановка цели и задач, определение актуальности и значимости проекта.</a:t>
            </a:r>
          </a:p>
          <a:p>
            <a:pPr>
              <a:spcBef>
                <a:spcPts val="0"/>
              </a:spcBef>
            </a:pPr>
            <a:r>
              <a:rPr lang="ru-RU" dirty="0"/>
              <a:t>Выбор сказки для инсценировки</a:t>
            </a:r>
          </a:p>
          <a:p>
            <a:pPr>
              <a:spcBef>
                <a:spcPts val="0"/>
              </a:spcBef>
            </a:pPr>
            <a:r>
              <a:rPr lang="ru-RU" dirty="0"/>
              <a:t>Знакомство с героями </a:t>
            </a:r>
            <a:r>
              <a:rPr lang="ru-RU" dirty="0" smtClean="0"/>
              <a:t>сказки, просмотр мультфильма</a:t>
            </a:r>
          </a:p>
          <a:p>
            <a:pPr>
              <a:spcBef>
                <a:spcPts val="0"/>
              </a:spcBef>
            </a:pPr>
            <a:endParaRPr 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658761"/>
            <a:ext cx="3779912" cy="2834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4268" y="3651186"/>
            <a:ext cx="3750700" cy="2813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7642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Второй этап - основной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r>
              <a:rPr lang="ru-RU" dirty="0"/>
              <a:t>Распределение ролей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44824"/>
            <a:ext cx="3851920" cy="2888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205" y="1210925"/>
            <a:ext cx="3894522" cy="2920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3933056"/>
            <a:ext cx="3677748" cy="27583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69446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554</Words>
  <Application>Microsoft Office PowerPoint</Application>
  <PresentationFormat>Экран (4:3)</PresentationFormat>
  <Paragraphs>111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Aharoni</vt:lpstr>
      <vt:lpstr>Arial</vt:lpstr>
      <vt:lpstr>Calibri</vt:lpstr>
      <vt:lpstr>Cambria</vt:lpstr>
      <vt:lpstr>Constantia</vt:lpstr>
      <vt:lpstr>Monotype Corsiva</vt:lpstr>
      <vt:lpstr>Times New Roman</vt:lpstr>
      <vt:lpstr>Тема Office</vt:lpstr>
      <vt:lpstr>Презентация PowerPoint</vt:lpstr>
      <vt:lpstr>Характеристика проекта</vt:lpstr>
      <vt:lpstr>Актуальность проекта    </vt:lpstr>
      <vt:lpstr>Цель – создать условия для развитие художественно-творческих способностей дошкольников средствами театрализованной деятельности. </vt:lpstr>
      <vt:lpstr>Методы проекта </vt:lpstr>
      <vt:lpstr>Презентация PowerPoint</vt:lpstr>
      <vt:lpstr>Предполагаемый результат проекта </vt:lpstr>
      <vt:lpstr> Первый этап – подготовительный</vt:lpstr>
      <vt:lpstr>Второй этап - основной</vt:lpstr>
      <vt:lpstr>Второй этап - основной</vt:lpstr>
      <vt:lpstr>Второй этап - основной</vt:lpstr>
      <vt:lpstr>Второй этап - основной</vt:lpstr>
      <vt:lpstr>Второй этап - основной</vt:lpstr>
      <vt:lpstr>Второй этап - основной</vt:lpstr>
      <vt:lpstr>Второй этап - основной</vt:lpstr>
      <vt:lpstr>Второй этап - основной</vt:lpstr>
      <vt:lpstr>Второй этап - основной</vt:lpstr>
      <vt:lpstr>Второй этап - основной</vt:lpstr>
      <vt:lpstr>Второй этап - основной</vt:lpstr>
      <vt:lpstr>Третий этап - заключительный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Мельпомена</dc:title>
  <dc:creator>Татьяна Ивановна</dc:creator>
  <cp:lastModifiedBy>Зая</cp:lastModifiedBy>
  <cp:revision>28</cp:revision>
  <dcterms:created xsi:type="dcterms:W3CDTF">2015-05-23T04:10:10Z</dcterms:created>
  <dcterms:modified xsi:type="dcterms:W3CDTF">2025-11-07T07:54:11Z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276165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D6.2.8</vt:lpwstr>
  </property>
</Properties>
</file>