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75" r:id="rId4"/>
    <p:sldId id="261" r:id="rId5"/>
    <p:sldId id="273" r:id="rId6"/>
    <p:sldId id="257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63" r:id="rId15"/>
    <p:sldId id="262" r:id="rId16"/>
    <p:sldId id="271" r:id="rId17"/>
    <p:sldId id="258" r:id="rId18"/>
    <p:sldId id="272" r:id="rId19"/>
    <p:sldId id="259" r:id="rId20"/>
    <p:sldId id="27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6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9144001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4394" y="192329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House! </a:t>
            </a:r>
            <a:endParaRPr lang="ru-RU" sz="6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35329"/>
            <a:ext cx="7815268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381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5536" y="188640"/>
            <a:ext cx="34563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painting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21887" y="188639"/>
            <a:ext cx="35603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lamp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56047"/>
            <a:ext cx="3749362" cy="374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511" y="2197608"/>
            <a:ext cx="3666238" cy="366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4289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5536" y="188640"/>
            <a:ext cx="34563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carpet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32040" y="260648"/>
            <a:ext cx="35603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mirror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36912"/>
            <a:ext cx="4100274" cy="2726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907" y="2492896"/>
            <a:ext cx="2495428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3492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5536" y="188640"/>
            <a:ext cx="38164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washbasin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32040" y="260648"/>
            <a:ext cx="35603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bath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736" y="2476618"/>
            <a:ext cx="3939983" cy="3200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384884"/>
            <a:ext cx="3621033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5189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5536" y="188640"/>
            <a:ext cx="38164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fridge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32040" y="260648"/>
            <a:ext cx="35603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cooker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44824"/>
            <a:ext cx="3700880" cy="3924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666" y="1926080"/>
            <a:ext cx="3761923" cy="3761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1888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9144001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4394" y="192329"/>
            <a:ext cx="8229600" cy="1143000"/>
          </a:xfrm>
        </p:spPr>
        <p:txBody>
          <a:bodyPr>
            <a:normAutofit fontScale="90000"/>
          </a:bodyPr>
          <a:lstStyle/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rgbClr val="FF0000"/>
                </a:solidFill>
                <a:latin typeface="Times New Roman" charset="0"/>
                <a:ea typeface="+mn-ea"/>
                <a:cs typeface="+mn-cs"/>
              </a:rPr>
              <a:t/>
            </a:r>
            <a:br>
              <a:rPr lang="en-US" sz="2400" b="1" dirty="0" smtClean="0">
                <a:solidFill>
                  <a:srgbClr val="FF0000"/>
                </a:solidFill>
                <a:latin typeface="Times New Roman" charset="0"/>
                <a:ea typeface="+mn-ea"/>
                <a:cs typeface="+mn-cs"/>
              </a:rPr>
            </a:br>
            <a:r>
              <a:rPr lang="en-US" sz="2400" b="1" dirty="0">
                <a:solidFill>
                  <a:srgbClr val="FF0000"/>
                </a:solidFill>
                <a:latin typeface="Times New Roman" charset="0"/>
                <a:ea typeface="+mn-ea"/>
                <a:cs typeface="+mn-cs"/>
              </a:rPr>
              <a:t/>
            </a:r>
            <a:br>
              <a:rPr lang="en-US" sz="2400" b="1" dirty="0">
                <a:solidFill>
                  <a:srgbClr val="FF0000"/>
                </a:solidFill>
                <a:latin typeface="Times New Roman" charset="0"/>
                <a:ea typeface="+mn-ea"/>
                <a:cs typeface="+mn-cs"/>
              </a:rPr>
            </a:br>
            <a:r>
              <a:rPr lang="ru-RU" sz="2700" b="1" dirty="0" smtClean="0">
                <a:solidFill>
                  <a:srgbClr val="FF0000"/>
                </a:solidFill>
                <a:latin typeface="Times New Roman" charset="0"/>
                <a:ea typeface="+mn-ea"/>
                <a:cs typeface="+mn-cs"/>
              </a:rPr>
              <a:t>Для </a:t>
            </a:r>
            <a:r>
              <a:rPr lang="ru-RU" sz="2700" b="1" dirty="0">
                <a:solidFill>
                  <a:srgbClr val="FF0000"/>
                </a:solidFill>
                <a:latin typeface="Times New Roman" charset="0"/>
                <a:ea typeface="+mn-ea"/>
                <a:cs typeface="+mn-cs"/>
              </a:rPr>
              <a:t>того, чтобы сказать что где-то что-то </a:t>
            </a:r>
            <a:r>
              <a:rPr lang="ru-RU" sz="2700" b="1" dirty="0" smtClean="0">
                <a:solidFill>
                  <a:srgbClr val="FF0000"/>
                </a:solidFill>
                <a:latin typeface="Times New Roman" charset="0"/>
                <a:ea typeface="+mn-ea"/>
                <a:cs typeface="+mn-cs"/>
              </a:rPr>
              <a:t>находится </a:t>
            </a:r>
            <a:r>
              <a:rPr lang="ru-RU" sz="2700" b="1" dirty="0">
                <a:solidFill>
                  <a:srgbClr val="FF0000"/>
                </a:solidFill>
                <a:latin typeface="Times New Roman" charset="0"/>
                <a:ea typeface="+mn-ea"/>
                <a:cs typeface="+mn-cs"/>
              </a:rPr>
              <a:t>англичане используют оборот </a:t>
            </a:r>
            <a:r>
              <a:rPr lang="ru-RU" sz="2700" dirty="0">
                <a:solidFill>
                  <a:srgbClr val="006600"/>
                </a:solidFill>
                <a:latin typeface="Times New Roman" charset="0"/>
                <a:ea typeface="+mn-ea"/>
                <a:cs typeface="+mn-cs"/>
              </a:rPr>
              <a:t>«</a:t>
            </a:r>
            <a:r>
              <a:rPr lang="en-US" sz="2700" dirty="0">
                <a:solidFill>
                  <a:srgbClr val="006600"/>
                </a:solidFill>
                <a:latin typeface="Times New Roman" charset="0"/>
                <a:ea typeface="+mn-ea"/>
                <a:cs typeface="+mn-cs"/>
              </a:rPr>
              <a:t>There is / There are</a:t>
            </a:r>
            <a:r>
              <a:rPr lang="ru-RU" sz="2700" dirty="0">
                <a:solidFill>
                  <a:srgbClr val="000000"/>
                </a:solidFill>
                <a:latin typeface="Times New Roman" charset="0"/>
                <a:ea typeface="+mn-ea"/>
                <a:cs typeface="+mn-cs"/>
              </a:rPr>
              <a:t>»</a:t>
            </a:r>
            <a:r>
              <a:rPr lang="ru-RU" sz="2700" dirty="0">
                <a:solidFill>
                  <a:srgbClr val="006600"/>
                </a:solidFill>
                <a:latin typeface="Times New Roman" charset="0"/>
                <a:ea typeface="+mn-ea"/>
                <a:cs typeface="+mn-cs"/>
              </a:rPr>
              <a:t> </a:t>
            </a:r>
            <a:r>
              <a:rPr lang="ru-RU" sz="2700" dirty="0">
                <a:solidFill>
                  <a:srgbClr val="000000"/>
                </a:solidFill>
                <a:latin typeface="Times New Roman" charset="0"/>
                <a:ea typeface="+mn-ea"/>
                <a:cs typeface="+mn-cs"/>
              </a:rPr>
              <a:t>.</a:t>
            </a:r>
            <a:br>
              <a:rPr lang="ru-RU" sz="2700" dirty="0">
                <a:solidFill>
                  <a:srgbClr val="000000"/>
                </a:solidFill>
                <a:latin typeface="Times New Roman" charset="0"/>
                <a:ea typeface="+mn-ea"/>
                <a:cs typeface="+mn-cs"/>
              </a:rPr>
            </a:br>
            <a:endParaRPr lang="ru-RU" sz="67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404937"/>
            <a:ext cx="5011737" cy="2024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386" y="3861048"/>
            <a:ext cx="5011737" cy="2017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275816"/>
            <a:ext cx="633413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300192" y="3275772"/>
            <a:ext cx="2949077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ru-RU" sz="2800" b="1" dirty="0">
                <a:solidFill>
                  <a:srgbClr val="FF3300"/>
                </a:solidFill>
                <a:latin typeface="Times New Roman" charset="0"/>
              </a:rPr>
              <a:t>Зачем нужны </a:t>
            </a:r>
            <a:endParaRPr lang="en-US" sz="2800" b="1" dirty="0" smtClean="0">
              <a:solidFill>
                <a:srgbClr val="FF3300"/>
              </a:solidFill>
              <a:latin typeface="Times New Roman" charset="0"/>
            </a:endParaRPr>
          </a:p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3300"/>
                </a:solidFill>
                <a:latin typeface="Times New Roman" charset="0"/>
              </a:rPr>
              <a:t>  </a:t>
            </a:r>
            <a:r>
              <a:rPr lang="ru-RU" sz="2800" b="1" dirty="0">
                <a:solidFill>
                  <a:srgbClr val="FF3300"/>
                </a:solidFill>
                <a:latin typeface="Times New Roman" charset="0"/>
              </a:rPr>
              <a:t>2 предложения?</a:t>
            </a:r>
          </a:p>
        </p:txBody>
      </p:sp>
    </p:spTree>
    <p:extLst>
      <p:ext uri="{BB962C8B-B14F-4D97-AF65-F5344CB8AC3E}">
        <p14:creationId xmlns:p14="http://schemas.microsoft.com/office/powerpoint/2010/main" val="3876687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9144001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996952"/>
            <a:ext cx="8229600" cy="2007096"/>
          </a:xfrm>
        </p:spPr>
        <p:txBody>
          <a:bodyPr>
            <a:normAutofit fontScale="90000"/>
          </a:bodyPr>
          <a:lstStyle/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6600"/>
                </a:solidFill>
                <a:latin typeface="Times New Roman" charset="0"/>
                <a:ea typeface="+mn-ea"/>
                <a:cs typeface="+mn-cs"/>
              </a:rPr>
              <a:t/>
            </a:r>
            <a:br>
              <a:rPr lang="en-US" sz="2400" dirty="0" smtClean="0">
                <a:solidFill>
                  <a:srgbClr val="006600"/>
                </a:solidFill>
                <a:latin typeface="Times New Roman" charset="0"/>
                <a:ea typeface="+mn-ea"/>
                <a:cs typeface="+mn-cs"/>
              </a:rPr>
            </a:br>
            <a:r>
              <a:rPr lang="en-US" sz="2400" dirty="0">
                <a:solidFill>
                  <a:srgbClr val="006600"/>
                </a:solidFill>
                <a:latin typeface="Times New Roman" charset="0"/>
                <a:ea typeface="+mn-ea"/>
                <a:cs typeface="+mn-cs"/>
              </a:rPr>
              <a:t/>
            </a:r>
            <a:br>
              <a:rPr lang="en-US" sz="2400" dirty="0">
                <a:solidFill>
                  <a:srgbClr val="006600"/>
                </a:solidFill>
                <a:latin typeface="Times New Roman" charset="0"/>
                <a:ea typeface="+mn-ea"/>
                <a:cs typeface="+mn-cs"/>
              </a:rPr>
            </a:br>
            <a:r>
              <a:rPr lang="en-US" sz="2400" dirty="0" smtClean="0">
                <a:solidFill>
                  <a:srgbClr val="006600"/>
                </a:solidFill>
                <a:latin typeface="Times New Roman" charset="0"/>
                <a:ea typeface="+mn-ea"/>
                <a:cs typeface="+mn-cs"/>
              </a:rPr>
              <a:t/>
            </a:r>
            <a:br>
              <a:rPr lang="en-US" sz="2400" dirty="0" smtClean="0">
                <a:solidFill>
                  <a:srgbClr val="006600"/>
                </a:solidFill>
                <a:latin typeface="Times New Roman" charset="0"/>
                <a:ea typeface="+mn-ea"/>
                <a:cs typeface="+mn-cs"/>
              </a:rPr>
            </a:br>
            <a:r>
              <a:rPr lang="en-US" sz="2400" dirty="0" smtClean="0">
                <a:solidFill>
                  <a:srgbClr val="006600"/>
                </a:solidFill>
                <a:latin typeface="Times New Roman" charset="0"/>
                <a:ea typeface="+mn-ea"/>
                <a:cs typeface="+mn-cs"/>
              </a:rPr>
              <a:t/>
            </a:r>
            <a:br>
              <a:rPr lang="en-US" sz="2400" dirty="0" smtClean="0">
                <a:solidFill>
                  <a:srgbClr val="006600"/>
                </a:solidFill>
                <a:latin typeface="Times New Roman" charset="0"/>
                <a:ea typeface="+mn-ea"/>
                <a:cs typeface="+mn-cs"/>
              </a:rPr>
            </a:br>
            <a:r>
              <a:rPr lang="en-US" sz="4900" b="1" dirty="0" smtClean="0">
                <a:solidFill>
                  <a:srgbClr val="006600"/>
                </a:solidFill>
                <a:latin typeface="Times New Roman" charset="0"/>
                <a:ea typeface="+mn-ea"/>
                <a:cs typeface="+mn-cs"/>
              </a:rPr>
              <a:t>There </a:t>
            </a:r>
            <a:r>
              <a:rPr lang="en-US" sz="4900" b="1" dirty="0">
                <a:solidFill>
                  <a:srgbClr val="006600"/>
                </a:solidFill>
                <a:latin typeface="Times New Roman" charset="0"/>
                <a:ea typeface="+mn-ea"/>
                <a:cs typeface="+mn-cs"/>
              </a:rPr>
              <a:t>is</a:t>
            </a:r>
            <a:r>
              <a:rPr lang="en-US" sz="4900" b="1" dirty="0">
                <a:solidFill>
                  <a:srgbClr val="000000"/>
                </a:solidFill>
                <a:latin typeface="Times New Roman" charset="0"/>
                <a:ea typeface="+mn-ea"/>
                <a:cs typeface="+mn-cs"/>
              </a:rPr>
              <a:t> </a:t>
            </a:r>
            <a:r>
              <a:rPr lang="en-US" sz="4900" b="1" dirty="0">
                <a:solidFill>
                  <a:srgbClr val="FF3300"/>
                </a:solidFill>
                <a:latin typeface="Times New Roman" charset="0"/>
                <a:ea typeface="+mn-ea"/>
                <a:cs typeface="+mn-cs"/>
              </a:rPr>
              <a:t>a</a:t>
            </a:r>
            <a:r>
              <a:rPr lang="en-US" sz="4900" b="1" dirty="0">
                <a:solidFill>
                  <a:srgbClr val="000000"/>
                </a:solidFill>
                <a:latin typeface="Times New Roman" charset="0"/>
                <a:ea typeface="+mn-ea"/>
                <a:cs typeface="+mn-cs"/>
              </a:rPr>
              <a:t> </a:t>
            </a:r>
            <a:r>
              <a:rPr lang="en-US" sz="4900" b="1" dirty="0">
                <a:solidFill>
                  <a:srgbClr val="003399"/>
                </a:solidFill>
                <a:latin typeface="Times New Roman" charset="0"/>
                <a:ea typeface="+mn-ea"/>
                <a:cs typeface="+mn-cs"/>
              </a:rPr>
              <a:t>bed in the room</a:t>
            </a:r>
            <a:r>
              <a:rPr lang="en-US" sz="4900" b="1" dirty="0" smtClean="0">
                <a:solidFill>
                  <a:srgbClr val="003399"/>
                </a:solidFill>
                <a:latin typeface="Times New Roman" charset="0"/>
                <a:ea typeface="+mn-ea"/>
                <a:cs typeface="+mn-cs"/>
              </a:rPr>
              <a:t>.</a:t>
            </a:r>
            <a:br>
              <a:rPr lang="en-US" sz="4900" b="1" dirty="0" smtClean="0">
                <a:solidFill>
                  <a:srgbClr val="003399"/>
                </a:solidFill>
                <a:latin typeface="Times New Roman" charset="0"/>
                <a:ea typeface="+mn-ea"/>
                <a:cs typeface="+mn-cs"/>
              </a:rPr>
            </a:br>
            <a:r>
              <a:rPr lang="en-US" sz="4900" b="1" dirty="0" smtClean="0">
                <a:solidFill>
                  <a:srgbClr val="006600"/>
                </a:solidFill>
                <a:latin typeface="Times New Roman" charset="0"/>
                <a:ea typeface="+mn-ea"/>
                <a:cs typeface="+mn-cs"/>
              </a:rPr>
              <a:t>There </a:t>
            </a:r>
            <a:r>
              <a:rPr lang="en-US" sz="4900" b="1" dirty="0">
                <a:solidFill>
                  <a:srgbClr val="006600"/>
                </a:solidFill>
                <a:latin typeface="Times New Roman" charset="0"/>
                <a:ea typeface="+mn-ea"/>
                <a:cs typeface="+mn-cs"/>
              </a:rPr>
              <a:t>are</a:t>
            </a:r>
            <a:r>
              <a:rPr lang="en-US" sz="4900" b="1" dirty="0">
                <a:solidFill>
                  <a:srgbClr val="000000"/>
                </a:solidFill>
                <a:latin typeface="Times New Roman" charset="0"/>
                <a:ea typeface="+mn-ea"/>
                <a:cs typeface="+mn-cs"/>
              </a:rPr>
              <a:t> </a:t>
            </a:r>
            <a:r>
              <a:rPr lang="en-US" sz="4900" b="1" dirty="0">
                <a:solidFill>
                  <a:srgbClr val="003399"/>
                </a:solidFill>
                <a:latin typeface="Times New Roman" charset="0"/>
                <a:ea typeface="+mn-ea"/>
                <a:cs typeface="+mn-cs"/>
              </a:rPr>
              <a:t>three</a:t>
            </a:r>
            <a:r>
              <a:rPr lang="en-US" sz="4900" b="1" dirty="0">
                <a:solidFill>
                  <a:srgbClr val="000000"/>
                </a:solidFill>
                <a:latin typeface="Times New Roman" charset="0"/>
                <a:ea typeface="+mn-ea"/>
                <a:cs typeface="+mn-cs"/>
              </a:rPr>
              <a:t> </a:t>
            </a:r>
            <a:r>
              <a:rPr lang="en-US" sz="4900" b="1" dirty="0">
                <a:solidFill>
                  <a:srgbClr val="003399"/>
                </a:solidFill>
                <a:latin typeface="Times New Roman" charset="0"/>
                <a:ea typeface="+mn-ea"/>
                <a:cs typeface="+mn-cs"/>
              </a:rPr>
              <a:t>room</a:t>
            </a:r>
            <a:r>
              <a:rPr lang="en-US" sz="4900" b="1" dirty="0">
                <a:solidFill>
                  <a:srgbClr val="FF3300"/>
                </a:solidFill>
                <a:latin typeface="Times New Roman" charset="0"/>
                <a:ea typeface="+mn-ea"/>
                <a:cs typeface="+mn-cs"/>
              </a:rPr>
              <a:t>s</a:t>
            </a:r>
            <a:r>
              <a:rPr lang="en-US" sz="4900" b="1" dirty="0">
                <a:solidFill>
                  <a:srgbClr val="000000"/>
                </a:solidFill>
                <a:latin typeface="Times New Roman" charset="0"/>
                <a:ea typeface="+mn-ea"/>
                <a:cs typeface="+mn-cs"/>
              </a:rPr>
              <a:t> </a:t>
            </a:r>
            <a:r>
              <a:rPr lang="en-US" sz="4900" b="1" dirty="0">
                <a:solidFill>
                  <a:srgbClr val="003399"/>
                </a:solidFill>
                <a:latin typeface="Times New Roman" charset="0"/>
                <a:ea typeface="+mn-ea"/>
                <a:cs typeface="+mn-cs"/>
              </a:rPr>
              <a:t>in the house</a:t>
            </a:r>
            <a:r>
              <a:rPr lang="en-US" sz="4900" b="1" dirty="0" smtClean="0">
                <a:solidFill>
                  <a:srgbClr val="003399"/>
                </a:solidFill>
                <a:latin typeface="Times New Roman" charset="0"/>
                <a:ea typeface="+mn-ea"/>
                <a:cs typeface="+mn-cs"/>
              </a:rPr>
              <a:t>.</a:t>
            </a:r>
            <a:br>
              <a:rPr lang="en-US" sz="4900" b="1" dirty="0" smtClean="0">
                <a:solidFill>
                  <a:srgbClr val="003399"/>
                </a:solidFill>
                <a:latin typeface="Times New Roman" charset="0"/>
                <a:ea typeface="+mn-ea"/>
                <a:cs typeface="+mn-cs"/>
              </a:rPr>
            </a:br>
            <a:r>
              <a:rPr lang="ru-RU" sz="4900" b="1" dirty="0" smtClean="0">
                <a:solidFill>
                  <a:srgbClr val="003399"/>
                </a:solidFill>
                <a:latin typeface="Times New Roman" charset="0"/>
                <a:ea typeface="+mn-ea"/>
                <a:cs typeface="+mn-cs"/>
              </a:rPr>
              <a:t/>
            </a:r>
            <a:br>
              <a:rPr lang="ru-RU" sz="4900" b="1" dirty="0" smtClean="0">
                <a:solidFill>
                  <a:srgbClr val="003399"/>
                </a:solidFill>
                <a:latin typeface="Times New Roman" charset="0"/>
                <a:ea typeface="+mn-ea"/>
                <a:cs typeface="+mn-cs"/>
              </a:rPr>
            </a:br>
            <a:r>
              <a:rPr lang="ru-RU" sz="3600" b="1" dirty="0" smtClean="0">
                <a:solidFill>
                  <a:srgbClr val="FF0000"/>
                </a:solidFill>
                <a:latin typeface="Times New Roman" charset="0"/>
                <a:ea typeface="+mn-ea"/>
                <a:cs typeface="+mn-cs"/>
              </a:rPr>
              <a:t>Если </a:t>
            </a:r>
            <a:r>
              <a:rPr lang="ru-RU" sz="3600" b="1" dirty="0">
                <a:solidFill>
                  <a:srgbClr val="FF0000"/>
                </a:solidFill>
                <a:latin typeface="Times New Roman" charset="0"/>
                <a:ea typeface="+mn-ea"/>
                <a:cs typeface="+mn-cs"/>
              </a:rPr>
              <a:t>английское предложение начинается со слов </a:t>
            </a:r>
            <a:r>
              <a:rPr lang="en-US" sz="3600" dirty="0">
                <a:solidFill>
                  <a:srgbClr val="006600"/>
                </a:solidFill>
                <a:latin typeface="Times New Roman" charset="0"/>
                <a:ea typeface="+mn-ea"/>
                <a:cs typeface="+mn-cs"/>
              </a:rPr>
              <a:t>There is / There are</a:t>
            </a:r>
            <a:r>
              <a:rPr lang="ru-RU" sz="3600" b="1" dirty="0">
                <a:solidFill>
                  <a:srgbClr val="FF0000"/>
                </a:solidFill>
                <a:latin typeface="Times New Roman" charset="0"/>
                <a:ea typeface="+mn-ea"/>
                <a:cs typeface="+mn-cs"/>
              </a:rPr>
              <a:t>, на русский язык такое предложение следует переводить с конца.</a:t>
            </a:r>
            <a:br>
              <a:rPr lang="ru-RU" sz="3600" b="1" dirty="0">
                <a:solidFill>
                  <a:srgbClr val="FF0000"/>
                </a:solidFill>
                <a:latin typeface="Times New Roman" charset="0"/>
                <a:ea typeface="+mn-ea"/>
                <a:cs typeface="+mn-cs"/>
              </a:rPr>
            </a:br>
            <a:r>
              <a:rPr lang="ru-RU" sz="6700" dirty="0">
                <a:solidFill>
                  <a:srgbClr val="003399"/>
                </a:solidFill>
                <a:latin typeface="Times New Roman" charset="0"/>
                <a:ea typeface="+mn-ea"/>
                <a:cs typeface="+mn-cs"/>
              </a:rPr>
              <a:t/>
            </a:r>
            <a:br>
              <a:rPr lang="ru-RU" sz="6700" dirty="0">
                <a:solidFill>
                  <a:srgbClr val="003399"/>
                </a:solidFill>
                <a:latin typeface="Times New Roman" charset="0"/>
                <a:ea typeface="+mn-ea"/>
                <a:cs typeface="+mn-cs"/>
              </a:rPr>
            </a:br>
            <a:endParaRPr lang="ru-RU" sz="107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6093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"/>
            <a:ext cx="9144001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996952"/>
            <a:ext cx="8661648" cy="2007096"/>
          </a:xfrm>
        </p:spPr>
        <p:txBody>
          <a:bodyPr>
            <a:normAutofit fontScale="90000"/>
          </a:bodyPr>
          <a:lstStyle/>
          <a:p>
            <a:pPr lvl="0" algn="l"/>
            <a:r>
              <a:rPr lang="ru-RU" sz="7300" b="1" dirty="0" smtClean="0">
                <a:solidFill>
                  <a:srgbClr val="C00000"/>
                </a:solidFill>
                <a:latin typeface="Times New Roman" charset="0"/>
                <a:ea typeface="+mn-ea"/>
                <a:cs typeface="+mn-cs"/>
              </a:rPr>
              <a:t/>
            </a:r>
            <a:br>
              <a:rPr lang="ru-RU" sz="7300" b="1" dirty="0" smtClean="0">
                <a:solidFill>
                  <a:srgbClr val="C00000"/>
                </a:solidFill>
                <a:latin typeface="Times New Roman" charset="0"/>
                <a:ea typeface="+mn-ea"/>
                <a:cs typeface="+mn-cs"/>
              </a:rPr>
            </a:br>
            <a:r>
              <a:rPr lang="en-US" sz="7300" b="1" dirty="0" smtClean="0">
                <a:solidFill>
                  <a:srgbClr val="C00000"/>
                </a:solidFill>
                <a:latin typeface="Times New Roman" charset="0"/>
                <a:ea typeface="+mn-ea"/>
                <a:cs typeface="+mn-cs"/>
              </a:rPr>
              <a:t>IS or ARE</a:t>
            </a:r>
            <a:br>
              <a:rPr lang="en-US" sz="7300" b="1" dirty="0" smtClean="0">
                <a:solidFill>
                  <a:srgbClr val="C00000"/>
                </a:solidFill>
                <a:latin typeface="Times New Roman" charset="0"/>
                <a:ea typeface="+mn-ea"/>
                <a:cs typeface="+mn-cs"/>
              </a:rPr>
            </a:br>
            <a:r>
              <a:rPr lang="en-US" sz="2400" dirty="0" smtClean="0">
                <a:solidFill>
                  <a:srgbClr val="006600"/>
                </a:solidFill>
                <a:latin typeface="Times New Roman" charset="0"/>
                <a:ea typeface="+mn-ea"/>
                <a:cs typeface="+mn-cs"/>
              </a:rPr>
              <a:t/>
            </a:r>
            <a:br>
              <a:rPr lang="en-US" sz="2400" dirty="0" smtClean="0">
                <a:solidFill>
                  <a:srgbClr val="006600"/>
                </a:solidFill>
                <a:latin typeface="Times New Roman" charset="0"/>
                <a:ea typeface="+mn-ea"/>
                <a:cs typeface="+mn-cs"/>
              </a:rPr>
            </a:br>
            <a:r>
              <a:rPr lang="en-US" sz="2400" dirty="0" smtClean="0">
                <a:solidFill>
                  <a:srgbClr val="006600"/>
                </a:solidFill>
                <a:latin typeface="Times New Roman" charset="0"/>
                <a:ea typeface="+mn-ea"/>
                <a:cs typeface="+mn-cs"/>
              </a:rPr>
              <a:t/>
            </a:r>
            <a:br>
              <a:rPr lang="en-US" sz="2400" dirty="0" smtClean="0">
                <a:solidFill>
                  <a:srgbClr val="006600"/>
                </a:solidFill>
                <a:latin typeface="Times New Roman" charset="0"/>
                <a:ea typeface="+mn-ea"/>
                <a:cs typeface="+mn-cs"/>
              </a:rPr>
            </a:br>
            <a:r>
              <a:rPr lang="en-US" sz="4000" dirty="0" smtClean="0">
                <a:latin typeface="Times New Roman" charset="0"/>
                <a:ea typeface="+mn-ea"/>
                <a:cs typeface="+mn-cs"/>
              </a:rPr>
              <a:t>1. </a:t>
            </a:r>
            <a:r>
              <a:rPr lang="en-US" sz="4000" dirty="0" smtClean="0"/>
              <a:t>There</a:t>
            </a:r>
            <a:r>
              <a:rPr lang="ru-RU" sz="4000" dirty="0" smtClean="0"/>
              <a:t> </a:t>
            </a:r>
            <a:r>
              <a:rPr lang="en-US" sz="4000" b="1" dirty="0" smtClean="0">
                <a:solidFill>
                  <a:srgbClr val="FF0000"/>
                </a:solidFill>
              </a:rPr>
              <a:t>  </a:t>
            </a:r>
            <a:r>
              <a:rPr lang="en-US" sz="4000" dirty="0" smtClean="0"/>
              <a:t>   a computer in the living room.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en-US" sz="4000" dirty="0" smtClean="0"/>
              <a:t>2. There          four chairs next to the table.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en-US" sz="4000" dirty="0" smtClean="0"/>
              <a:t>3. There 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dirty="0" smtClean="0"/>
              <a:t>   a big carpet in the hall.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en-US" sz="4000" dirty="0" smtClean="0"/>
              <a:t>4. There  </a:t>
            </a:r>
            <a:r>
              <a:rPr lang="en-US" sz="4000" b="1" dirty="0" smtClean="0">
                <a:solidFill>
                  <a:srgbClr val="FF0000"/>
                </a:solidFill>
              </a:rPr>
              <a:t>       </a:t>
            </a:r>
            <a:r>
              <a:rPr lang="en-US" sz="4000" dirty="0" smtClean="0"/>
              <a:t>  books on the chair.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en-US" sz="4000" dirty="0" smtClean="0"/>
              <a:t>5. There      a picture between the windows.</a:t>
            </a:r>
            <a:r>
              <a:rPr lang="en-US" sz="4000" b="1" dirty="0" smtClean="0">
                <a:solidFill>
                  <a:srgbClr val="003399"/>
                </a:solidFill>
                <a:latin typeface="Times New Roman" charset="0"/>
                <a:ea typeface="+mn-ea"/>
                <a:cs typeface="+mn-cs"/>
              </a:rPr>
              <a:t/>
            </a:r>
            <a:br>
              <a:rPr lang="en-US" sz="4000" b="1" dirty="0" smtClean="0">
                <a:solidFill>
                  <a:srgbClr val="003399"/>
                </a:solidFill>
                <a:latin typeface="Times New Roman" charset="0"/>
                <a:ea typeface="+mn-ea"/>
                <a:cs typeface="+mn-cs"/>
              </a:rPr>
            </a:br>
            <a:r>
              <a:rPr lang="ru-RU" sz="6700" dirty="0" smtClean="0">
                <a:solidFill>
                  <a:srgbClr val="003399"/>
                </a:solidFill>
                <a:latin typeface="Times New Roman" charset="0"/>
                <a:ea typeface="+mn-ea"/>
                <a:cs typeface="+mn-cs"/>
              </a:rPr>
              <a:t/>
            </a:r>
            <a:br>
              <a:rPr lang="ru-RU" sz="6700" dirty="0" smtClean="0">
                <a:solidFill>
                  <a:srgbClr val="003399"/>
                </a:solidFill>
                <a:latin typeface="Times New Roman" charset="0"/>
                <a:ea typeface="+mn-ea"/>
                <a:cs typeface="+mn-cs"/>
              </a:rPr>
            </a:br>
            <a:endParaRPr lang="ru-RU" sz="107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2505668"/>
            <a:ext cx="78487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 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25059" y="3070870"/>
            <a:ext cx="13681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are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68965" y="3645024"/>
            <a:ext cx="6303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is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78515" y="4117727"/>
            <a:ext cx="12701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are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1329" y="4725144"/>
            <a:ext cx="6303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is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12607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899592" y="188639"/>
            <a:ext cx="74826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Work in group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490" y="1484784"/>
            <a:ext cx="6993310" cy="5254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6542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899592" y="188639"/>
            <a:ext cx="74826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Work in group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99592" y="1916832"/>
            <a:ext cx="727280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4400" b="1" dirty="0" smtClean="0">
                <a:solidFill>
                  <a:srgbClr val="002060"/>
                </a:solidFill>
              </a:rPr>
              <a:t>Read the text and translate</a:t>
            </a:r>
          </a:p>
          <a:p>
            <a:pPr marL="342900" indent="-342900">
              <a:buAutoNum type="arabicPeriod"/>
            </a:pPr>
            <a:r>
              <a:rPr lang="en-US" sz="4400" b="1" dirty="0" smtClean="0">
                <a:solidFill>
                  <a:srgbClr val="002060"/>
                </a:solidFill>
              </a:rPr>
              <a:t>Find the right pictures</a:t>
            </a:r>
          </a:p>
          <a:p>
            <a:pPr marL="342900" indent="-342900">
              <a:buAutoNum type="arabicPeriod"/>
            </a:pPr>
            <a:r>
              <a:rPr lang="en-US" sz="4400" b="1" dirty="0" smtClean="0">
                <a:solidFill>
                  <a:srgbClr val="002060"/>
                </a:solidFill>
              </a:rPr>
              <a:t>Glue the pictures into the room</a:t>
            </a:r>
          </a:p>
          <a:p>
            <a:pPr marL="342900" indent="-342900">
              <a:buAutoNum type="arabicPeriod"/>
            </a:pP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299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331640" y="980728"/>
            <a:ext cx="6048672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Results</a:t>
            </a:r>
            <a:endParaRPr lang="en-US" sz="6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«5» - </a:t>
            </a:r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-1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6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«4» - </a:t>
            </a:r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-1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6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«3» - </a:t>
            </a:r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59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9144001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4394" y="192328"/>
            <a:ext cx="8229600" cy="5756951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6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House!</a:t>
            </a:r>
            <a:br>
              <a:rPr lang="en-US" sz="6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6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6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повторить названия комнат и </a:t>
            </a:r>
            <a:r>
              <a:rPr lang="ru-RU" sz="6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мебели</a:t>
            </a:r>
            <a:br>
              <a:rPr lang="ru-RU" sz="6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заполнить </a:t>
            </a:r>
            <a:r>
              <a:rPr lang="ru-RU" sz="6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дом для </a:t>
            </a:r>
            <a:r>
              <a:rPr lang="ru-RU" sz="6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Монстра</a:t>
            </a:r>
            <a:endParaRPr lang="ru-RU" sz="6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9348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444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331640" y="980728"/>
            <a:ext cx="6048672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Results</a:t>
            </a:r>
            <a:endParaRPr lang="en-US" sz="6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«5» - </a:t>
            </a:r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-1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6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«4» - </a:t>
            </a:r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-1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6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«3» - </a:t>
            </a:r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6609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9144001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4394" y="192329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6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6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Bingo!</a:t>
            </a:r>
            <a:r>
              <a:rPr lang="ru-RU" sz="6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6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6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0006485"/>
              </p:ext>
            </p:extLst>
          </p:nvPr>
        </p:nvGraphicFramePr>
        <p:xfrm>
          <a:off x="323528" y="1484784"/>
          <a:ext cx="8280923" cy="4704713"/>
        </p:xfrm>
        <a:graphic>
          <a:graphicData uri="http://schemas.openxmlformats.org/drawingml/2006/table">
            <a:tbl>
              <a:tblPr firstRow="1" firstCol="1" bandRow="1"/>
              <a:tblGrid>
                <a:gridCol w="1688529"/>
                <a:gridCol w="1911873"/>
                <a:gridCol w="1800200"/>
                <a:gridCol w="1224136"/>
                <a:gridCol w="1656185"/>
              </a:tblGrid>
              <a:tr h="11807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armchair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carpet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bed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desk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table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2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mirror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washbasin</a:t>
                      </a:r>
                      <a:endParaRPr lang="ru-RU" sz="32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shelf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chair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bath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07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lamp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bookcase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wardrobe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rug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cooker</a:t>
                      </a:r>
                      <a:endParaRPr lang="ru-RU" sz="32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07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sofa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fridge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painting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sink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toilet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195736" y="1844824"/>
            <a:ext cx="9861327" cy="2090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323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9144001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4394" y="192328"/>
            <a:ext cx="8229600" cy="4748839"/>
          </a:xfrm>
        </p:spPr>
        <p:txBody>
          <a:bodyPr>
            <a:normAutofit fontScale="90000"/>
          </a:bodyPr>
          <a:lstStyle/>
          <a:p>
            <a:pPr algn="l"/>
            <a:r>
              <a:rPr lang="ru-RU" sz="6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6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Bingo!</a:t>
            </a:r>
            <a:br>
              <a:rPr lang="en-US" sz="6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3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Все слова зачеркнули -</a:t>
            </a:r>
            <a:r>
              <a:rPr lang="en-US" sz="53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53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б.</a:t>
            </a:r>
            <a:r>
              <a:rPr lang="en-US" sz="53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53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3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вычеркнули1-3 слова - </a:t>
            </a:r>
            <a:r>
              <a:rPr lang="en-US" sz="53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53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б.</a:t>
            </a:r>
            <a:r>
              <a:rPr lang="en-US" sz="53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53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3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Больше 3х слов -</a:t>
            </a:r>
            <a:r>
              <a:rPr lang="en-US" sz="53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53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б.</a:t>
            </a:r>
            <a:r>
              <a:rPr lang="en-US" sz="53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53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6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6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195736" y="1844824"/>
            <a:ext cx="9861327" cy="2090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6528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5536" y="188640"/>
            <a:ext cx="32053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sofa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21887" y="188639"/>
            <a:ext cx="35603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armchair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283" y="2272282"/>
            <a:ext cx="4265182" cy="2668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87" y="2060848"/>
            <a:ext cx="3915366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337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5536" y="188640"/>
            <a:ext cx="32053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bookcase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21887" y="188639"/>
            <a:ext cx="35603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shelf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082" y="2121974"/>
            <a:ext cx="3768294" cy="3611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9360" y="2154486"/>
            <a:ext cx="3535088" cy="3578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8863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5536" y="188640"/>
            <a:ext cx="34563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wardrobe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21887" y="188639"/>
            <a:ext cx="35603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bed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32856"/>
            <a:ext cx="3759423" cy="3759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6080" y="2533035"/>
            <a:ext cx="4671964" cy="2959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6671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5536" y="188640"/>
            <a:ext cx="34563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table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21887" y="188639"/>
            <a:ext cx="35603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desk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294" y="2464394"/>
            <a:ext cx="3597091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7234" y="2464395"/>
            <a:ext cx="5026766" cy="2908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7133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120</Words>
  <Application>Microsoft Office PowerPoint</Application>
  <PresentationFormat>Экран (4:3)</PresentationFormat>
  <Paragraphs>63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House! </vt:lpstr>
      <vt:lpstr> House! -  повторить названия комнат и мебели - заполнить дом для Монстра</vt:lpstr>
      <vt:lpstr>Презентация PowerPoint</vt:lpstr>
      <vt:lpstr> Bingo!  </vt:lpstr>
      <vt:lpstr>    Bingo! Все слова зачеркнули -5 б. Не вычеркнули1-3 слова - 4 б. Больше 3х слов -3б.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Для того, чтобы сказать что где-то что-то находится англичане используют оборот «There is / There are» . </vt:lpstr>
      <vt:lpstr>    There is a bed in the room. There are three rooms in the house.  Если английское предложение начинается со слов There is / There are, на русский язык такое предложение следует переводить с конца.  </vt:lpstr>
      <vt:lpstr> IS or ARE   1. There      a computer in the living room. 2. There          four chairs next to the table. 3. There      a big carpet in the hall. 4. There           books on the chair. 5. There      a picture between the windows. 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Home! Sweet Home!</dc:title>
  <dc:creator>42</dc:creator>
  <cp:lastModifiedBy>Наташа</cp:lastModifiedBy>
  <cp:revision>18</cp:revision>
  <dcterms:created xsi:type="dcterms:W3CDTF">2021-01-29T16:57:35Z</dcterms:created>
  <dcterms:modified xsi:type="dcterms:W3CDTF">2022-12-11T05:06:14Z</dcterms:modified>
</cp:coreProperties>
</file>