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57" r:id="rId4"/>
    <p:sldId id="258" r:id="rId5"/>
    <p:sldId id="259" r:id="rId6"/>
    <p:sldId id="260" r:id="rId7"/>
    <p:sldId id="266" r:id="rId8"/>
    <p:sldId id="261" r:id="rId9"/>
    <p:sldId id="265" r:id="rId10"/>
    <p:sldId id="276" r:id="rId11"/>
    <p:sldId id="278" r:id="rId12"/>
    <p:sldId id="268" r:id="rId13"/>
    <p:sldId id="274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F5083531-98A3-4F29-8E3C-7A00F1BD678C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0340E061-AFD8-415A-BA7D-ADB9A1A91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93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3531-98A3-4F29-8E3C-7A00F1BD678C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E061-AFD8-415A-BA7D-ADB9A1A91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768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3531-98A3-4F29-8E3C-7A00F1BD678C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E061-AFD8-415A-BA7D-ADB9A1A91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262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3531-98A3-4F29-8E3C-7A00F1BD678C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E061-AFD8-415A-BA7D-ADB9A1A91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690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3531-98A3-4F29-8E3C-7A00F1BD678C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E061-AFD8-415A-BA7D-ADB9A1A91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774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3531-98A3-4F29-8E3C-7A00F1BD678C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E061-AFD8-415A-BA7D-ADB9A1A91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563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3531-98A3-4F29-8E3C-7A00F1BD678C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E061-AFD8-415A-BA7D-ADB9A1A91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14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3531-98A3-4F29-8E3C-7A00F1BD678C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E061-AFD8-415A-BA7D-ADB9A1A91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956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3531-98A3-4F29-8E3C-7A00F1BD678C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E061-AFD8-415A-BA7D-ADB9A1A91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114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3531-98A3-4F29-8E3C-7A00F1BD678C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0340E061-AFD8-415A-BA7D-ADB9A1A91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090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F5083531-98A3-4F29-8E3C-7A00F1BD678C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0340E061-AFD8-415A-BA7D-ADB9A1A91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8203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F5083531-98A3-4F29-8E3C-7A00F1BD678C}" type="datetimeFigureOut">
              <a:rPr lang="ru-RU" smtClean="0"/>
              <a:t>08.07.2022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0340E061-AFD8-415A-BA7D-ADB9A1A91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98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DAFA9A5-03CC-4F94-B964-70682CDB0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7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679721-2C9E-4B1B-945F-12FD549642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680" y="518160"/>
            <a:ext cx="4053840" cy="387096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+mn-lt"/>
              </a:rPr>
              <a:t>Повторительно-обобщающий урок «Русские земли в середине </a:t>
            </a:r>
            <a:br>
              <a:rPr lang="ru-RU" sz="4000" b="1" dirty="0">
                <a:latin typeface="+mn-lt"/>
              </a:rPr>
            </a:br>
            <a:r>
              <a:rPr lang="en-US" sz="4000" b="1" dirty="0">
                <a:latin typeface="+mn-lt"/>
              </a:rPr>
              <a:t>XIII-XIV </a:t>
            </a:r>
            <a:r>
              <a:rPr lang="ru-RU" sz="4000" b="1" dirty="0">
                <a:latin typeface="+mn-lt"/>
              </a:rPr>
              <a:t>вв.»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991924F-163B-46A0-8526-52B657320A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4" y="5221129"/>
            <a:ext cx="3403042" cy="945516"/>
          </a:xfrm>
        </p:spPr>
        <p:txBody>
          <a:bodyPr>
            <a:normAutofit/>
          </a:bodyPr>
          <a:lstStyle/>
          <a:p>
            <a:r>
              <a:rPr lang="ru-RU" sz="2200" dirty="0">
                <a:solidFill>
                  <a:srgbClr val="FFFFFF"/>
                </a:solidFill>
              </a:rPr>
              <a:t>История России 6 класс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B36B60-731F-409B-A240-BBF521AB74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978073-5F49-45CF-9621-2BF927512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520" y="1294709"/>
            <a:ext cx="6266016" cy="391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9152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24D99E-53DC-404F-8DE5-E3A440FCC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/>
              <a:t>Когда произошло данное событие?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CDB400E-E140-4166-B8F8-FD44428472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4934" y="762000"/>
            <a:ext cx="4430132" cy="4572000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0ED28454-46E4-45A5-B899-F9CC3456622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3846AC-B4EA-438C-8B96-07C11C6C8941}"/>
              </a:ext>
            </a:extLst>
          </p:cNvPr>
          <p:cNvSpPr txBox="1"/>
          <p:nvPr/>
        </p:nvSpPr>
        <p:spPr>
          <a:xfrm>
            <a:off x="7724312" y="2511813"/>
            <a:ext cx="412035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Рассмотрите схему. Назовите имя военачальника, шатёр которого обозначен на схеме цифрой «3».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466034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7CEFFDD-605F-41E2-8017-6484074C5C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5992" y="0"/>
            <a:ext cx="4636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B1E20961-FE6F-4379-B677-EC2F15AF51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3999" y="765756"/>
            <a:ext cx="6278529" cy="5336749"/>
          </a:xfrm>
          <a:prstGeom prst="rect">
            <a:avLst/>
          </a:prstGeom>
        </p:spPr>
      </p:pic>
      <p:sp>
        <p:nvSpPr>
          <p:cNvPr id="7" name="Текст 6">
            <a:extLst>
              <a:ext uri="{FF2B5EF4-FFF2-40B4-BE49-F238E27FC236}">
                <a16:creationId xmlns:a16="http://schemas.microsoft.com/office/drawing/2014/main" id="{B71A05C6-9407-45B6-8E70-06FA1B4C3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853680" y="2419773"/>
            <a:ext cx="3721100" cy="3358092"/>
          </a:xfr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85000"/>
              </a:lnSpc>
              <a:buFont typeface="Arial" pitchFamily="34" charset="0"/>
              <a:buChar char=" "/>
            </a:pPr>
            <a:r>
              <a:rPr lang="ru-RU" sz="4800" b="1" dirty="0"/>
              <a:t>Письменная работа по карточкам</a:t>
            </a:r>
            <a:endParaRPr lang="en-US" sz="4800" b="1" dirty="0"/>
          </a:p>
          <a:p>
            <a:pPr>
              <a:lnSpc>
                <a:spcPct val="85000"/>
              </a:lnSpc>
              <a:buFont typeface="Arial" pitchFamily="34" charset="0"/>
              <a:buChar char=" "/>
            </a:pP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7194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3FF119-1A47-45F3-8EC0-D9FDCBEE0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10" y="263439"/>
            <a:ext cx="11673840" cy="165819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К каким событиям относятся эти факты: штурм Рязани, Владимира, Козельска, осада Торжка?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65D539D-25CF-4729-8E28-BAD363442D5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10515" y="2153920"/>
            <a:ext cx="3333675" cy="2100215"/>
          </a:xfrm>
          <a:prstGeom prst="rect">
            <a:avLst/>
          </a:prstGeom>
        </p:spPr>
      </p:pic>
      <p:sp>
        <p:nvSpPr>
          <p:cNvPr id="5" name="Объект 4">
            <a:extLst>
              <a:ext uri="{FF2B5EF4-FFF2-40B4-BE49-F238E27FC236}">
                <a16:creationId xmlns:a16="http://schemas.microsoft.com/office/drawing/2014/main" id="{15B2A571-9BD4-4956-AAA7-676BFAF31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64960" y="1921637"/>
            <a:ext cx="4998720" cy="385940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1. ПОХОДЫ ШВЕДОВ НА РУССКИЕ ЗЕМЛИ</a:t>
            </a:r>
          </a:p>
          <a:p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2. БАТЫЕВО НАШЕСТВИЕ НА РУСЬ</a:t>
            </a:r>
          </a:p>
          <a:p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3. НАБЕГИ ТОХТАМЫША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8A1534B-38CB-47D3-99E0-280AAFF080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15" y="4355889"/>
            <a:ext cx="3333675" cy="223867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6EDE31C-51E4-484B-A3C1-0E5D8A6631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1590" y="2438458"/>
            <a:ext cx="2714476" cy="355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459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F47BC0-90F0-4C59-BF82-FF61EC185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111761"/>
            <a:ext cx="11775440" cy="10972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Установите соответствия между изображениями и событиями: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4D8959D-C823-4C67-86F1-BBF8D048062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1635" y="1412103"/>
            <a:ext cx="4407031" cy="2479177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DB7C96A3-7AEC-4836-A75C-8C8A01CA3E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60080" y="1676263"/>
            <a:ext cx="3444240" cy="4734697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1.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Борьба северо-западной руси с крестоносцами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2.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Битва на Куликовом поле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3.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Битва на Калке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4.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Битва на Воже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6A4993C-1024-4207-97C9-D5469D1FA2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131" b="53515"/>
          <a:stretch/>
        </p:blipFill>
        <p:spPr>
          <a:xfrm>
            <a:off x="5557221" y="1676263"/>
            <a:ext cx="2332657" cy="221501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ABC4DA-955B-4A0F-8F43-BA976B5B2C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635" y="4132645"/>
            <a:ext cx="4422629" cy="262650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4F76F94-271F-43BB-8431-AE668C8B2B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3893" y="4132645"/>
            <a:ext cx="2341525" cy="2300948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FD18BFF-4398-4F15-94D8-BCAF41920192}"/>
              </a:ext>
            </a:extLst>
          </p:cNvPr>
          <p:cNvSpPr/>
          <p:nvPr/>
        </p:nvSpPr>
        <p:spPr>
          <a:xfrm>
            <a:off x="4277360" y="3535680"/>
            <a:ext cx="511306" cy="35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2E6CAB2-0681-45DA-A22B-21D6B2083927}"/>
              </a:ext>
            </a:extLst>
          </p:cNvPr>
          <p:cNvSpPr/>
          <p:nvPr/>
        </p:nvSpPr>
        <p:spPr>
          <a:xfrm>
            <a:off x="7538720" y="3535680"/>
            <a:ext cx="351158" cy="35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Б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7646F4E-C79E-4B88-9FA4-ABC28C80821A}"/>
              </a:ext>
            </a:extLst>
          </p:cNvPr>
          <p:cNvSpPr/>
          <p:nvPr/>
        </p:nvSpPr>
        <p:spPr>
          <a:xfrm>
            <a:off x="4285159" y="6433593"/>
            <a:ext cx="511306" cy="3126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92BDCBF-C3E5-4C07-B8AD-AECD5E5033B3}"/>
              </a:ext>
            </a:extLst>
          </p:cNvPr>
          <p:cNvSpPr/>
          <p:nvPr/>
        </p:nvSpPr>
        <p:spPr>
          <a:xfrm>
            <a:off x="7538720" y="6055360"/>
            <a:ext cx="351158" cy="35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</a:t>
            </a:r>
          </a:p>
        </p:txBody>
      </p:sp>
    </p:spTree>
    <p:extLst>
      <p:ext uri="{BB962C8B-B14F-4D97-AF65-F5344CB8AC3E}">
        <p14:creationId xmlns:p14="http://schemas.microsoft.com/office/powerpoint/2010/main" val="500951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72A26E-4191-43EF-9C5F-8D4A95FAD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024" y="235373"/>
            <a:ext cx="10877552" cy="313267"/>
          </a:xfrm>
        </p:spPr>
        <p:txBody>
          <a:bodyPr>
            <a:normAutofit fontScale="90000"/>
          </a:bodyPr>
          <a:lstStyle/>
          <a:p>
            <a:r>
              <a:rPr lang="ru-RU" sz="4400" b="1" dirty="0">
                <a:solidFill>
                  <a:schemeClr val="accent5">
                    <a:lumMod val="50000"/>
                  </a:schemeClr>
                </a:solidFill>
              </a:rPr>
              <a:t>Какой отрывок подходит к изученному периоду?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210D48-E251-40DC-84CA-A334388732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8E46071-A637-4973-84F3-9B36EF6A6478}"/>
              </a:ext>
            </a:extLst>
          </p:cNvPr>
          <p:cNvSpPr/>
          <p:nvPr/>
        </p:nvSpPr>
        <p:spPr>
          <a:xfrm>
            <a:off x="0" y="711200"/>
            <a:ext cx="11646535" cy="2082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«&lt;…&gt; повелел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опрокинуть идолы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... Затем послал &lt;…&gt; по всему городу сказать: «Если не придёт кто завтра на реку — будь то богатый, или бедный, или нищий, или раб,— будет мне врагом». Услышав это, с радостью пошли люди, ликуя и говоря: «Если бы не было это хорошим, не приняли бы этого князь наш и бояре». На следующий же день вышел &lt;…&gt; с попами царицыными и 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корсуньскими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на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Днепр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, сошлось там людей без числа. Вошли в воду и стояли там…»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9B49A90-AE61-4123-AE6D-4F4C6AF5ED25}"/>
              </a:ext>
            </a:extLst>
          </p:cNvPr>
          <p:cNvSpPr/>
          <p:nvPr/>
        </p:nvSpPr>
        <p:spPr>
          <a:xfrm>
            <a:off x="454024" y="2794000"/>
            <a:ext cx="11737976" cy="18897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dirty="0"/>
              <a:t>«В год 6370. Изгнали варяг за море, и не дали им дани, и начали сами с собой владеть, и не было среди них правды, и встал род на род, и была у них усобица, и стали воевать друг с другом. И сказали себе: «</a:t>
            </a:r>
            <a:r>
              <a:rPr lang="ru-RU" sz="2400" b="1" dirty="0"/>
              <a:t>Поищем себе князя</a:t>
            </a:r>
            <a:r>
              <a:rPr lang="ru-RU" sz="2400" dirty="0"/>
              <a:t>, который бы владел нами и судил по праву». И </a:t>
            </a:r>
            <a:r>
              <a:rPr lang="ru-RU" sz="2400" b="1" dirty="0"/>
              <a:t>пошли за море к варягам</a:t>
            </a:r>
            <a:r>
              <a:rPr lang="ru-RU" sz="2400" dirty="0"/>
              <a:t>, к руси. …</a:t>
            </a:r>
            <a:r>
              <a:rPr lang="ru-RU" sz="2400" b="1" dirty="0"/>
              <a:t>Приходите княжить и владеть нами</a:t>
            </a:r>
            <a:r>
              <a:rPr lang="ru-RU" sz="2400" dirty="0"/>
              <a:t>». И избрались трое братьев со своими родами, и взяли с собой всю русь, и пришли...».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2B9C689-602F-4F59-A15C-184248F452F0}"/>
              </a:ext>
            </a:extLst>
          </p:cNvPr>
          <p:cNvSpPr/>
          <p:nvPr/>
        </p:nvSpPr>
        <p:spPr>
          <a:xfrm>
            <a:off x="0" y="4683760"/>
            <a:ext cx="11646535" cy="1889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/>
                </a:solidFill>
              </a:rPr>
              <a:t>«</a:t>
            </a:r>
            <a:r>
              <a:rPr lang="ru-RU" sz="2400" b="1" dirty="0">
                <a:solidFill>
                  <a:schemeClr val="tx1"/>
                </a:solidFill>
              </a:rPr>
              <a:t>Король страны Римской</a:t>
            </a:r>
            <a:r>
              <a:rPr lang="ru-RU" sz="2400" dirty="0">
                <a:solidFill>
                  <a:schemeClr val="tx1"/>
                </a:solidFill>
              </a:rPr>
              <a:t> из северной земли подумал про себя: «Пойду и завоюю землю Александрову». И </a:t>
            </a:r>
            <a:r>
              <a:rPr lang="ru-RU" sz="2400" b="1" dirty="0">
                <a:solidFill>
                  <a:schemeClr val="tx1"/>
                </a:solidFill>
              </a:rPr>
              <a:t>собрал силу великую</a:t>
            </a:r>
            <a:r>
              <a:rPr lang="ru-RU" sz="2400" dirty="0">
                <a:solidFill>
                  <a:schemeClr val="tx1"/>
                </a:solidFill>
              </a:rPr>
              <a:t>, и наполнил многие корабли полками своими, двинулся с огромным войском, пылая духом ратным. И пришёл к реке, опьянённый безумием, и </a:t>
            </a:r>
            <a:r>
              <a:rPr lang="ru-RU" sz="2400" b="1" dirty="0">
                <a:solidFill>
                  <a:schemeClr val="tx1"/>
                </a:solidFill>
              </a:rPr>
              <a:t>отправил послов своих</a:t>
            </a:r>
            <a:r>
              <a:rPr lang="ru-RU" sz="2400" dirty="0">
                <a:solidFill>
                  <a:schemeClr val="tx1"/>
                </a:solidFill>
              </a:rPr>
              <a:t>, возгордившись, </a:t>
            </a:r>
            <a:r>
              <a:rPr lang="ru-RU" sz="2400" b="1" dirty="0">
                <a:solidFill>
                  <a:schemeClr val="tx1"/>
                </a:solidFill>
              </a:rPr>
              <a:t>в Новгород </a:t>
            </a:r>
            <a:r>
              <a:rPr lang="ru-RU" sz="2400" dirty="0">
                <a:solidFill>
                  <a:schemeClr val="tx1"/>
                </a:solidFill>
              </a:rPr>
              <a:t>к князю Александру, говоря: «</a:t>
            </a:r>
            <a:r>
              <a:rPr lang="ru-RU" sz="2400" b="1" dirty="0">
                <a:solidFill>
                  <a:schemeClr val="tx1"/>
                </a:solidFill>
              </a:rPr>
              <a:t>Если можешь, защищайся, ибо я уже здесь </a:t>
            </a:r>
            <a:r>
              <a:rPr lang="ru-RU" sz="2400" dirty="0">
                <a:solidFill>
                  <a:schemeClr val="tx1"/>
                </a:solidFill>
              </a:rPr>
              <a:t>и разоряю землю твою»...</a:t>
            </a:r>
          </a:p>
        </p:txBody>
      </p:sp>
    </p:spTree>
    <p:extLst>
      <p:ext uri="{BB962C8B-B14F-4D97-AF65-F5344CB8AC3E}">
        <p14:creationId xmlns:p14="http://schemas.microsoft.com/office/powerpoint/2010/main" val="3489647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3C7108-CD81-4929-BECD-9A9947884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5" y="499533"/>
            <a:ext cx="7115176" cy="1658198"/>
          </a:xfrm>
        </p:spPr>
        <p:txBody>
          <a:bodyPr>
            <a:normAutofit/>
          </a:bodyPr>
          <a:lstStyle/>
          <a:p>
            <a:r>
              <a:rPr lang="ru-RU" b="1">
                <a:solidFill>
                  <a:srgbClr val="746040"/>
                </a:solidFill>
              </a:rPr>
              <a:t>О ком идёт речь?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4F4549-FD73-4953-AE36-BA35DE1AE6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564" y="2011680"/>
            <a:ext cx="7115175" cy="41656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3500" b="0" i="0" dirty="0">
                <a:effectLst/>
                <a:latin typeface="Open Sans" panose="020B0606030504020204" pitchFamily="34" charset="0"/>
              </a:rPr>
              <a:t>      Он рано научился читать и писать. С малых лет присутствовал на заседаниях боярского совета и княжеского суда. Уже в 16 лет стал князем в Новгороде, а в 20 лет приобрёл широкую славу среди населения. </a:t>
            </a:r>
          </a:p>
          <a:p>
            <a:pPr algn="just"/>
            <a:r>
              <a:rPr lang="ru-RU" sz="3500" dirty="0">
                <a:latin typeface="Open Sans" panose="020B0606030504020204" pitchFamily="34" charset="0"/>
              </a:rPr>
              <a:t>     </a:t>
            </a:r>
            <a:r>
              <a:rPr lang="ru-RU" sz="3500" b="0" i="0" dirty="0">
                <a:effectLst/>
                <a:latin typeface="Open Sans" panose="020B0606030504020204" pitchFamily="34" charset="0"/>
              </a:rPr>
              <a:t>Полководец, отразивший натиск крестоносцев на Русь. Канонизирован РПЦ</a:t>
            </a:r>
            <a:r>
              <a:rPr lang="ru-RU" b="0" i="0" dirty="0">
                <a:effectLst/>
                <a:latin typeface="Open Sans" panose="020B0606030504020204" pitchFamily="34" charset="0"/>
              </a:rPr>
              <a:t>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47DBCC-DF75-6495-5F15-3020294944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839" b="7222"/>
          <a:stretch/>
        </p:blipFill>
        <p:spPr>
          <a:xfrm>
            <a:off x="8114537" y="10"/>
            <a:ext cx="4077463" cy="686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50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3C7108-CD81-4929-BECD-9A9947884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</p:spPr>
        <p:txBody>
          <a:bodyPr>
            <a:normAutofit/>
          </a:bodyPr>
          <a:lstStyle/>
          <a:p>
            <a:r>
              <a:rPr lang="ru-RU" b="1"/>
              <a:t>О ком идёт речь?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CFB241A-5917-E0EB-5B82-ADDE00F2A4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051" y="2099311"/>
            <a:ext cx="3383936" cy="3393745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2F4F4549-FD73-4953-AE36-BA35DE1AE6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4814" y="1757680"/>
            <a:ext cx="7613186" cy="4836160"/>
          </a:xfrm>
        </p:spPr>
        <p:txBody>
          <a:bodyPr>
            <a:normAutofit/>
          </a:bodyPr>
          <a:lstStyle/>
          <a:p>
            <a:pPr algn="just"/>
            <a:r>
              <a:rPr lang="ru-RU" sz="3200" dirty="0"/>
              <a:t>       В </a:t>
            </a:r>
            <a:r>
              <a:rPr lang="en-US" sz="3200" dirty="0"/>
              <a:t>XIII </a:t>
            </a:r>
            <a:r>
              <a:rPr lang="ru-RU" sz="3200" dirty="0"/>
              <a:t>веке объединил племена, жившие по берегам </a:t>
            </a:r>
            <a:r>
              <a:rPr lang="ru-RU" sz="3200" dirty="0" err="1"/>
              <a:t>р.Неман</a:t>
            </a:r>
            <a:r>
              <a:rPr lang="ru-RU" sz="3200" dirty="0"/>
              <a:t> и его притокам, основав литовское государство. Позже стал подчинять близлежащие русские земли, некоторые из них добровольно признавали его власть. Король Литвы с 1253 года.</a:t>
            </a:r>
          </a:p>
          <a:p>
            <a:pPr algn="just"/>
            <a:r>
              <a:rPr lang="ru-RU" sz="3200" dirty="0"/>
              <a:t>       В1263 году он и его 2 малолетних сына были убиты в результате заговора. Вскоре начался длительный период усобиц.</a:t>
            </a:r>
          </a:p>
        </p:txBody>
      </p:sp>
    </p:spTree>
    <p:extLst>
      <p:ext uri="{BB962C8B-B14F-4D97-AF65-F5344CB8AC3E}">
        <p14:creationId xmlns:p14="http://schemas.microsoft.com/office/powerpoint/2010/main" val="1283856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3C7108-CD81-4929-BECD-9A9947884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5" y="499533"/>
            <a:ext cx="7115176" cy="1658198"/>
          </a:xfrm>
        </p:spPr>
        <p:txBody>
          <a:bodyPr>
            <a:normAutofit/>
          </a:bodyPr>
          <a:lstStyle/>
          <a:p>
            <a:r>
              <a:rPr lang="ru-RU" b="1">
                <a:solidFill>
                  <a:srgbClr val="3A5535"/>
                </a:solidFill>
              </a:rPr>
              <a:t>О ком идёт речь?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4F4549-FD73-4953-AE36-BA35DE1AE6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33" y="2011680"/>
            <a:ext cx="7353268" cy="4346787"/>
          </a:xfrm>
        </p:spPr>
        <p:txBody>
          <a:bodyPr>
            <a:normAutofit/>
          </a:bodyPr>
          <a:lstStyle/>
          <a:p>
            <a:pPr algn="just"/>
            <a:r>
              <a:rPr lang="ru-RU" sz="2800" b="0" i="0" dirty="0">
                <a:effectLst/>
                <a:latin typeface="Open Sans" panose="020B0606030504020204" pitchFamily="34" charset="0"/>
              </a:rPr>
              <a:t>       Легендарный русский богатырь, умелый воин, хороший предводитель.</a:t>
            </a:r>
          </a:p>
          <a:p>
            <a:pPr algn="just"/>
            <a:r>
              <a:rPr lang="ru-RU" sz="2800" b="0" i="0" dirty="0">
                <a:effectLst/>
                <a:latin typeface="Open Sans" panose="020B0606030504020204" pitchFamily="34" charset="0"/>
              </a:rPr>
              <a:t>       Первое и единственное упоминание о нём в летописях относится к «Повести о разорении Рязани Батыем»: </a:t>
            </a:r>
          </a:p>
          <a:p>
            <a:pPr algn="just"/>
            <a:r>
              <a:rPr lang="ru-RU" sz="2800" b="0" i="1" dirty="0">
                <a:solidFill>
                  <a:srgbClr val="00B0F0"/>
                </a:solidFill>
                <a:effectLst/>
                <a:latin typeface="Open Sans" panose="020B0606030504020204" pitchFamily="34" charset="0"/>
              </a:rPr>
              <a:t>« был он исполин силою и рассёк </a:t>
            </a:r>
            <a:r>
              <a:rPr lang="ru-RU" sz="2800" b="0" i="1" dirty="0" err="1">
                <a:solidFill>
                  <a:srgbClr val="00B0F0"/>
                </a:solidFill>
                <a:effectLst/>
                <a:latin typeface="Open Sans" panose="020B0606030504020204" pitchFamily="34" charset="0"/>
              </a:rPr>
              <a:t>Хостоврула</a:t>
            </a:r>
            <a:r>
              <a:rPr lang="ru-RU" sz="2800" b="0" i="1" dirty="0">
                <a:solidFill>
                  <a:srgbClr val="00B0F0"/>
                </a:solidFill>
                <a:effectLst/>
                <a:latin typeface="Open Sans" panose="020B0606030504020204" pitchFamily="34" charset="0"/>
              </a:rPr>
              <a:t> на полы до седла… и </a:t>
            </a:r>
            <a:r>
              <a:rPr lang="ru-RU" sz="2800" b="0" i="1" dirty="0" err="1">
                <a:solidFill>
                  <a:srgbClr val="00B0F0"/>
                </a:solidFill>
                <a:effectLst/>
                <a:latin typeface="Open Sans" panose="020B0606030504020204" pitchFamily="34" charset="0"/>
              </a:rPr>
              <a:t>возбоялись</a:t>
            </a:r>
            <a:r>
              <a:rPr lang="ru-RU" sz="2800" b="0" i="1" dirty="0">
                <a:solidFill>
                  <a:srgbClr val="00B0F0"/>
                </a:solidFill>
                <a:effectLst/>
                <a:latin typeface="Open Sans" panose="020B0606030504020204" pitchFamily="34" charset="0"/>
              </a:rPr>
              <a:t> татары… И стали бить по нему… и едва убили его…»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7D2D9EA-C983-A511-223C-99EE68EE72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3" b="250"/>
          <a:stretch/>
        </p:blipFill>
        <p:spPr>
          <a:xfrm>
            <a:off x="8114537" y="10"/>
            <a:ext cx="4077463" cy="686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812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3C7108-CD81-4929-BECD-9A9947884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</p:spPr>
        <p:txBody>
          <a:bodyPr>
            <a:normAutofit/>
          </a:bodyPr>
          <a:lstStyle/>
          <a:p>
            <a:r>
              <a:rPr lang="ru-RU" b="1" dirty="0"/>
              <a:t>О ком идёт речь?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4F4549-FD73-4953-AE36-BA35DE1AE6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960" y="2076150"/>
            <a:ext cx="7477760" cy="4282317"/>
          </a:xfrm>
        </p:spPr>
        <p:txBody>
          <a:bodyPr>
            <a:normAutofit/>
          </a:bodyPr>
          <a:lstStyle/>
          <a:p>
            <a:pPr algn="just"/>
            <a:r>
              <a:rPr lang="ru-RU" sz="2800" b="0" i="0" dirty="0">
                <a:effectLst/>
                <a:latin typeface="Open Sans" panose="020B0606030504020204" pitchFamily="34" charset="0"/>
              </a:rPr>
              <a:t>       Потомок Ивана Калиты. Всю жизнь провёл в военных походах: вел успешную борьбу с Тверью, Рязанью, Литвой и Ордой. </a:t>
            </a:r>
          </a:p>
          <a:p>
            <a:pPr algn="just"/>
            <a:r>
              <a:rPr lang="ru-RU" sz="2800" dirty="0">
                <a:latin typeface="Open Sans" panose="020B0606030504020204" pitchFamily="34" charset="0"/>
              </a:rPr>
              <a:t>       Он б</a:t>
            </a:r>
            <a:r>
              <a:rPr lang="ru-RU" sz="2800" b="0" i="0" dirty="0">
                <a:effectLst/>
                <a:latin typeface="Open Sans" panose="020B0606030504020204" pitchFamily="34" charset="0"/>
              </a:rPr>
              <a:t>ыл первым из русских князей, показавшим неповиновение хану. </a:t>
            </a:r>
          </a:p>
          <a:p>
            <a:pPr algn="just"/>
            <a:r>
              <a:rPr lang="ru-RU" sz="2800" dirty="0">
                <a:latin typeface="Open Sans" panose="020B0606030504020204" pitchFamily="34" charset="0"/>
              </a:rPr>
              <a:t>       </a:t>
            </a:r>
            <a:r>
              <a:rPr lang="ru-RU" sz="2800" b="0" i="0" dirty="0">
                <a:effectLst/>
                <a:latin typeface="Open Sans" panose="020B0606030504020204" pitchFamily="34" charset="0"/>
              </a:rPr>
              <a:t>Одержал победу над монголами на Куликовом поле, за что получил прозвище по названию реки, у которой состоялась битва</a:t>
            </a:r>
            <a:r>
              <a:rPr lang="ru-RU" b="0" i="0" dirty="0">
                <a:effectLst/>
                <a:latin typeface="Open Sans" panose="020B0606030504020204" pitchFamily="34" charset="0"/>
              </a:rPr>
              <a:t>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385909-962B-32F2-5C15-F7690D737C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52" r="1798" b="-4"/>
          <a:stretch/>
        </p:blipFill>
        <p:spPr>
          <a:xfrm>
            <a:off x="8026499" y="2076150"/>
            <a:ext cx="3383936" cy="344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37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2DFD3-EFD7-441C-8271-F8F3F9117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3157" cy="79078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0" dirty="0">
                <a:solidFill>
                  <a:schemeClr val="accent3">
                    <a:lumMod val="50000"/>
                  </a:schemeClr>
                </a:solidFill>
                <a:effectLst/>
              </a:rPr>
              <a:t>Соотнесите термины и определения 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85E6985A-A196-431A-8779-263C605424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9968628"/>
              </p:ext>
            </p:extLst>
          </p:nvPr>
        </p:nvGraphicFramePr>
        <p:xfrm>
          <a:off x="274320" y="1290320"/>
          <a:ext cx="11501120" cy="4534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3520">
                  <a:extLst>
                    <a:ext uri="{9D8B030D-6E8A-4147-A177-3AD203B41FA5}">
                      <a16:colId xmlns:a16="http://schemas.microsoft.com/office/drawing/2014/main" val="603219669"/>
                    </a:ext>
                  </a:extLst>
                </a:gridCol>
                <a:gridCol w="8737600">
                  <a:extLst>
                    <a:ext uri="{9D8B030D-6E8A-4147-A177-3AD203B41FA5}">
                      <a16:colId xmlns:a16="http://schemas.microsoft.com/office/drawing/2014/main" val="3590675536"/>
                    </a:ext>
                  </a:extLst>
                </a:gridCol>
              </a:tblGrid>
              <a:tr h="341903"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Термины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Определения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4896196"/>
                  </a:ext>
                </a:extLst>
              </a:tr>
              <a:tr h="4169137">
                <a:tc>
                  <a:txBody>
                    <a:bodyPr/>
                    <a:lstStyle/>
                    <a:p>
                      <a:r>
                        <a:rPr lang="ru-RU" sz="2800" b="1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2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.БАСКАКИ </a:t>
                      </a:r>
                    </a:p>
                    <a:p>
                      <a:r>
                        <a:rPr lang="ru-RU" sz="2800" b="1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r>
                        <a:rPr lang="ru-RU" sz="2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ВЕЛИКАЯ ЯСА</a:t>
                      </a:r>
                    </a:p>
                    <a:p>
                      <a:r>
                        <a:rPr lang="ru-RU" sz="2800" b="1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</a:t>
                      </a:r>
                      <a:r>
                        <a:rPr lang="ru-RU" sz="2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ГОСУДАРСТВО </a:t>
                      </a:r>
                    </a:p>
                    <a:p>
                      <a:r>
                        <a:rPr lang="ru-RU" sz="2800" b="1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  <a:r>
                        <a:rPr lang="ru-RU" sz="2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КАРАКОРУМ</a:t>
                      </a:r>
                    </a:p>
                    <a:p>
                      <a:r>
                        <a:rPr lang="ru-RU" sz="2800" b="1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</a:t>
                      </a:r>
                      <a:r>
                        <a:rPr lang="ru-RU" sz="2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ЯРЛЫК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800" b="1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 </a:t>
                      </a:r>
                      <a:r>
                        <a:rPr lang="ru-RU" sz="2800" b="0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2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Грамота монгольских ханов подвластной светской и духовной знати</a:t>
                      </a:r>
                    </a:p>
                    <a:p>
                      <a:pPr algn="just"/>
                      <a:r>
                        <a:rPr lang="ru-RU" sz="2800" b="1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Б. </a:t>
                      </a:r>
                      <a:r>
                        <a:rPr lang="ru-RU" sz="2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Столица государства монголов </a:t>
                      </a:r>
                    </a:p>
                    <a:p>
                      <a:pPr algn="just"/>
                      <a:r>
                        <a:rPr lang="ru-RU" sz="2800" b="1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В. </a:t>
                      </a:r>
                      <a:r>
                        <a:rPr lang="ru-RU" sz="2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Организация власти на определенной территории</a:t>
                      </a:r>
                    </a:p>
                    <a:p>
                      <a:pPr algn="just"/>
                      <a:r>
                        <a:rPr lang="ru-RU" sz="2800" b="1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</a:t>
                      </a:r>
                      <a:r>
                        <a:rPr lang="ru-RU" sz="2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Свод законов, регламентирующих правила поведения и жизни монголов</a:t>
                      </a:r>
                    </a:p>
                    <a:p>
                      <a:pPr algn="just"/>
                      <a:r>
                        <a:rPr lang="ru-RU" sz="2800" b="1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Д. </a:t>
                      </a:r>
                      <a:r>
                        <a:rPr lang="ru-RU" sz="2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представители монгольского хана, направленные завоеванные территории для обеспечения порядка при сборе наложенной дани 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0678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8076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7F29D3-E2F4-40D9-A6F9-27133FDC7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4" y="194733"/>
            <a:ext cx="10773157" cy="71966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О каком событии идёт речь?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1051AB-250D-4B26-BFFE-F4715B091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424" y="1117600"/>
            <a:ext cx="11321416" cy="536448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      </a:t>
            </a:r>
            <a:r>
              <a:rPr lang="ru-RU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Князь же великий поставил войско … у Воронья камня, и, приготовившись к бою, пошел против них. Войска сошлись на …  озере; было тех и других большое множество. Был же тут с Александром и брат его Андрей со множеством воинов отца своего … И сказали: «Княжне, ныне пришло время положить свои головы за тебя». Был же тогда день субботний, и на восходе солнца сошлись оба войска.</a:t>
            </a:r>
            <a:endParaRPr lang="ru-RU" sz="2800" dirty="0">
              <a:effectLst/>
              <a:ea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    И была здесь злая и великая сеча для немцев и чуди, и слышен был треск ломающихся копий и звук от ударов мечей, так что и лед на замерзшем озере подломился, и не видно было льда, потому что он покрылся кровью. </a:t>
            </a:r>
          </a:p>
          <a:p>
            <a:pPr algn="just"/>
            <a:r>
              <a:rPr lang="ru-RU" sz="28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И обратились немцы в бегство, и гнали их русские с боем как по воздуху, и некуда им было убежать, били их 7 верст по льду … и пало немцев 500, а чуди бесчисленное множество, а в плен взяли 50 лучших немецких воевод и привели их в Новгород, а другие немцы утонули в озере, потому что была весна. А другие убежали тяжело раненными.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844618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337BD6-6122-4C17-89D3-1E79898A5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347133"/>
            <a:ext cx="8385175" cy="61806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5F3E4B"/>
                </a:solidFill>
              </a:rPr>
              <a:t>О каком событии идёт речь?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F55C97-3AFB-4E2A-B46E-EE4088A1A9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544320"/>
            <a:ext cx="11328400" cy="5130800"/>
          </a:xfrm>
        </p:spPr>
        <p:txBody>
          <a:bodyPr>
            <a:normAutofit/>
          </a:bodyPr>
          <a:lstStyle/>
          <a:p>
            <a:pPr algn="just"/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«Мстислав Удалой перешёл реку, поднял в атаку половцев, дружину Даниила Романовича и свою дружину. Говорят, даже не посчитал нужным сообщить, что идёт в атаку, ни Мстиславу Черниговскому, ни Мстиславу Киевскому…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Все русские дружины оказались между правыми и левыми крыльями монголо-татар, перед лицом железного строя главных сил… Удар был крепок. Половцы побежали. </a:t>
            </a:r>
            <a:r>
              <a:rPr lang="ru-RU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Даниилова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дружина была почти полностью уничтожена. Стиснутая с трёх сторон, не могла отразить удара и дружина Мстислава Удалова».</a:t>
            </a: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822783476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Метрополия</Template>
  <TotalTime>295</TotalTime>
  <Words>1006</Words>
  <Application>Microsoft Office PowerPoint</Application>
  <PresentationFormat>Широкоэкранный</PresentationFormat>
  <Paragraphs>56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 Light</vt:lpstr>
      <vt:lpstr>Georgia</vt:lpstr>
      <vt:lpstr>Open Sans</vt:lpstr>
      <vt:lpstr>Times New Roman</vt:lpstr>
      <vt:lpstr>Verdana</vt:lpstr>
      <vt:lpstr>Метрополия</vt:lpstr>
      <vt:lpstr>Повторительно-обобщающий урок «Русские земли в середине  XIII-XIV вв.»</vt:lpstr>
      <vt:lpstr>Какой отрывок подходит к изученному периоду?</vt:lpstr>
      <vt:lpstr>О ком идёт речь?</vt:lpstr>
      <vt:lpstr>О ком идёт речь?</vt:lpstr>
      <vt:lpstr>О ком идёт речь?</vt:lpstr>
      <vt:lpstr>О ком идёт речь?</vt:lpstr>
      <vt:lpstr>Соотнесите термины и определения </vt:lpstr>
      <vt:lpstr>О каком событии идёт речь?</vt:lpstr>
      <vt:lpstr>О каком событии идёт речь?</vt:lpstr>
      <vt:lpstr>Когда произошло данное событие?</vt:lpstr>
      <vt:lpstr>Презентация PowerPoint</vt:lpstr>
      <vt:lpstr>К каким событиям относятся эти факты: штурм Рязани, Владимира, Козельска, осада Торжка?</vt:lpstr>
      <vt:lpstr>Установите соответствия между изображениями и событиями: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Повторительно-обобщающий урок «Русские земли в середине  XIII-XIV вв.»</dc:title>
  <dc:creator>Александр Язев</dc:creator>
  <cp:lastModifiedBy>Александр Язев</cp:lastModifiedBy>
  <cp:revision>14</cp:revision>
  <dcterms:created xsi:type="dcterms:W3CDTF">2022-03-08T08:31:07Z</dcterms:created>
  <dcterms:modified xsi:type="dcterms:W3CDTF">2022-07-08T17:45:36Z</dcterms:modified>
</cp:coreProperties>
</file>