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4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2" r:id="rId15"/>
    <p:sldId id="273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1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23.01.2021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Учебно-познавательная </a:t>
            </a:r>
            <a:r>
              <a:rPr lang="ru-RU" dirty="0" smtClean="0">
                <a:solidFill>
                  <a:srgbClr val="7030A0"/>
                </a:solidFill>
              </a:rPr>
              <a:t>игра           </a:t>
            </a:r>
            <a:r>
              <a:rPr lang="ru-RU" b="1" dirty="0" smtClean="0">
                <a:solidFill>
                  <a:srgbClr val="00B050"/>
                </a:solidFill>
              </a:rPr>
              <a:t>«Лесные </a:t>
            </a:r>
            <a:r>
              <a:rPr lang="ru-RU" b="1" dirty="0" err="1" smtClean="0">
                <a:solidFill>
                  <a:srgbClr val="00B050"/>
                </a:solidFill>
              </a:rPr>
              <a:t>заморочки</a:t>
            </a:r>
            <a:r>
              <a:rPr lang="ru-RU" b="1" dirty="0" smtClean="0">
                <a:solidFill>
                  <a:srgbClr val="00B050"/>
                </a:solidFill>
              </a:rPr>
              <a:t>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84168" y="1844824"/>
            <a:ext cx="2907432" cy="4536504"/>
          </a:xfrm>
        </p:spPr>
        <p:txBody>
          <a:bodyPr>
            <a:noAutofit/>
          </a:bodyPr>
          <a:lstStyle/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ХМАО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Югра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Тюменская область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Г.Нижневартовск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МАУДО «Центр детского творчества»</a:t>
            </a:r>
          </a:p>
          <a:p>
            <a:pPr>
              <a:buNone/>
            </a:pPr>
            <a:r>
              <a:rPr lang="ru-RU" sz="2400" b="1" dirty="0" smtClean="0">
                <a:latin typeface="Calibri" pitchFamily="34" charset="0"/>
              </a:rPr>
              <a:t>КОРМЩИКОВА </a:t>
            </a:r>
            <a:r>
              <a:rPr lang="ru-RU" sz="2400" b="1" dirty="0" smtClean="0">
                <a:latin typeface="Calibri" pitchFamily="34" charset="0"/>
              </a:rPr>
              <a:t>О. В. </a:t>
            </a:r>
            <a:endParaRPr lang="ru-RU" sz="2400" b="1" dirty="0" smtClean="0">
              <a:latin typeface="Calibri" pitchFamily="34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Педагог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дополнительного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образования:</a:t>
            </a:r>
          </a:p>
          <a:p>
            <a:pPr>
              <a:buNone/>
            </a:pPr>
            <a:endParaRPr lang="ru-RU" sz="2400" b="1" dirty="0">
              <a:latin typeface="Calibri" pitchFamily="34" charset="0"/>
            </a:endParaRPr>
          </a:p>
        </p:txBody>
      </p:sp>
      <p:pic>
        <p:nvPicPr>
          <p:cNvPr id="4" name="Рисунок 3" descr="https://fhd.multiurok.ru/b/7/b/b7b28a63986eb87993ded44fc4dbbd3401e736ed/fonietichieskaia-skazka-viesielyi-lies_3.jpe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916832"/>
            <a:ext cx="5544616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88640"/>
            <a:ext cx="8686800" cy="720080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3100" b="1" dirty="0" smtClean="0">
                <a:latin typeface="Calibri" pitchFamily="34" charset="0"/>
              </a:rPr>
              <a:t>Разгадай ребус: «Птицы»</a:t>
            </a:r>
            <a:r>
              <a:rPr lang="ru-RU" sz="3100" dirty="0" smtClean="0">
                <a:latin typeface="Calibri" pitchFamily="34" charset="0"/>
              </a:rPr>
              <a:t/>
            </a:r>
            <a:br>
              <a:rPr lang="ru-RU" sz="3100" dirty="0" smtClean="0">
                <a:latin typeface="Calibri" pitchFamily="34" charset="0"/>
              </a:rPr>
            </a:br>
            <a:endParaRPr lang="ru-RU" sz="3100" dirty="0">
              <a:latin typeface="Calibri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052736"/>
            <a:ext cx="8686800" cy="5472608"/>
          </a:xfrm>
        </p:spPr>
        <p:txBody>
          <a:bodyPr/>
          <a:lstStyle/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https://ds04.infourok.ru/uploads/ex/065c/000388cb-c9e4fbec/img1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1268760"/>
            <a:ext cx="3960440" cy="2448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ds04.infourok.ru/uploads/ex/065c/000388cb-c9e4fbec/img2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268760"/>
            <a:ext cx="3960440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gameboh.ru/_pu/11/80354535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1720" y="3933056"/>
            <a:ext cx="4608512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88640"/>
            <a:ext cx="8686800" cy="576064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rgbClr val="C00000"/>
                </a:solidFill>
              </a:rPr>
              <a:t>Станция  «ЗВЕРИНАЯ»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764704"/>
            <a:ext cx="8686800" cy="5832648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Calibri" pitchFamily="34" charset="0"/>
              </a:rPr>
              <a:t>Задание: Определи о ком идет речь и выбери правильную картинку:</a:t>
            </a:r>
            <a:endParaRPr lang="ru-RU" sz="2000" dirty="0" smtClean="0">
              <a:latin typeface="Calibri" pitchFamily="34" charset="0"/>
            </a:endParaRPr>
          </a:p>
          <a:p>
            <a:pPr>
              <a:buNone/>
            </a:pPr>
            <a:r>
              <a:rPr lang="ru-RU" sz="2000" dirty="0" smtClean="0">
                <a:latin typeface="Calibri" pitchFamily="34" charset="0"/>
              </a:rPr>
              <a:t>- </a:t>
            </a:r>
            <a:r>
              <a:rPr lang="ru-RU" sz="2400" dirty="0" smtClean="0">
                <a:latin typeface="Calibri" pitchFamily="34" charset="0"/>
              </a:rPr>
              <a:t>Какой самый чистоплотный зверь?</a:t>
            </a:r>
          </a:p>
          <a:p>
            <a:pPr>
              <a:buNone/>
            </a:pPr>
            <a:r>
              <a:rPr lang="ru-RU" sz="2400" dirty="0" smtClean="0">
                <a:latin typeface="Calibri" pitchFamily="34" charset="0"/>
              </a:rPr>
              <a:t>- Какой зверь легко бегает по болотам?</a:t>
            </a:r>
          </a:p>
          <a:p>
            <a:pPr>
              <a:buNone/>
            </a:pPr>
            <a:r>
              <a:rPr lang="ru-RU" sz="2400" dirty="0" smtClean="0">
                <a:latin typeface="Calibri" pitchFamily="34" charset="0"/>
              </a:rPr>
              <a:t>- Детенышей какого зверька называют «</a:t>
            </a:r>
            <a:r>
              <a:rPr lang="ru-RU" sz="2400" dirty="0" err="1" smtClean="0">
                <a:latin typeface="Calibri" pitchFamily="34" charset="0"/>
              </a:rPr>
              <a:t>листопадничками</a:t>
            </a:r>
            <a:r>
              <a:rPr lang="ru-RU" sz="2400" dirty="0" smtClean="0">
                <a:latin typeface="Calibri" pitchFamily="34" charset="0"/>
              </a:rPr>
              <a:t>»?</a:t>
            </a:r>
          </a:p>
          <a:p>
            <a:pPr>
              <a:buNone/>
            </a:pPr>
            <a:r>
              <a:rPr lang="ru-RU" sz="2400" dirty="0" smtClean="0">
                <a:latin typeface="Calibri" pitchFamily="34" charset="0"/>
              </a:rPr>
              <a:t>- След какого хищника похож на человеческий?</a:t>
            </a:r>
          </a:p>
          <a:p>
            <a:pPr>
              <a:buNone/>
            </a:pPr>
            <a:endParaRPr lang="ru-RU" sz="1800" dirty="0" smtClean="0">
              <a:latin typeface="Calibri" pitchFamily="34" charset="0"/>
            </a:endParaRPr>
          </a:p>
          <a:p>
            <a:pPr>
              <a:buFontTx/>
              <a:buChar char="-"/>
            </a:pPr>
            <a:endParaRPr lang="ru-RU" sz="1800" dirty="0">
              <a:latin typeface="Calibri" pitchFamily="34" charset="0"/>
            </a:endParaRPr>
          </a:p>
        </p:txBody>
      </p:sp>
      <p:pic>
        <p:nvPicPr>
          <p:cNvPr id="4" name="Рисунок 3" descr="https://proprikol.ru/wp-content/uploads/2019/09/kartinki-los-dlya-detej-3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996952"/>
            <a:ext cx="2592288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animaljournal.ru/articles/wild/kunii/barsuk/kak_viglyadit_barsuk_foto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3068960"/>
            <a:ext cx="2160240" cy="1291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s://s1.1zoom.me/big7/890/Foxes_461715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88224" y="2780928"/>
            <a:ext cx="2376264" cy="1651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s://avatars.mds.yandex.net/get-pdb/1101614/4361380e-5430-4135-8394-f608bdc8c22d/s1200?webp=false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552" y="4725144"/>
            <a:ext cx="2088232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s://avatars.mds.yandex.net/get-pdb/2022479/37e9790a-23db-4813-8eb0-727546417286/s1200?webp=false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91880" y="4653136"/>
            <a:ext cx="3168352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 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10800000" flipV="1">
            <a:off x="7020272" y="4797152"/>
            <a:ext cx="1728192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88640"/>
            <a:ext cx="8686800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 </a:t>
            </a:r>
            <a:r>
              <a:rPr lang="ru-RU" b="1" dirty="0" smtClean="0">
                <a:solidFill>
                  <a:srgbClr val="00B050"/>
                </a:solidFill>
                <a:latin typeface="Calibri" pitchFamily="34" charset="0"/>
              </a:rPr>
              <a:t>Станция  «ЗАМОРОЧКИ»</a:t>
            </a:r>
            <a:endParaRPr lang="ru-RU" dirty="0">
              <a:solidFill>
                <a:srgbClr val="00B050"/>
              </a:solidFill>
              <a:latin typeface="Calibri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196752"/>
            <a:ext cx="8686800" cy="5400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latin typeface="Calibri" pitchFamily="34" charset="0"/>
              </a:rPr>
              <a:t>Задание:</a:t>
            </a:r>
            <a:r>
              <a:rPr lang="ru-RU" dirty="0" smtClean="0">
                <a:latin typeface="Calibri" pitchFamily="34" charset="0"/>
              </a:rPr>
              <a:t> </a:t>
            </a:r>
            <a:r>
              <a:rPr lang="ru-RU" sz="2800" dirty="0" smtClean="0">
                <a:latin typeface="Calibri" pitchFamily="34" charset="0"/>
              </a:rPr>
              <a:t>Вспомните поведенческие признаки животных во время зимы. </a:t>
            </a:r>
            <a:r>
              <a:rPr lang="ru-RU" sz="2800" b="1" dirty="0" smtClean="0">
                <a:latin typeface="Calibri" pitchFamily="34" charset="0"/>
              </a:rPr>
              <a:t>Соедините</a:t>
            </a:r>
            <a:r>
              <a:rPr lang="ru-RU" sz="2800" dirty="0" smtClean="0">
                <a:latin typeface="Calibri" pitchFamily="34" charset="0"/>
              </a:rPr>
              <a:t> стрелками </a:t>
            </a:r>
            <a:r>
              <a:rPr lang="ru-RU" sz="2800" b="1" dirty="0" smtClean="0">
                <a:latin typeface="Calibri" pitchFamily="34" charset="0"/>
              </a:rPr>
              <a:t>животное и их поведение</a:t>
            </a:r>
            <a:r>
              <a:rPr lang="ru-RU" dirty="0" smtClean="0">
                <a:latin typeface="Calibri" pitchFamily="34" charset="0"/>
              </a:rPr>
              <a:t>:</a:t>
            </a:r>
          </a:p>
          <a:p>
            <a:r>
              <a:rPr lang="ru-RU" dirty="0" smtClean="0">
                <a:solidFill>
                  <a:srgbClr val="7030A0"/>
                </a:solidFill>
                <a:latin typeface="Calibri" pitchFamily="34" charset="0"/>
              </a:rPr>
              <a:t>СИНИЦЫ </a:t>
            </a:r>
            <a:r>
              <a:rPr lang="ru-RU" dirty="0" smtClean="0">
                <a:latin typeface="Calibri" pitchFamily="34" charset="0"/>
              </a:rPr>
              <a:t>                        спят в берлоге</a:t>
            </a:r>
          </a:p>
          <a:p>
            <a:r>
              <a:rPr lang="ru-RU" dirty="0" smtClean="0">
                <a:solidFill>
                  <a:srgbClr val="7030A0"/>
                </a:solidFill>
                <a:latin typeface="Calibri" pitchFamily="34" charset="0"/>
              </a:rPr>
              <a:t>ЗАЯЦ    </a:t>
            </a:r>
            <a:r>
              <a:rPr lang="ru-RU" dirty="0" smtClean="0">
                <a:latin typeface="Calibri" pitchFamily="34" charset="0"/>
              </a:rPr>
              <a:t>                ищет нетронутый         ягодник          </a:t>
            </a:r>
          </a:p>
          <a:p>
            <a:r>
              <a:rPr lang="ru-RU" dirty="0" smtClean="0">
                <a:solidFill>
                  <a:srgbClr val="7030A0"/>
                </a:solidFill>
                <a:latin typeface="Calibri" pitchFamily="34" charset="0"/>
              </a:rPr>
              <a:t>ТЕТЕРЕВ </a:t>
            </a:r>
            <a:r>
              <a:rPr lang="ru-RU" dirty="0" smtClean="0">
                <a:latin typeface="Calibri" pitchFamily="34" charset="0"/>
              </a:rPr>
              <a:t>                   отсиживается в сугробах</a:t>
            </a:r>
          </a:p>
          <a:p>
            <a:r>
              <a:rPr lang="ru-RU" dirty="0" smtClean="0">
                <a:solidFill>
                  <a:srgbClr val="7030A0"/>
                </a:solidFill>
                <a:latin typeface="Calibri" pitchFamily="34" charset="0"/>
              </a:rPr>
              <a:t>МЕДВЕДИ </a:t>
            </a:r>
            <a:r>
              <a:rPr lang="ru-RU" dirty="0" smtClean="0">
                <a:latin typeface="Calibri" pitchFamily="34" charset="0"/>
              </a:rPr>
              <a:t>                   кормятся на березах</a:t>
            </a:r>
          </a:p>
          <a:p>
            <a:r>
              <a:rPr lang="ru-RU" dirty="0" smtClean="0">
                <a:solidFill>
                  <a:srgbClr val="7030A0"/>
                </a:solidFill>
                <a:latin typeface="Calibri" pitchFamily="34" charset="0"/>
              </a:rPr>
              <a:t>СНЕГИРИ  </a:t>
            </a:r>
            <a:r>
              <a:rPr lang="ru-RU" dirty="0" smtClean="0">
                <a:latin typeface="Calibri" pitchFamily="34" charset="0"/>
              </a:rPr>
              <a:t>          кочуют по вершинам деревьев</a:t>
            </a:r>
            <a:endParaRPr lang="ru-RU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88640"/>
            <a:ext cx="8686800" cy="648072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00B050"/>
                </a:solidFill>
                <a:latin typeface="Calibri" pitchFamily="34" charset="0"/>
              </a:rPr>
              <a:t>Станция  «ЗАМОРОЧКИ»</a:t>
            </a:r>
            <a:endParaRPr lang="ru-RU" dirty="0">
              <a:latin typeface="Calibri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052736"/>
            <a:ext cx="8686800" cy="5472608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latin typeface="Calibri" pitchFamily="34" charset="0"/>
              </a:rPr>
              <a:t>Задание: Прочитай утверждения</a:t>
            </a:r>
            <a:r>
              <a:rPr lang="ru-RU" dirty="0" smtClean="0">
                <a:latin typeface="Calibri" pitchFamily="34" charset="0"/>
              </a:rPr>
              <a:t> о животных. Если </a:t>
            </a:r>
            <a:r>
              <a:rPr lang="ru-RU" b="1" dirty="0" smtClean="0">
                <a:latin typeface="Calibri" pitchFamily="34" charset="0"/>
              </a:rPr>
              <a:t>согласны</a:t>
            </a:r>
            <a:r>
              <a:rPr lang="ru-RU" dirty="0" smtClean="0">
                <a:latin typeface="Calibri" pitchFamily="34" charset="0"/>
              </a:rPr>
              <a:t> с утверждением говорите </a:t>
            </a:r>
            <a:r>
              <a:rPr lang="ru-RU" b="1" dirty="0" smtClean="0">
                <a:latin typeface="Calibri" pitchFamily="34" charset="0"/>
              </a:rPr>
              <a:t>«ДА</a:t>
            </a:r>
            <a:r>
              <a:rPr lang="ru-RU" dirty="0" smtClean="0">
                <a:latin typeface="Calibri" pitchFamily="34" charset="0"/>
              </a:rPr>
              <a:t>», если </a:t>
            </a:r>
            <a:r>
              <a:rPr lang="ru-RU" b="1" dirty="0" smtClean="0">
                <a:latin typeface="Calibri" pitchFamily="34" charset="0"/>
              </a:rPr>
              <a:t>не согласны – «НЕТ»</a:t>
            </a:r>
            <a:endParaRPr lang="ru-RU" dirty="0" smtClean="0">
              <a:latin typeface="Calibri" pitchFamily="34" charset="0"/>
            </a:endParaRPr>
          </a:p>
          <a:p>
            <a:r>
              <a:rPr lang="ru-RU" dirty="0" smtClean="0">
                <a:latin typeface="Calibri" pitchFamily="34" charset="0"/>
              </a:rPr>
              <a:t>1. У насекомых 6 ног (…)</a:t>
            </a:r>
          </a:p>
          <a:p>
            <a:r>
              <a:rPr lang="ru-RU" dirty="0" smtClean="0">
                <a:latin typeface="Calibri" pitchFamily="34" charset="0"/>
              </a:rPr>
              <a:t>2. Ёж насекомоядное животное (…)</a:t>
            </a:r>
          </a:p>
          <a:p>
            <a:r>
              <a:rPr lang="ru-RU" dirty="0" smtClean="0">
                <a:latin typeface="Calibri" pitchFamily="34" charset="0"/>
              </a:rPr>
              <a:t>3. Стрекоза – это птица, так как умеет летать (…)</a:t>
            </a:r>
          </a:p>
          <a:p>
            <a:r>
              <a:rPr lang="ru-RU" dirty="0" smtClean="0">
                <a:latin typeface="Calibri" pitchFamily="34" charset="0"/>
              </a:rPr>
              <a:t>4.  Волк – это млекопитающее животное (…)</a:t>
            </a:r>
          </a:p>
          <a:p>
            <a:pPr>
              <a:buNone/>
            </a:pPr>
            <a:endParaRPr lang="ru-RU" dirty="0" smtClean="0">
              <a:latin typeface="Calibri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60648"/>
            <a:ext cx="8686800" cy="86409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 </a:t>
            </a:r>
            <a:br>
              <a:rPr lang="ru-RU" dirty="0" smtClean="0"/>
            </a:br>
            <a:r>
              <a:rPr lang="ru-RU" b="1" dirty="0" smtClean="0">
                <a:solidFill>
                  <a:srgbClr val="7030A0"/>
                </a:solidFill>
                <a:latin typeface="Calibri" pitchFamily="34" charset="0"/>
              </a:rPr>
              <a:t>Станция  «ЛЕСНОЙ ЭРУДИТ»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052736"/>
            <a:ext cx="8686800" cy="5472608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>
                <a:latin typeface="Calibri" pitchFamily="34" charset="0"/>
              </a:rPr>
              <a:t>Ответьте на вопрос:</a:t>
            </a:r>
            <a:endParaRPr lang="ru-RU" dirty="0" smtClean="0">
              <a:latin typeface="Calibri" pitchFamily="34" charset="0"/>
            </a:endParaRPr>
          </a:p>
          <a:p>
            <a:r>
              <a:rPr lang="ru-RU" dirty="0" smtClean="0">
                <a:latin typeface="Calibri" pitchFamily="34" charset="0"/>
              </a:rPr>
              <a:t>1.</a:t>
            </a:r>
            <a:r>
              <a:rPr lang="ru-RU" b="1" dirty="0" smtClean="0">
                <a:latin typeface="Calibri" pitchFamily="34" charset="0"/>
              </a:rPr>
              <a:t> </a:t>
            </a:r>
            <a:r>
              <a:rPr lang="ru-RU" dirty="0" smtClean="0">
                <a:latin typeface="Calibri" pitchFamily="34" charset="0"/>
              </a:rPr>
              <a:t>Ботаник их называет семенами сибирской сосны, а мы?</a:t>
            </a:r>
          </a:p>
          <a:p>
            <a:r>
              <a:rPr lang="ru-RU" dirty="0" smtClean="0">
                <a:latin typeface="Calibri" pitchFamily="34" charset="0"/>
              </a:rPr>
              <a:t>2. Самое главное растение болот?</a:t>
            </a:r>
          </a:p>
          <a:p>
            <a:r>
              <a:rPr lang="ru-RU" dirty="0" smtClean="0">
                <a:latin typeface="Calibri" pitchFamily="34" charset="0"/>
              </a:rPr>
              <a:t>3. Как по пню спиленного дерева определить возраст дерева?</a:t>
            </a:r>
          </a:p>
          <a:p>
            <a:r>
              <a:rPr lang="ru-RU" dirty="0" smtClean="0">
                <a:latin typeface="Calibri" pitchFamily="34" charset="0"/>
              </a:rPr>
              <a:t>4. Какие грибы поселяются на стволах берез?</a:t>
            </a:r>
          </a:p>
          <a:p>
            <a:r>
              <a:rPr lang="ru-RU" dirty="0" smtClean="0">
                <a:latin typeface="Calibri" pitchFamily="34" charset="0"/>
              </a:rPr>
              <a:t>5.Лежит веревка,  Шипит плутовка,  Брать её опасно –  укусит.  Ясно?  </a:t>
            </a:r>
          </a:p>
          <a:p>
            <a:r>
              <a:rPr lang="ru-RU" dirty="0" smtClean="0">
                <a:latin typeface="Calibri" pitchFamily="34" charset="0"/>
              </a:rPr>
              <a:t>6.Это присуще только птицам. Это то,  что  облегчает птицам полет?  </a:t>
            </a:r>
          </a:p>
          <a:p>
            <a:r>
              <a:rPr lang="ru-RU" dirty="0" smtClean="0">
                <a:latin typeface="Calibri" pitchFamily="34" charset="0"/>
              </a:rPr>
              <a:t>7. Этот гриб получил свое название  в честь лесного хищника?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548680"/>
            <a:ext cx="8686800" cy="396044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Calibri" pitchFamily="34" charset="0"/>
              </a:rPr>
              <a:t/>
            </a:r>
            <a:br>
              <a:rPr lang="ru-RU" b="1" dirty="0" smtClean="0">
                <a:latin typeface="Calibri" pitchFamily="34" charset="0"/>
              </a:rPr>
            </a:br>
            <a:r>
              <a:rPr lang="ru-RU" b="1" dirty="0" smtClean="0">
                <a:latin typeface="Calibri" pitchFamily="34" charset="0"/>
              </a:rPr>
              <a:t/>
            </a:r>
            <a:br>
              <a:rPr lang="ru-RU" b="1" dirty="0" smtClean="0">
                <a:latin typeface="Calibri" pitchFamily="34" charset="0"/>
              </a:rPr>
            </a:br>
            <a:r>
              <a:rPr lang="ru-RU" b="1" dirty="0" smtClean="0">
                <a:latin typeface="Calibri" pitchFamily="34" charset="0"/>
              </a:rPr>
              <a:t/>
            </a:r>
            <a:br>
              <a:rPr lang="ru-RU" b="1" dirty="0" smtClean="0">
                <a:latin typeface="Calibri" pitchFamily="34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Calibri" pitchFamily="34" charset="0"/>
              </a:rPr>
              <a:t>Учебно-познавательное путешествие 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закончено. Надеюсь, все </a:t>
            </a:r>
            <a:br>
              <a:rPr lang="ru-RU" dirty="0" smtClean="0">
                <a:solidFill>
                  <a:srgbClr val="002060"/>
                </a:solidFill>
                <a:latin typeface="Calibri" pitchFamily="34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Calibri" pitchFamily="34" charset="0"/>
              </a:rPr>
              <a:t>«Лесные </a:t>
            </a:r>
            <a:r>
              <a:rPr lang="ru-RU" b="1" dirty="0" err="1" smtClean="0">
                <a:solidFill>
                  <a:srgbClr val="002060"/>
                </a:solidFill>
                <a:latin typeface="Calibri" pitchFamily="34" charset="0"/>
              </a:rPr>
              <a:t>заморочки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» были вами разгаданы</a:t>
            </a:r>
            <a:r>
              <a:rPr lang="ru-RU" dirty="0" smtClean="0">
                <a:latin typeface="Calibri" pitchFamily="34" charset="0"/>
              </a:rPr>
              <a:t>. </a:t>
            </a:r>
            <a:br>
              <a:rPr lang="ru-RU" dirty="0" smtClean="0">
                <a:latin typeface="Calibri" pitchFamily="34" charset="0"/>
              </a:rPr>
            </a:br>
            <a:r>
              <a:rPr lang="ru-RU" dirty="0" smtClean="0">
                <a:latin typeface="Calibri" pitchFamily="34" charset="0"/>
              </a:rPr>
              <a:t/>
            </a:r>
            <a:br>
              <a:rPr lang="ru-RU" dirty="0" smtClean="0">
                <a:latin typeface="Calibri" pitchFamily="34" charset="0"/>
              </a:rPr>
            </a:br>
            <a:r>
              <a:rPr lang="ru-RU" dirty="0" smtClean="0">
                <a:latin typeface="Calibri" pitchFamily="34" charset="0"/>
              </a:rPr>
              <a:t/>
            </a:r>
            <a:br>
              <a:rPr lang="ru-RU" dirty="0" smtClean="0">
                <a:latin typeface="Calibri" pitchFamily="34" charset="0"/>
              </a:rPr>
            </a:br>
            <a:r>
              <a:rPr lang="ru-RU" sz="4400" b="1" dirty="0" smtClean="0">
                <a:solidFill>
                  <a:srgbClr val="FF0000"/>
                </a:solidFill>
              </a:rPr>
              <a:t> МОЛОДЦЫ!!!</a:t>
            </a:r>
            <a:br>
              <a:rPr lang="ru-RU" sz="4400" b="1" dirty="0" smtClean="0">
                <a:solidFill>
                  <a:srgbClr val="FF000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latin typeface="Calibri" pitchFamily="34" charset="0"/>
              </a:rPr>
              <a:t/>
            </a:r>
            <a:br>
              <a:rPr lang="ru-RU" dirty="0" smtClean="0">
                <a:latin typeface="Calibri" pitchFamily="34" charset="0"/>
              </a:rPr>
            </a:br>
            <a:r>
              <a:rPr lang="ru-RU" dirty="0" smtClean="0">
                <a:latin typeface="Calibri" pitchFamily="34" charset="0"/>
              </a:rPr>
              <a:t/>
            </a:r>
            <a:br>
              <a:rPr lang="ru-RU" dirty="0" smtClean="0">
                <a:latin typeface="Calibri" pitchFamily="34" charset="0"/>
              </a:rPr>
            </a:br>
            <a:endParaRPr lang="ru-RU" dirty="0">
              <a:latin typeface="Calibri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4005064"/>
            <a:ext cx="8686800" cy="2592288"/>
          </a:xfrm>
        </p:spPr>
        <p:txBody>
          <a:bodyPr/>
          <a:lstStyle/>
          <a:p>
            <a:pPr algn="ctr">
              <a:buNone/>
            </a:pPr>
            <a:endParaRPr lang="ru-RU" b="1" dirty="0" smtClean="0">
              <a:solidFill>
                <a:srgbClr val="7030A0"/>
              </a:solidFill>
              <a:latin typeface="Calibri" pitchFamily="34" charset="0"/>
            </a:endParaRPr>
          </a:p>
          <a:p>
            <a:pPr algn="ctr">
              <a:buNone/>
            </a:pPr>
            <a:r>
              <a:rPr lang="ru-RU" b="1" dirty="0" smtClean="0">
                <a:solidFill>
                  <a:srgbClr val="7030A0"/>
                </a:solidFill>
                <a:latin typeface="Calibri" pitchFamily="34" charset="0"/>
              </a:rPr>
              <a:t>Благодарю всех за работу!     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7030A0"/>
                </a:solidFill>
                <a:latin typeface="Calibri" pitchFamily="34" charset="0"/>
              </a:rPr>
              <a:t> Всем здоровья</a:t>
            </a:r>
            <a:r>
              <a:rPr lang="ru-RU" b="1" dirty="0" smtClean="0">
                <a:solidFill>
                  <a:srgbClr val="7030A0"/>
                </a:solidFill>
              </a:rPr>
              <a:t>!</a:t>
            </a: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Здравствуйте,   ребята</a:t>
            </a:r>
            <a:r>
              <a:rPr lang="ru-RU" dirty="0" smtClean="0">
                <a:solidFill>
                  <a:srgbClr val="7030A0"/>
                </a:solidFill>
              </a:rPr>
              <a:t>!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 </a:t>
            </a:r>
            <a:r>
              <a:rPr lang="ru-RU" dirty="0" smtClean="0">
                <a:latin typeface="Calibri" pitchFamily="34" charset="0"/>
              </a:rPr>
              <a:t>Предлагаю вам и вашим родителям </a:t>
            </a:r>
            <a:r>
              <a:rPr lang="ru-RU" b="1" dirty="0" smtClean="0">
                <a:latin typeface="Calibri" pitchFamily="34" charset="0"/>
              </a:rPr>
              <a:t>отправиться в учебное путешествие по станциям  </a:t>
            </a:r>
            <a:r>
              <a:rPr lang="ru-RU" b="1" dirty="0" smtClean="0">
                <a:solidFill>
                  <a:srgbClr val="00B050"/>
                </a:solidFill>
                <a:latin typeface="Calibri" pitchFamily="34" charset="0"/>
              </a:rPr>
              <a:t>«Лесных </a:t>
            </a:r>
            <a:r>
              <a:rPr lang="ru-RU" b="1" dirty="0" err="1" smtClean="0">
                <a:solidFill>
                  <a:srgbClr val="00B050"/>
                </a:solidFill>
                <a:latin typeface="Calibri" pitchFamily="34" charset="0"/>
              </a:rPr>
              <a:t>заморочек</a:t>
            </a:r>
            <a:r>
              <a:rPr lang="ru-RU" b="1" dirty="0" smtClean="0">
                <a:solidFill>
                  <a:srgbClr val="00B050"/>
                </a:solidFill>
                <a:latin typeface="Calibri" pitchFamily="34" charset="0"/>
              </a:rPr>
              <a:t>» </a:t>
            </a:r>
            <a:r>
              <a:rPr lang="ru-RU" b="1" dirty="0" smtClean="0">
                <a:latin typeface="Calibri" pitchFamily="34" charset="0"/>
              </a:rPr>
              <a:t>и выполнить  предложенные задания</a:t>
            </a:r>
            <a:r>
              <a:rPr lang="ru-RU" dirty="0" smtClean="0">
                <a:latin typeface="Calibri" pitchFamily="34" charset="0"/>
              </a:rPr>
              <a:t>. </a:t>
            </a:r>
          </a:p>
          <a:p>
            <a:pPr algn="ctr">
              <a:buNone/>
            </a:pPr>
            <a:endParaRPr lang="ru-RU" dirty="0" smtClean="0">
              <a:latin typeface="Calibri" pitchFamily="34" charset="0"/>
            </a:endParaRPr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Calibri" pitchFamily="34" charset="0"/>
              </a:rPr>
              <a:t>Удачи всем!!!</a:t>
            </a:r>
            <a:endParaRPr lang="ru-RU" b="1" dirty="0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88640"/>
            <a:ext cx="8686800" cy="792088"/>
          </a:xfrm>
        </p:spPr>
        <p:txBody>
          <a:bodyPr>
            <a:normAutofit/>
          </a:bodyPr>
          <a:lstStyle/>
          <a:p>
            <a:pPr lvl="0" algn="ctr"/>
            <a:r>
              <a:rPr lang="ru-RU" b="1" dirty="0" smtClean="0">
                <a:solidFill>
                  <a:srgbClr val="0070C0"/>
                </a:solidFill>
                <a:latin typeface="Calibri" pitchFamily="34" charset="0"/>
              </a:rPr>
              <a:t>Станция  «ЭКОЛОГИЧЕСКАЯ»</a:t>
            </a:r>
            <a:endParaRPr lang="ru-RU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052736"/>
            <a:ext cx="8686800" cy="5472608"/>
          </a:xfrm>
        </p:spPr>
        <p:txBody>
          <a:bodyPr/>
          <a:lstStyle/>
          <a:p>
            <a:pPr>
              <a:buNone/>
            </a:pPr>
            <a:r>
              <a:rPr lang="ru-RU" sz="2400" b="1" dirty="0" smtClean="0"/>
              <a:t>ЗАДАНИЕ </a:t>
            </a:r>
            <a:r>
              <a:rPr lang="ru-RU" sz="2400" b="1" dirty="0" smtClean="0">
                <a:latin typeface="Calibri" pitchFamily="34" charset="0"/>
              </a:rPr>
              <a:t>1:</a:t>
            </a:r>
            <a:r>
              <a:rPr lang="ru-RU" sz="2400" dirty="0" smtClean="0">
                <a:latin typeface="Calibri" pitchFamily="34" charset="0"/>
              </a:rPr>
              <a:t> Используя схему, о взаимодействии человека на природу, </a:t>
            </a:r>
            <a:r>
              <a:rPr lang="ru-RU" sz="2400" i="1" dirty="0" smtClean="0">
                <a:latin typeface="Calibri" pitchFamily="34" charset="0"/>
              </a:rPr>
              <a:t>отметьте з</a:t>
            </a:r>
            <a:r>
              <a:rPr lang="ru-RU" sz="2400" dirty="0" smtClean="0">
                <a:latin typeface="Calibri" pitchFamily="34" charset="0"/>
              </a:rPr>
              <a:t>наком «+» </a:t>
            </a:r>
            <a:r>
              <a:rPr lang="ru-RU" sz="2400" i="1" dirty="0" smtClean="0">
                <a:latin typeface="Calibri" pitchFamily="34" charset="0"/>
              </a:rPr>
              <a:t>положительные </a:t>
            </a:r>
            <a:r>
              <a:rPr lang="ru-RU" sz="2400" dirty="0" smtClean="0">
                <a:latin typeface="Calibri" pitchFamily="34" charset="0"/>
              </a:rPr>
              <a:t>воздействия, а знаком «-» </a:t>
            </a:r>
            <a:r>
              <a:rPr lang="ru-RU" sz="2400" i="1" dirty="0" smtClean="0">
                <a:latin typeface="Calibri" pitchFamily="34" charset="0"/>
              </a:rPr>
              <a:t>отрицательное</a:t>
            </a:r>
            <a:r>
              <a:rPr lang="ru-RU" sz="2400" dirty="0" smtClean="0">
                <a:latin typeface="Calibri" pitchFamily="34" charset="0"/>
              </a:rPr>
              <a:t> воздействие человека на природу. </a:t>
            </a:r>
          </a:p>
          <a:p>
            <a:endParaRPr lang="ru-RU" dirty="0"/>
          </a:p>
        </p:txBody>
      </p:sp>
      <p:pic>
        <p:nvPicPr>
          <p:cNvPr id="4" name="Рисунок 3" descr="https://ds04.infourok.ru/uploads/ex/071e/000ee7b5-c0d97017/img1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276872"/>
            <a:ext cx="8064895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04664"/>
            <a:ext cx="8443664" cy="890736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>
                <a:latin typeface="Calibri" pitchFamily="34" charset="0"/>
              </a:rPr>
              <a:t>ЗАДАНИЕ 2:  </a:t>
            </a:r>
            <a:r>
              <a:rPr lang="ru-RU" sz="2200" b="1" dirty="0" smtClean="0">
                <a:latin typeface="Calibri" pitchFamily="34" charset="0"/>
              </a:rPr>
              <a:t>Правила поведения в природе.</a:t>
            </a:r>
            <a:r>
              <a:rPr lang="ru-RU" sz="2200" dirty="0" smtClean="0">
                <a:latin typeface="Calibri" pitchFamily="34" charset="0"/>
              </a:rPr>
              <a:t> Оцените поведение ребят.  Поступки детей можно оценивать так: </a:t>
            </a:r>
            <a:r>
              <a:rPr lang="ru-RU" sz="2200" b="1" dirty="0" smtClean="0">
                <a:solidFill>
                  <a:srgbClr val="FF0000"/>
                </a:solidFill>
                <a:latin typeface="Calibri" pitchFamily="34" charset="0"/>
              </a:rPr>
              <a:t>КРАСНЫЙ</a:t>
            </a:r>
            <a:r>
              <a:rPr lang="ru-RU" sz="2200" b="1" dirty="0" smtClean="0">
                <a:latin typeface="Calibri" pitchFamily="34" charset="0"/>
              </a:rPr>
              <a:t> </a:t>
            </a:r>
            <a:r>
              <a:rPr lang="ru-RU" sz="2200" dirty="0" smtClean="0">
                <a:latin typeface="Calibri" pitchFamily="34" charset="0"/>
              </a:rPr>
              <a:t>цвет – природе вред!</a:t>
            </a:r>
            <a:r>
              <a:rPr lang="ru-RU" sz="2200" b="1" dirty="0" smtClean="0">
                <a:solidFill>
                  <a:srgbClr val="FFC000"/>
                </a:solidFill>
                <a:latin typeface="Calibri" pitchFamily="34" charset="0"/>
              </a:rPr>
              <a:t> ЖЕЛТЫЙ</a:t>
            </a:r>
            <a:r>
              <a:rPr lang="ru-RU" sz="2200" dirty="0" smtClean="0">
                <a:solidFill>
                  <a:srgbClr val="FFC000"/>
                </a:solidFill>
                <a:latin typeface="Calibri" pitchFamily="34" charset="0"/>
              </a:rPr>
              <a:t> </a:t>
            </a:r>
            <a:r>
              <a:rPr lang="ru-RU" sz="2200" dirty="0" smtClean="0">
                <a:latin typeface="Calibri" pitchFamily="34" charset="0"/>
              </a:rPr>
              <a:t>– так поступать можно, только осторожно!</a:t>
            </a:r>
            <a:r>
              <a:rPr lang="ru-RU" sz="2200" b="1" dirty="0" smtClean="0">
                <a:latin typeface="Calibri" pitchFamily="34" charset="0"/>
              </a:rPr>
              <a:t> </a:t>
            </a:r>
            <a:r>
              <a:rPr lang="ru-RU" sz="2200" b="1" dirty="0" smtClean="0">
                <a:solidFill>
                  <a:srgbClr val="00B050"/>
                </a:solidFill>
                <a:latin typeface="Calibri" pitchFamily="34" charset="0"/>
              </a:rPr>
              <a:t>ЗЕЛЕНЫЙ</a:t>
            </a:r>
            <a:r>
              <a:rPr lang="ru-RU" sz="2200" dirty="0" smtClean="0">
                <a:solidFill>
                  <a:srgbClr val="00B050"/>
                </a:solidFill>
                <a:latin typeface="Calibri" pitchFamily="34" charset="0"/>
              </a:rPr>
              <a:t> </a:t>
            </a:r>
            <a:r>
              <a:rPr lang="ru-RU" sz="2200" dirty="0" smtClean="0">
                <a:latin typeface="Calibri" pitchFamily="34" charset="0"/>
              </a:rPr>
              <a:t>– всем спасибо, так поступать необходимо!</a:t>
            </a:r>
            <a:br>
              <a:rPr lang="ru-RU" sz="2200" dirty="0" smtClean="0">
                <a:latin typeface="Calibri" pitchFamily="34" charset="0"/>
              </a:rPr>
            </a:br>
            <a:endParaRPr lang="ru-RU" sz="2200" dirty="0">
              <a:latin typeface="Calibri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12776"/>
            <a:ext cx="8524056" cy="5184576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ru-RU" dirty="0" smtClean="0">
                <a:latin typeface="Calibri" pitchFamily="34" charset="0"/>
              </a:rPr>
              <a:t>Дима шел с младшим братом через лес. Вдруг мальчики увидели кустарник с ярко красными ягодами. «Наверно это смородина», - сказал Дима. Он взял ягоду в рот, но вкус ее Диме не понравился. Зато брату Сереже ягоды показались вкусными и он с удовольствием начал их жевать.  </a:t>
            </a:r>
          </a:p>
          <a:p>
            <a:pPr lvl="0"/>
            <a:r>
              <a:rPr lang="ru-RU" dirty="0" smtClean="0">
                <a:latin typeface="Calibri" pitchFamily="34" charset="0"/>
              </a:rPr>
              <a:t>Миша и Вася решили поиграть в </a:t>
            </a:r>
            <a:r>
              <a:rPr lang="ru-RU" dirty="0" err="1" smtClean="0">
                <a:latin typeface="Calibri" pitchFamily="34" charset="0"/>
              </a:rPr>
              <a:t>робинзонов</a:t>
            </a:r>
            <a:r>
              <a:rPr lang="ru-RU" dirty="0" smtClean="0">
                <a:latin typeface="Calibri" pitchFamily="34" charset="0"/>
              </a:rPr>
              <a:t>. Они пошли в ближайший лес и принялись строить шалаш. Веток на земле было мало, и ребята начали обламывать ветки с ближайших кустов. Мальчикам с трудом удавалось ломать толстые ветки. Но вскоре строительство было закончено, шалаш получился на славу! Довольные своим творением мальчики вернулись домой, чтобы продолжить игру завтра. </a:t>
            </a:r>
          </a:p>
          <a:p>
            <a:pPr lvl="0"/>
            <a:r>
              <a:rPr lang="ru-RU" dirty="0" smtClean="0">
                <a:latin typeface="Calibri" pitchFamily="34" charset="0"/>
              </a:rPr>
              <a:t>Алеша сидел у окна и скучал. Пришла весна, а мальчик простыл и сидел дома. Солнышко уже припекало. Вдруг он увидел, что между рамами ползает божья коровка и  никак не может выбраться наружу. Видимо она там зимовала. Мальчик открыл окно и выпустил божью коровку.</a:t>
            </a:r>
            <a:endParaRPr lang="ru-RU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88640"/>
            <a:ext cx="8686800" cy="720080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rgbClr val="00B050"/>
                </a:solidFill>
                <a:latin typeface="Calibri" pitchFamily="34" charset="0"/>
              </a:rPr>
              <a:t>Станция  «ЛЕСНАЯ»</a:t>
            </a:r>
            <a:r>
              <a:rPr lang="ru-RU" dirty="0" smtClean="0">
                <a:solidFill>
                  <a:srgbClr val="00B050"/>
                </a:solidFill>
                <a:latin typeface="Calibri" pitchFamily="34" charset="0"/>
              </a:rPr>
              <a:t/>
            </a:r>
            <a:br>
              <a:rPr lang="ru-RU" dirty="0" smtClean="0">
                <a:solidFill>
                  <a:srgbClr val="00B050"/>
                </a:solidFill>
                <a:latin typeface="Calibri" pitchFamily="34" charset="0"/>
              </a:rPr>
            </a:br>
            <a:endParaRPr lang="ru-RU" dirty="0">
              <a:solidFill>
                <a:srgbClr val="00B050"/>
              </a:solidFill>
              <a:latin typeface="Calibri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124744"/>
            <a:ext cx="8686800" cy="5400600"/>
          </a:xfrm>
        </p:spPr>
        <p:txBody>
          <a:bodyPr/>
          <a:lstStyle/>
          <a:p>
            <a:pPr lvl="0" algn="ctr"/>
            <a:r>
              <a:rPr lang="ru-RU" dirty="0" smtClean="0">
                <a:latin typeface="Calibri" pitchFamily="34" charset="0"/>
              </a:rPr>
              <a:t>Распредели  жизненные формы  растений: </a:t>
            </a:r>
            <a:r>
              <a:rPr lang="ru-RU" b="1" dirty="0" smtClean="0">
                <a:latin typeface="Calibri" pitchFamily="34" charset="0"/>
              </a:rPr>
              <a:t>трава, дерево, кустарник              </a:t>
            </a:r>
          </a:p>
          <a:p>
            <a:pPr algn="ctr"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https://c.pxhere.com/photos/8b/f6/rose_bee_rose_hip_flower_plant_blossom_bloom_nature-947047.jpg!d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204864"/>
            <a:ext cx="2664296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www.5-nt.ru/Upload/images/010%20KbT91mZ0IhU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3068960"/>
            <a:ext cx="2376264" cy="30963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avatars.mds.yandex.net/get-zen_doc/235144/pub_5d16f8530b330800ae0eb2d8_5d16fbafbe074c00af3ea74f/scale_1200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3717032"/>
            <a:ext cx="2736304" cy="2952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88640"/>
            <a:ext cx="8686800" cy="864096"/>
          </a:xfrm>
        </p:spPr>
        <p:txBody>
          <a:bodyPr>
            <a:normAutofit/>
          </a:bodyPr>
          <a:lstStyle/>
          <a:p>
            <a:pPr lvl="0"/>
            <a:r>
              <a:rPr lang="ru-RU" sz="2400" dirty="0" smtClean="0">
                <a:latin typeface="Calibri" pitchFamily="34" charset="0"/>
              </a:rPr>
              <a:t>Назови </a:t>
            </a:r>
            <a:r>
              <a:rPr lang="ru-RU" sz="2400" b="1" dirty="0" smtClean="0">
                <a:latin typeface="Calibri" pitchFamily="34" charset="0"/>
              </a:rPr>
              <a:t>лиственные </a:t>
            </a:r>
            <a:r>
              <a:rPr lang="ru-RU" sz="2400" dirty="0" smtClean="0">
                <a:latin typeface="Calibri" pitchFamily="34" charset="0"/>
              </a:rPr>
              <a:t>и</a:t>
            </a:r>
            <a:r>
              <a:rPr lang="ru-RU" sz="2400" b="1" dirty="0" smtClean="0">
                <a:latin typeface="Calibri" pitchFamily="34" charset="0"/>
              </a:rPr>
              <a:t> хвойные </a:t>
            </a:r>
            <a:r>
              <a:rPr lang="ru-RU" sz="2400" dirty="0" smtClean="0">
                <a:latin typeface="Calibri" pitchFamily="34" charset="0"/>
              </a:rPr>
              <a:t>деревья. Чем они отличаются?</a:t>
            </a:r>
            <a:endParaRPr lang="ru-RU" sz="2400" dirty="0">
              <a:latin typeface="Calibri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68760"/>
            <a:ext cx="8686800" cy="5256584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https://fs.znanio.ru/methodology/images/23/5b/235b748c73ec1f1d8439847a4575f448d986354c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196752"/>
            <a:ext cx="8352928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86800" cy="576064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rgbClr val="00B050"/>
                </a:solidFill>
              </a:rPr>
              <a:t>Станция  «ПОЛЯНКА»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908720"/>
            <a:ext cx="8686800" cy="5688632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Calibri" pitchFamily="34" charset="0"/>
              </a:rPr>
              <a:t>Проанализируй информацию о питании различных животных. К какой группе по особенностям питания ты их отнесёшь: </a:t>
            </a:r>
            <a:r>
              <a:rPr lang="ru-RU" sz="2400" b="1" dirty="0" smtClean="0">
                <a:solidFill>
                  <a:srgbClr val="00B050"/>
                </a:solidFill>
                <a:latin typeface="Calibri" pitchFamily="34" charset="0"/>
              </a:rPr>
              <a:t>растительноядные,</a:t>
            </a:r>
            <a:r>
              <a:rPr lang="ru-RU" sz="2400" b="1" dirty="0" smtClean="0">
                <a:latin typeface="Calibri" pitchFamily="34" charset="0"/>
              </a:rPr>
              <a:t>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насекомоядные,</a:t>
            </a:r>
            <a:r>
              <a:rPr lang="ru-RU" sz="2400" b="1" dirty="0" smtClean="0">
                <a:latin typeface="Calibri" pitchFamily="34" charset="0"/>
              </a:rPr>
              <a:t> </a:t>
            </a:r>
            <a:r>
              <a:rPr lang="ru-RU" sz="2400" b="1" dirty="0" smtClean="0">
                <a:solidFill>
                  <a:srgbClr val="C00000"/>
                </a:solidFill>
                <a:latin typeface="Calibri" pitchFamily="34" charset="0"/>
              </a:rPr>
              <a:t>хищные, </a:t>
            </a:r>
            <a:r>
              <a:rPr lang="ru-RU" sz="2400" b="1" dirty="0" smtClean="0">
                <a:solidFill>
                  <a:srgbClr val="0070C0"/>
                </a:solidFill>
                <a:latin typeface="Calibri" pitchFamily="34" charset="0"/>
              </a:rPr>
              <a:t>всеядные.</a:t>
            </a:r>
            <a:endParaRPr lang="ru-RU" sz="2400" dirty="0" smtClean="0">
              <a:solidFill>
                <a:srgbClr val="0070C0"/>
              </a:solidFill>
              <a:latin typeface="Calibri" pitchFamily="34" charset="0"/>
            </a:endParaRPr>
          </a:p>
          <a:p>
            <a:pPr>
              <a:buNone/>
            </a:pPr>
            <a:r>
              <a:rPr lang="ru-RU" sz="2400" b="1" dirty="0" smtClean="0">
                <a:latin typeface="Calibri" pitchFamily="34" charset="0"/>
              </a:rPr>
              <a:t> </a:t>
            </a:r>
            <a:endParaRPr lang="ru-RU" sz="2400" dirty="0" smtClean="0">
              <a:latin typeface="Calibri" pitchFamily="34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539553" y="2132855"/>
          <a:ext cx="8280918" cy="41764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60306"/>
                <a:gridCol w="2760306"/>
                <a:gridCol w="2760306"/>
              </a:tblGrid>
              <a:tr h="83529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835293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Ласточка, ёж, ящерица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Насекомые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835293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Сова, лиса, рысь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Мыши, полёвки, зайцы, птицы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835293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Ворона, кабан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Любая растительная и животная пища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835293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Лесная мышь, заяц, лось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Плоды, семена, веточки, листья, кора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539552" y="2132855"/>
          <a:ext cx="8280920" cy="792088"/>
        </p:xfrm>
        <a:graphic>
          <a:graphicData uri="http://schemas.openxmlformats.org/drawingml/2006/table">
            <a:tbl>
              <a:tblPr/>
              <a:tblGrid>
                <a:gridCol w="8280920"/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Пища</a:t>
                      </a:r>
                      <a:r>
                        <a:rPr lang="ru-RU" b="1" baseline="0" dirty="0" smtClean="0"/>
                        <a:t> животных</a:t>
                      </a:r>
                      <a:endParaRPr lang="ru-RU" b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Названия животных                                                                   Группа по питанию</a:t>
                      </a:r>
                      <a:endParaRPr lang="ru-RU" b="1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88640"/>
            <a:ext cx="8686800" cy="1080120"/>
          </a:xfrm>
        </p:spPr>
        <p:txBody>
          <a:bodyPr>
            <a:normAutofit fontScale="90000"/>
          </a:bodyPr>
          <a:lstStyle/>
          <a:p>
            <a:r>
              <a:rPr lang="ru-RU" sz="2000" dirty="0" smtClean="0">
                <a:latin typeface="Calibri" pitchFamily="34" charset="0"/>
              </a:rPr>
              <a:t>         </a:t>
            </a:r>
            <a:r>
              <a:rPr lang="ru-RU" sz="2400" dirty="0" smtClean="0">
                <a:latin typeface="Calibri" pitchFamily="34" charset="0"/>
              </a:rPr>
              <a:t>Скоро наступит лето. Наверно кто - то пойдет в лес, собирать грибы. Вспомни и </a:t>
            </a:r>
            <a:r>
              <a:rPr lang="ru-RU" sz="2400" b="1" dirty="0" smtClean="0">
                <a:latin typeface="Calibri" pitchFamily="34" charset="0"/>
              </a:rPr>
              <a:t>найди  съедобные и ядовитые грибы</a:t>
            </a:r>
            <a:r>
              <a:rPr lang="ru-RU" sz="2400" dirty="0" smtClean="0">
                <a:latin typeface="Calibri" pitchFamily="34" charset="0"/>
              </a:rPr>
              <a:t>.</a:t>
            </a:r>
            <a:br>
              <a:rPr lang="ru-RU" sz="2400" dirty="0" smtClean="0">
                <a:latin typeface="Calibri" pitchFamily="34" charset="0"/>
              </a:rPr>
            </a:br>
            <a:endParaRPr lang="ru-RU" sz="2400" dirty="0">
              <a:latin typeface="Calibri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196752"/>
            <a:ext cx="8686800" cy="5400600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51522" y="1397001"/>
          <a:ext cx="8640957" cy="4907280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720078"/>
                <a:gridCol w="648072"/>
                <a:gridCol w="720080"/>
                <a:gridCol w="720080"/>
                <a:gridCol w="720080"/>
                <a:gridCol w="720080"/>
                <a:gridCol w="720080"/>
                <a:gridCol w="792088"/>
                <a:gridCol w="792088"/>
                <a:gridCol w="648072"/>
                <a:gridCol w="792088"/>
                <a:gridCol w="648071"/>
              </a:tblGrid>
              <a:tr h="619465">
                <a:tc>
                  <a:txBody>
                    <a:bodyPr/>
                    <a:lstStyle/>
                    <a:p>
                      <a:pPr algn="ctr"/>
                      <a:endParaRPr lang="ru-RU" sz="2000" dirty="0" smtClean="0">
                        <a:latin typeface="Calibri" pitchFamily="34" charset="0"/>
                      </a:endParaRPr>
                    </a:p>
                    <a:p>
                      <a:pPr algn="ctr"/>
                      <a:r>
                        <a:rPr lang="ru-RU" sz="2000" dirty="0" smtClean="0">
                          <a:latin typeface="Calibri" pitchFamily="34" charset="0"/>
                        </a:rPr>
                        <a:t>Л</a:t>
                      </a:r>
                      <a:endParaRPr lang="ru-RU" sz="2000" dirty="0">
                        <a:latin typeface="Calibri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 smtClean="0">
                        <a:latin typeface="Calibri" pitchFamily="34" charset="0"/>
                      </a:endParaRPr>
                    </a:p>
                    <a:p>
                      <a:pPr algn="ctr"/>
                      <a:r>
                        <a:rPr lang="ru-RU" sz="2000" dirty="0" smtClean="0">
                          <a:latin typeface="Calibri" pitchFamily="34" charset="0"/>
                        </a:rPr>
                        <a:t>И</a:t>
                      </a:r>
                      <a:endParaRPr lang="ru-RU" sz="2000" dirty="0">
                        <a:latin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 smtClean="0">
                        <a:latin typeface="Calibri" pitchFamily="34" charset="0"/>
                      </a:endParaRPr>
                    </a:p>
                    <a:p>
                      <a:pPr algn="ctr"/>
                      <a:r>
                        <a:rPr lang="ru-RU" sz="2000" dirty="0" smtClean="0">
                          <a:latin typeface="Calibri" pitchFamily="34" charset="0"/>
                        </a:rPr>
                        <a:t>С</a:t>
                      </a:r>
                      <a:endParaRPr lang="ru-RU" sz="2000" dirty="0">
                        <a:latin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 smtClean="0">
                        <a:latin typeface="Calibri" pitchFamily="34" charset="0"/>
                      </a:endParaRPr>
                    </a:p>
                    <a:p>
                      <a:pPr algn="ctr"/>
                      <a:r>
                        <a:rPr lang="ru-RU" sz="2000" dirty="0" smtClean="0">
                          <a:latin typeface="Calibri" pitchFamily="34" charset="0"/>
                        </a:rPr>
                        <a:t>И</a:t>
                      </a:r>
                      <a:endParaRPr lang="ru-RU" sz="2000" dirty="0">
                        <a:latin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 smtClean="0">
                        <a:latin typeface="Calibri" pitchFamily="34" charset="0"/>
                      </a:endParaRPr>
                    </a:p>
                    <a:p>
                      <a:pPr algn="ctr"/>
                      <a:r>
                        <a:rPr lang="ru-RU" sz="2000" dirty="0" smtClean="0">
                          <a:latin typeface="Calibri" pitchFamily="34" charset="0"/>
                        </a:rPr>
                        <a:t>Ч</a:t>
                      </a:r>
                      <a:endParaRPr lang="ru-RU" sz="2000" dirty="0">
                        <a:latin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 smtClean="0">
                        <a:latin typeface="Calibri" pitchFamily="34" charset="0"/>
                      </a:endParaRPr>
                    </a:p>
                    <a:p>
                      <a:pPr algn="ctr"/>
                      <a:r>
                        <a:rPr lang="ru-RU" sz="2000" dirty="0" smtClean="0">
                          <a:latin typeface="Calibri" pitchFamily="34" charset="0"/>
                        </a:rPr>
                        <a:t>К</a:t>
                      </a:r>
                      <a:endParaRPr lang="ru-RU" sz="2000" dirty="0">
                        <a:latin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 smtClean="0">
                        <a:latin typeface="Calibri" pitchFamily="34" charset="0"/>
                      </a:endParaRPr>
                    </a:p>
                    <a:p>
                      <a:pPr algn="ctr"/>
                      <a:r>
                        <a:rPr lang="ru-RU" sz="2000" dirty="0" smtClean="0">
                          <a:latin typeface="Calibri" pitchFamily="34" charset="0"/>
                        </a:rPr>
                        <a:t>И</a:t>
                      </a:r>
                      <a:endParaRPr lang="ru-RU" sz="2000" dirty="0">
                        <a:latin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0" dirty="0" smtClean="0">
                        <a:latin typeface="Calibri" pitchFamily="34" charset="0"/>
                      </a:endParaRPr>
                    </a:p>
                    <a:p>
                      <a:pPr algn="ctr"/>
                      <a:r>
                        <a:rPr lang="ru-RU" sz="2000" b="0" dirty="0" smtClean="0">
                          <a:latin typeface="Calibri" pitchFamily="34" charset="0"/>
                        </a:rPr>
                        <a:t>З</a:t>
                      </a:r>
                      <a:endParaRPr lang="ru-RU" sz="2000" b="0" dirty="0">
                        <a:latin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0" dirty="0" smtClean="0">
                        <a:latin typeface="Calibri" pitchFamily="34" charset="0"/>
                      </a:endParaRPr>
                    </a:p>
                    <a:p>
                      <a:pPr algn="ctr"/>
                      <a:r>
                        <a:rPr lang="ru-RU" sz="2000" b="0" dirty="0" smtClean="0">
                          <a:latin typeface="Calibri" pitchFamily="34" charset="0"/>
                        </a:rPr>
                        <a:t>Ю</a:t>
                      </a:r>
                      <a:endParaRPr lang="ru-RU" sz="2000" b="0" dirty="0">
                        <a:latin typeface="Calibri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0" dirty="0" smtClean="0">
                        <a:latin typeface="Calibri" pitchFamily="34" charset="0"/>
                      </a:endParaRPr>
                    </a:p>
                    <a:p>
                      <a:pPr algn="ctr"/>
                      <a:r>
                        <a:rPr lang="ru-RU" sz="2000" b="0" dirty="0" smtClean="0">
                          <a:latin typeface="Calibri" pitchFamily="34" charset="0"/>
                        </a:rPr>
                        <a:t>Э</a:t>
                      </a:r>
                      <a:endParaRPr lang="ru-RU" sz="2000" b="0" dirty="0">
                        <a:latin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0" dirty="0" smtClean="0">
                        <a:latin typeface="Calibri" pitchFamily="34" charset="0"/>
                      </a:endParaRPr>
                    </a:p>
                    <a:p>
                      <a:pPr algn="ctr"/>
                      <a:r>
                        <a:rPr lang="ru-RU" sz="2000" b="0" dirty="0" smtClean="0">
                          <a:latin typeface="Calibri" pitchFamily="34" charset="0"/>
                        </a:rPr>
                        <a:t>Ь</a:t>
                      </a:r>
                      <a:endParaRPr lang="ru-RU" sz="2000" b="0" dirty="0">
                        <a:latin typeface="Calibri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0" dirty="0" smtClean="0">
                        <a:latin typeface="Calibri" pitchFamily="34" charset="0"/>
                      </a:endParaRPr>
                    </a:p>
                    <a:p>
                      <a:pPr algn="ctr"/>
                      <a:r>
                        <a:rPr lang="ru-RU" sz="2000" b="0" dirty="0" smtClean="0">
                          <a:latin typeface="Calibri" pitchFamily="34" charset="0"/>
                        </a:rPr>
                        <a:t>Ч</a:t>
                      </a:r>
                      <a:endParaRPr lang="ru-RU" sz="2000" b="0" dirty="0">
                        <a:latin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619465">
                <a:tc>
                  <a:txBody>
                    <a:bodyPr/>
                    <a:lstStyle/>
                    <a:p>
                      <a:pPr algn="ctr"/>
                      <a:endParaRPr lang="ru-RU" sz="2000" dirty="0" smtClean="0">
                        <a:latin typeface="Calibri" pitchFamily="34" charset="0"/>
                      </a:endParaRPr>
                    </a:p>
                    <a:p>
                      <a:pPr algn="ctr"/>
                      <a:r>
                        <a:rPr lang="ru-RU" sz="2000" dirty="0" smtClean="0">
                          <a:latin typeface="Calibri" pitchFamily="34" charset="0"/>
                        </a:rPr>
                        <a:t>Ф</a:t>
                      </a:r>
                      <a:endParaRPr lang="ru-RU" sz="2000" dirty="0">
                        <a:latin typeface="Calibri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Calibri" pitchFamily="34" charset="0"/>
                        </a:rPr>
                        <a:t/>
                      </a:r>
                      <a:br>
                        <a:rPr lang="ru-RU" sz="2000" b="1" dirty="0" smtClean="0">
                          <a:latin typeface="Calibri" pitchFamily="34" charset="0"/>
                        </a:rPr>
                      </a:br>
                      <a:r>
                        <a:rPr lang="ru-RU" sz="2000" b="1" dirty="0" smtClean="0">
                          <a:latin typeface="Calibri" pitchFamily="34" charset="0"/>
                        </a:rPr>
                        <a:t>М</a:t>
                      </a:r>
                      <a:endParaRPr lang="ru-RU" sz="2000" b="1" dirty="0">
                        <a:latin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>
                        <a:latin typeface="Calibri" pitchFamily="34" charset="0"/>
                      </a:endParaRPr>
                    </a:p>
                    <a:p>
                      <a:pPr algn="ctr"/>
                      <a:r>
                        <a:rPr lang="ru-RU" sz="2000" b="1" dirty="0" smtClean="0">
                          <a:latin typeface="Calibri" pitchFamily="34" charset="0"/>
                        </a:rPr>
                        <a:t>У</a:t>
                      </a:r>
                      <a:endParaRPr lang="ru-RU" sz="2000" b="1" dirty="0">
                        <a:latin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>
                        <a:latin typeface="Calibri" pitchFamily="34" charset="0"/>
                      </a:endParaRPr>
                    </a:p>
                    <a:p>
                      <a:pPr algn="ctr"/>
                      <a:r>
                        <a:rPr lang="ru-RU" sz="2000" b="1" dirty="0" smtClean="0">
                          <a:latin typeface="Calibri" pitchFamily="34" charset="0"/>
                        </a:rPr>
                        <a:t>Х</a:t>
                      </a:r>
                      <a:endParaRPr lang="ru-RU" sz="2000" b="1" dirty="0">
                        <a:latin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>
                        <a:latin typeface="Calibri" pitchFamily="34" charset="0"/>
                      </a:endParaRPr>
                    </a:p>
                    <a:p>
                      <a:pPr algn="ctr"/>
                      <a:r>
                        <a:rPr lang="ru-RU" sz="2000" b="1" dirty="0" smtClean="0">
                          <a:latin typeface="Calibri" pitchFamily="34" charset="0"/>
                        </a:rPr>
                        <a:t>О</a:t>
                      </a:r>
                      <a:endParaRPr lang="ru-RU" sz="2000" b="1" dirty="0">
                        <a:latin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>
                        <a:latin typeface="Calibri" pitchFamily="34" charset="0"/>
                      </a:endParaRPr>
                    </a:p>
                    <a:p>
                      <a:pPr algn="ctr"/>
                      <a:r>
                        <a:rPr lang="ru-RU" sz="2000" b="1" dirty="0" smtClean="0">
                          <a:latin typeface="Calibri" pitchFamily="34" charset="0"/>
                        </a:rPr>
                        <a:t>М</a:t>
                      </a:r>
                      <a:endParaRPr lang="ru-RU" sz="2000" b="1" dirty="0">
                        <a:latin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>
                        <a:latin typeface="Calibri" pitchFamily="34" charset="0"/>
                      </a:endParaRPr>
                    </a:p>
                    <a:p>
                      <a:pPr algn="ctr"/>
                      <a:r>
                        <a:rPr lang="ru-RU" sz="2000" b="1" dirty="0" smtClean="0">
                          <a:latin typeface="Calibri" pitchFamily="34" charset="0"/>
                        </a:rPr>
                        <a:t>О</a:t>
                      </a:r>
                      <a:endParaRPr lang="ru-RU" sz="2000" b="1" dirty="0">
                        <a:latin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>
                        <a:latin typeface="Calibri" pitchFamily="34" charset="0"/>
                      </a:endParaRPr>
                    </a:p>
                    <a:p>
                      <a:pPr algn="ctr"/>
                      <a:r>
                        <a:rPr lang="ru-RU" sz="2000" b="1" dirty="0" smtClean="0">
                          <a:latin typeface="Calibri" pitchFamily="34" charset="0"/>
                        </a:rPr>
                        <a:t>Р</a:t>
                      </a:r>
                      <a:endParaRPr lang="ru-RU" sz="2000" b="1" dirty="0">
                        <a:latin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0" dirty="0" smtClean="0">
                        <a:latin typeface="Calibri" pitchFamily="34" charset="0"/>
                      </a:endParaRPr>
                    </a:p>
                    <a:p>
                      <a:pPr algn="ctr"/>
                      <a:r>
                        <a:rPr lang="ru-RU" sz="2000" b="0" dirty="0" smtClean="0">
                          <a:latin typeface="Calibri" pitchFamily="34" charset="0"/>
                        </a:rPr>
                        <a:t>Т</a:t>
                      </a:r>
                      <a:endParaRPr lang="ru-RU" sz="2000" b="0" dirty="0">
                        <a:latin typeface="Calibri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0" dirty="0" smtClean="0">
                        <a:latin typeface="Calibri" pitchFamily="34" charset="0"/>
                      </a:endParaRPr>
                    </a:p>
                    <a:p>
                      <a:pPr algn="ctr"/>
                      <a:r>
                        <a:rPr lang="ru-RU" sz="2000" b="0" dirty="0" smtClean="0">
                          <a:latin typeface="Calibri" pitchFamily="34" charset="0"/>
                        </a:rPr>
                        <a:t>Ь</a:t>
                      </a:r>
                      <a:endParaRPr lang="ru-RU" sz="2000" b="0" dirty="0">
                        <a:latin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0" dirty="0" smtClean="0">
                        <a:latin typeface="Calibri" pitchFamily="34" charset="0"/>
                      </a:endParaRPr>
                    </a:p>
                    <a:p>
                      <a:pPr algn="ctr"/>
                      <a:r>
                        <a:rPr lang="ru-RU" sz="2000" b="0" dirty="0" smtClean="0">
                          <a:latin typeface="Calibri" pitchFamily="34" charset="0"/>
                        </a:rPr>
                        <a:t>П</a:t>
                      </a:r>
                      <a:endParaRPr lang="ru-RU" sz="2000" b="0" dirty="0">
                        <a:latin typeface="Calibri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0" dirty="0" smtClean="0">
                        <a:latin typeface="Calibri" pitchFamily="34" charset="0"/>
                      </a:endParaRPr>
                    </a:p>
                    <a:p>
                      <a:pPr algn="ctr"/>
                      <a:r>
                        <a:rPr lang="ru-RU" sz="2000" b="0" dirty="0" smtClean="0">
                          <a:latin typeface="Calibri" pitchFamily="34" charset="0"/>
                        </a:rPr>
                        <a:t>Ъ</a:t>
                      </a:r>
                      <a:endParaRPr lang="ru-RU" sz="2000" b="0" dirty="0">
                        <a:latin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619465">
                <a:tc>
                  <a:txBody>
                    <a:bodyPr/>
                    <a:lstStyle/>
                    <a:p>
                      <a:pPr algn="ctr"/>
                      <a:endParaRPr lang="ru-RU" sz="2000" dirty="0" smtClean="0">
                        <a:latin typeface="Calibri" pitchFamily="34" charset="0"/>
                      </a:endParaRPr>
                    </a:p>
                    <a:p>
                      <a:pPr algn="ctr"/>
                      <a:r>
                        <a:rPr lang="ru-RU" sz="2000" dirty="0" smtClean="0">
                          <a:latin typeface="Calibri" pitchFamily="34" charset="0"/>
                        </a:rPr>
                        <a:t>О</a:t>
                      </a:r>
                      <a:endParaRPr lang="ru-RU" sz="2000" dirty="0">
                        <a:latin typeface="Calibri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>
                        <a:latin typeface="Calibri" pitchFamily="34" charset="0"/>
                      </a:endParaRPr>
                    </a:p>
                    <a:p>
                      <a:pPr algn="ctr"/>
                      <a:r>
                        <a:rPr lang="ru-RU" sz="2000" b="0" dirty="0" smtClean="0">
                          <a:latin typeface="Calibri" pitchFamily="34" charset="0"/>
                        </a:rPr>
                        <a:t>Ч</a:t>
                      </a:r>
                      <a:endParaRPr lang="ru-RU" sz="2000" b="0" dirty="0">
                        <a:latin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>
                        <a:latin typeface="Calibri" pitchFamily="34" charset="0"/>
                      </a:endParaRPr>
                    </a:p>
                    <a:p>
                      <a:pPr algn="ctr"/>
                      <a:r>
                        <a:rPr lang="ru-RU" sz="2000" b="1" dirty="0" smtClean="0">
                          <a:latin typeface="Calibri" pitchFamily="34" charset="0"/>
                        </a:rPr>
                        <a:t>С</a:t>
                      </a:r>
                      <a:endParaRPr lang="ru-RU" sz="2000" b="1" dirty="0">
                        <a:latin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>
                        <a:latin typeface="Calibri" pitchFamily="34" charset="0"/>
                      </a:endParaRPr>
                    </a:p>
                    <a:p>
                      <a:pPr algn="ctr"/>
                      <a:r>
                        <a:rPr lang="ru-RU" sz="2000" b="1" dirty="0" smtClean="0">
                          <a:latin typeface="Calibri" pitchFamily="34" charset="0"/>
                        </a:rPr>
                        <a:t>Ы</a:t>
                      </a:r>
                      <a:endParaRPr lang="ru-RU" sz="2000" b="1" dirty="0">
                        <a:latin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>
                        <a:latin typeface="Calibri" pitchFamily="34" charset="0"/>
                      </a:endParaRPr>
                    </a:p>
                    <a:p>
                      <a:pPr algn="ctr"/>
                      <a:r>
                        <a:rPr lang="ru-RU" sz="2000" b="1" dirty="0" smtClean="0">
                          <a:latin typeface="Calibri" pitchFamily="34" charset="0"/>
                        </a:rPr>
                        <a:t>Р</a:t>
                      </a:r>
                      <a:endParaRPr lang="ru-RU" sz="2000" b="1" dirty="0">
                        <a:latin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>
                        <a:latin typeface="Calibri" pitchFamily="34" charset="0"/>
                      </a:endParaRPr>
                    </a:p>
                    <a:p>
                      <a:pPr algn="ctr"/>
                      <a:r>
                        <a:rPr lang="ru-RU" sz="2000" b="1" dirty="0" smtClean="0">
                          <a:latin typeface="Calibri" pitchFamily="34" charset="0"/>
                        </a:rPr>
                        <a:t>О</a:t>
                      </a:r>
                      <a:endParaRPr lang="ru-RU" sz="2000" b="1" dirty="0">
                        <a:latin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>
                        <a:latin typeface="Calibri" pitchFamily="34" charset="0"/>
                      </a:endParaRPr>
                    </a:p>
                    <a:p>
                      <a:pPr algn="ctr"/>
                      <a:r>
                        <a:rPr lang="ru-RU" sz="2000" b="1" dirty="0" smtClean="0">
                          <a:latin typeface="Calibri" pitchFamily="34" charset="0"/>
                        </a:rPr>
                        <a:t>Е</a:t>
                      </a:r>
                      <a:endParaRPr lang="ru-RU" sz="2000" b="1" dirty="0">
                        <a:latin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>
                        <a:latin typeface="Calibri" pitchFamily="34" charset="0"/>
                      </a:endParaRPr>
                    </a:p>
                    <a:p>
                      <a:pPr algn="ctr"/>
                      <a:r>
                        <a:rPr lang="ru-RU" sz="2000" b="1" dirty="0" smtClean="0">
                          <a:latin typeface="Calibri" pitchFamily="34" charset="0"/>
                        </a:rPr>
                        <a:t>Ж</a:t>
                      </a:r>
                      <a:endParaRPr lang="ru-RU" sz="2000" b="1" dirty="0">
                        <a:latin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>
                        <a:latin typeface="Calibri" pitchFamily="34" charset="0"/>
                      </a:endParaRPr>
                    </a:p>
                    <a:p>
                      <a:pPr algn="ctr"/>
                      <a:r>
                        <a:rPr lang="ru-RU" sz="2000" b="1" dirty="0" smtClean="0">
                          <a:latin typeface="Calibri" pitchFamily="34" charset="0"/>
                        </a:rPr>
                        <a:t>К</a:t>
                      </a:r>
                      <a:endParaRPr lang="ru-RU" sz="2000" b="1" dirty="0">
                        <a:latin typeface="Calibri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>
                        <a:latin typeface="Calibri" pitchFamily="34" charset="0"/>
                      </a:endParaRPr>
                    </a:p>
                    <a:p>
                      <a:pPr algn="ctr"/>
                      <a:r>
                        <a:rPr lang="ru-RU" sz="2000" b="1" dirty="0" smtClean="0">
                          <a:latin typeface="Calibri" pitchFamily="34" charset="0"/>
                        </a:rPr>
                        <a:t>А</a:t>
                      </a:r>
                      <a:endParaRPr lang="ru-RU" sz="2000" b="1" dirty="0">
                        <a:latin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>
                        <a:latin typeface="Calibri" pitchFamily="34" charset="0"/>
                      </a:endParaRPr>
                    </a:p>
                    <a:p>
                      <a:pPr algn="ctr"/>
                      <a:r>
                        <a:rPr lang="ru-RU" sz="2000" b="0" dirty="0" smtClean="0">
                          <a:latin typeface="Calibri" pitchFamily="34" charset="0"/>
                        </a:rPr>
                        <a:t>М</a:t>
                      </a:r>
                      <a:endParaRPr lang="ru-RU" sz="2000" b="0" dirty="0">
                        <a:latin typeface="Calibri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0" dirty="0" smtClean="0">
                        <a:latin typeface="Calibri" pitchFamily="34" charset="0"/>
                      </a:endParaRPr>
                    </a:p>
                    <a:p>
                      <a:pPr algn="ctr"/>
                      <a:r>
                        <a:rPr lang="ru-RU" sz="2000" b="0" dirty="0" smtClean="0">
                          <a:latin typeface="Calibri" pitchFamily="34" charset="0"/>
                        </a:rPr>
                        <a:t>Ь</a:t>
                      </a:r>
                      <a:endParaRPr lang="ru-RU" sz="2000" b="0" dirty="0">
                        <a:latin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619465">
                <a:tc>
                  <a:txBody>
                    <a:bodyPr/>
                    <a:lstStyle/>
                    <a:p>
                      <a:pPr algn="ctr"/>
                      <a:endParaRPr lang="ru-RU" sz="2000" b="1" dirty="0" smtClean="0">
                        <a:latin typeface="Calibri" pitchFamily="34" charset="0"/>
                      </a:endParaRPr>
                    </a:p>
                    <a:p>
                      <a:pPr algn="ctr"/>
                      <a:r>
                        <a:rPr lang="ru-RU" sz="2000" b="1" dirty="0" smtClean="0">
                          <a:latin typeface="Calibri" pitchFamily="34" charset="0"/>
                        </a:rPr>
                        <a:t>П</a:t>
                      </a:r>
                      <a:endParaRPr lang="ru-RU" sz="2000" b="1" dirty="0">
                        <a:latin typeface="Calibri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>
                        <a:latin typeface="Calibri" pitchFamily="34" charset="0"/>
                      </a:endParaRPr>
                    </a:p>
                    <a:p>
                      <a:pPr algn="ctr"/>
                      <a:r>
                        <a:rPr lang="ru-RU" sz="2000" b="1" dirty="0" smtClean="0">
                          <a:latin typeface="Calibri" pitchFamily="34" charset="0"/>
                        </a:rPr>
                        <a:t>О</a:t>
                      </a:r>
                      <a:endParaRPr lang="ru-RU" sz="2000" b="1" dirty="0">
                        <a:latin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>
                        <a:latin typeface="Calibri" pitchFamily="34" charset="0"/>
                      </a:endParaRPr>
                    </a:p>
                    <a:p>
                      <a:pPr algn="ctr"/>
                      <a:r>
                        <a:rPr lang="ru-RU" sz="2000" b="1" dirty="0" smtClean="0">
                          <a:latin typeface="Calibri" pitchFamily="34" charset="0"/>
                        </a:rPr>
                        <a:t>Д</a:t>
                      </a:r>
                      <a:endParaRPr lang="ru-RU" sz="2000" b="1" dirty="0">
                        <a:latin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>
                        <a:latin typeface="Calibri" pitchFamily="34" charset="0"/>
                      </a:endParaRPr>
                    </a:p>
                    <a:p>
                      <a:pPr algn="ctr"/>
                      <a:r>
                        <a:rPr lang="ru-RU" sz="2000" b="1" dirty="0" smtClean="0">
                          <a:latin typeface="Calibri" pitchFamily="34" charset="0"/>
                        </a:rPr>
                        <a:t>Б</a:t>
                      </a:r>
                      <a:endParaRPr lang="ru-RU" sz="2000" b="1" dirty="0">
                        <a:latin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>
                        <a:latin typeface="Calibri" pitchFamily="34" charset="0"/>
                      </a:endParaRPr>
                    </a:p>
                    <a:p>
                      <a:pPr algn="ctr"/>
                      <a:r>
                        <a:rPr lang="ru-RU" sz="2000" b="1" dirty="0" smtClean="0">
                          <a:latin typeface="Calibri" pitchFamily="34" charset="0"/>
                        </a:rPr>
                        <a:t>Е</a:t>
                      </a:r>
                      <a:endParaRPr lang="ru-RU" sz="2000" b="1" dirty="0">
                        <a:latin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>
                        <a:latin typeface="Calibri" pitchFamily="34" charset="0"/>
                      </a:endParaRPr>
                    </a:p>
                    <a:p>
                      <a:pPr algn="ctr"/>
                      <a:r>
                        <a:rPr lang="ru-RU" sz="2000" b="1" dirty="0" smtClean="0">
                          <a:latin typeface="Calibri" pitchFamily="34" charset="0"/>
                        </a:rPr>
                        <a:t>Р</a:t>
                      </a:r>
                      <a:endParaRPr lang="ru-RU" sz="2000" b="1" dirty="0">
                        <a:latin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>
                        <a:latin typeface="Calibri" pitchFamily="34" charset="0"/>
                      </a:endParaRPr>
                    </a:p>
                    <a:p>
                      <a:pPr algn="ctr"/>
                      <a:r>
                        <a:rPr lang="ru-RU" sz="2000" b="1" dirty="0" smtClean="0">
                          <a:latin typeface="Calibri" pitchFamily="34" charset="0"/>
                        </a:rPr>
                        <a:t>Ё</a:t>
                      </a:r>
                      <a:endParaRPr lang="ru-RU" sz="2000" b="1" dirty="0">
                        <a:latin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>
                        <a:latin typeface="Calibri" pitchFamily="34" charset="0"/>
                      </a:endParaRPr>
                    </a:p>
                    <a:p>
                      <a:pPr algn="ctr"/>
                      <a:r>
                        <a:rPr lang="ru-RU" sz="2000" b="1" dirty="0" smtClean="0">
                          <a:latin typeface="Calibri" pitchFamily="34" charset="0"/>
                        </a:rPr>
                        <a:t>З</a:t>
                      </a:r>
                      <a:endParaRPr lang="ru-RU" sz="2000" b="1" dirty="0">
                        <a:latin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>
                        <a:latin typeface="Calibri" pitchFamily="34" charset="0"/>
                      </a:endParaRPr>
                    </a:p>
                    <a:p>
                      <a:pPr algn="ctr"/>
                      <a:r>
                        <a:rPr lang="ru-RU" sz="2000" b="1" dirty="0" smtClean="0">
                          <a:latin typeface="Calibri" pitchFamily="34" charset="0"/>
                        </a:rPr>
                        <a:t>О</a:t>
                      </a:r>
                      <a:endParaRPr lang="ru-RU" sz="2000" b="1" dirty="0">
                        <a:latin typeface="Calibri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>
                        <a:latin typeface="Calibri" pitchFamily="34" charset="0"/>
                      </a:endParaRPr>
                    </a:p>
                    <a:p>
                      <a:pPr algn="ctr"/>
                      <a:r>
                        <a:rPr lang="ru-RU" sz="2000" b="1" dirty="0" smtClean="0">
                          <a:latin typeface="Calibri" pitchFamily="34" charset="0"/>
                        </a:rPr>
                        <a:t>В</a:t>
                      </a:r>
                      <a:endParaRPr lang="ru-RU" sz="2000" b="1" dirty="0">
                        <a:latin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>
                        <a:latin typeface="Calibri" pitchFamily="34" charset="0"/>
                      </a:endParaRPr>
                    </a:p>
                    <a:p>
                      <a:pPr algn="ctr"/>
                      <a:r>
                        <a:rPr lang="ru-RU" sz="2000" b="1" dirty="0" smtClean="0">
                          <a:latin typeface="Calibri" pitchFamily="34" charset="0"/>
                        </a:rPr>
                        <a:t>И</a:t>
                      </a:r>
                      <a:endParaRPr lang="ru-RU" sz="2000" b="1" dirty="0">
                        <a:latin typeface="Calibri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>
                        <a:latin typeface="Calibri" pitchFamily="34" charset="0"/>
                      </a:endParaRPr>
                    </a:p>
                    <a:p>
                      <a:pPr algn="ctr"/>
                      <a:r>
                        <a:rPr lang="ru-RU" sz="2000" b="1" dirty="0" smtClean="0">
                          <a:latin typeface="Calibri" pitchFamily="34" charset="0"/>
                        </a:rPr>
                        <a:t>К</a:t>
                      </a:r>
                      <a:endParaRPr lang="ru-RU" sz="2000" b="1" dirty="0">
                        <a:latin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619465">
                <a:tc>
                  <a:txBody>
                    <a:bodyPr/>
                    <a:lstStyle/>
                    <a:p>
                      <a:pPr algn="ctr"/>
                      <a:endParaRPr lang="ru-RU" sz="2000" b="0" dirty="0" smtClean="0">
                        <a:latin typeface="Calibri" pitchFamily="34" charset="0"/>
                      </a:endParaRPr>
                    </a:p>
                    <a:p>
                      <a:pPr algn="ctr"/>
                      <a:r>
                        <a:rPr lang="ru-RU" sz="2000" b="0" dirty="0" smtClean="0">
                          <a:latin typeface="Calibri" pitchFamily="34" charset="0"/>
                        </a:rPr>
                        <a:t>Й</a:t>
                      </a:r>
                      <a:endParaRPr lang="ru-RU" sz="2000" b="0" dirty="0">
                        <a:latin typeface="Calibri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0" dirty="0" smtClean="0">
                        <a:latin typeface="Calibri" pitchFamily="34" charset="0"/>
                      </a:endParaRPr>
                    </a:p>
                    <a:p>
                      <a:pPr algn="ctr"/>
                      <a:r>
                        <a:rPr lang="ru-RU" sz="2000" b="0" dirty="0" smtClean="0">
                          <a:latin typeface="Calibri" pitchFamily="34" charset="0"/>
                        </a:rPr>
                        <a:t>Ц</a:t>
                      </a:r>
                      <a:endParaRPr lang="ru-RU" sz="2000" b="0" dirty="0">
                        <a:latin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0" dirty="0" smtClean="0">
                        <a:latin typeface="Calibri" pitchFamily="34" charset="0"/>
                      </a:endParaRPr>
                    </a:p>
                    <a:p>
                      <a:pPr algn="ctr"/>
                      <a:r>
                        <a:rPr lang="ru-RU" sz="2000" b="0" dirty="0" smtClean="0">
                          <a:latin typeface="Calibri" pitchFamily="34" charset="0"/>
                        </a:rPr>
                        <a:t>У</a:t>
                      </a:r>
                      <a:endParaRPr lang="ru-RU" sz="2000" b="0" dirty="0">
                        <a:latin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0" dirty="0" smtClean="0">
                        <a:latin typeface="Calibri" pitchFamily="34" charset="0"/>
                      </a:endParaRPr>
                    </a:p>
                    <a:p>
                      <a:pPr algn="ctr"/>
                      <a:r>
                        <a:rPr lang="ru-RU" sz="2000" b="0" dirty="0" smtClean="0">
                          <a:latin typeface="Calibri" pitchFamily="34" charset="0"/>
                        </a:rPr>
                        <a:t>Г</a:t>
                      </a:r>
                      <a:endParaRPr lang="ru-RU" sz="2000" b="0" dirty="0">
                        <a:latin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>
                        <a:latin typeface="Calibri" pitchFamily="34" charset="0"/>
                      </a:endParaRPr>
                    </a:p>
                    <a:p>
                      <a:pPr algn="ctr"/>
                      <a:r>
                        <a:rPr lang="ru-RU" sz="2000" b="1" dirty="0" smtClean="0">
                          <a:latin typeface="Calibri" pitchFamily="34" charset="0"/>
                        </a:rPr>
                        <a:t>О</a:t>
                      </a:r>
                      <a:endParaRPr lang="ru-RU" sz="2000" b="1" dirty="0">
                        <a:latin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>
                        <a:latin typeface="Calibri" pitchFamily="34" charset="0"/>
                      </a:endParaRPr>
                    </a:p>
                    <a:p>
                      <a:pPr algn="ctr"/>
                      <a:r>
                        <a:rPr lang="ru-RU" sz="2000" b="1" dirty="0" smtClean="0">
                          <a:latin typeface="Calibri" pitchFamily="34" charset="0"/>
                        </a:rPr>
                        <a:t>П</a:t>
                      </a:r>
                      <a:endParaRPr lang="ru-RU" sz="2000" b="1" dirty="0">
                        <a:latin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>
                        <a:latin typeface="Calibri" pitchFamily="34" charset="0"/>
                      </a:endParaRPr>
                    </a:p>
                    <a:p>
                      <a:pPr algn="ctr"/>
                      <a:r>
                        <a:rPr lang="ru-RU" sz="2000" b="1" dirty="0" smtClean="0">
                          <a:latin typeface="Calibri" pitchFamily="34" charset="0"/>
                        </a:rPr>
                        <a:t>Я</a:t>
                      </a:r>
                      <a:endParaRPr lang="ru-RU" sz="2000" b="1" dirty="0">
                        <a:latin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>
                        <a:latin typeface="Calibri" pitchFamily="34" charset="0"/>
                      </a:endParaRPr>
                    </a:p>
                    <a:p>
                      <a:pPr algn="ctr"/>
                      <a:r>
                        <a:rPr lang="ru-RU" sz="2000" b="1" dirty="0" smtClean="0">
                          <a:latin typeface="Calibri" pitchFamily="34" charset="0"/>
                        </a:rPr>
                        <a:t>Т</a:t>
                      </a:r>
                      <a:endParaRPr lang="ru-RU" sz="2000" b="1" dirty="0">
                        <a:latin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>
                        <a:latin typeface="Calibri" pitchFamily="34" charset="0"/>
                      </a:endParaRPr>
                    </a:p>
                    <a:p>
                      <a:pPr algn="ctr"/>
                      <a:r>
                        <a:rPr lang="ru-RU" sz="2000" b="1" dirty="0" smtClean="0">
                          <a:latin typeface="Calibri" pitchFamily="34" charset="0"/>
                        </a:rPr>
                        <a:t>А</a:t>
                      </a:r>
                      <a:endParaRPr lang="ru-RU" sz="2000" b="1" dirty="0">
                        <a:latin typeface="Calibri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0" dirty="0" smtClean="0">
                        <a:latin typeface="Calibri" pitchFamily="34" charset="0"/>
                      </a:endParaRPr>
                    </a:p>
                    <a:p>
                      <a:pPr algn="ctr"/>
                      <a:r>
                        <a:rPr lang="ru-RU" sz="2000" b="0" dirty="0" smtClean="0">
                          <a:latin typeface="Calibri" pitchFamily="34" charset="0"/>
                        </a:rPr>
                        <a:t>Д</a:t>
                      </a:r>
                      <a:endParaRPr lang="ru-RU" sz="2000" b="0" dirty="0">
                        <a:latin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0" dirty="0" smtClean="0">
                        <a:latin typeface="Calibri" pitchFamily="34" charset="0"/>
                      </a:endParaRPr>
                    </a:p>
                    <a:p>
                      <a:pPr algn="ctr"/>
                      <a:r>
                        <a:rPr lang="ru-RU" sz="2000" b="0" dirty="0" smtClean="0">
                          <a:latin typeface="Calibri" pitchFamily="34" charset="0"/>
                        </a:rPr>
                        <a:t>Х</a:t>
                      </a:r>
                      <a:endParaRPr lang="ru-RU" sz="2000" b="0" dirty="0">
                        <a:latin typeface="Calibri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0" dirty="0" smtClean="0">
                        <a:latin typeface="Calibri" pitchFamily="34" charset="0"/>
                      </a:endParaRPr>
                    </a:p>
                    <a:p>
                      <a:pPr algn="ctr"/>
                      <a:r>
                        <a:rPr lang="ru-RU" sz="2000" b="0" dirty="0" smtClean="0">
                          <a:latin typeface="Calibri" pitchFamily="34" charset="0"/>
                        </a:rPr>
                        <a:t>Е</a:t>
                      </a:r>
                      <a:endParaRPr lang="ru-RU" sz="2000" b="0" dirty="0">
                        <a:latin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619465">
                <a:tc>
                  <a:txBody>
                    <a:bodyPr/>
                    <a:lstStyle/>
                    <a:p>
                      <a:pPr algn="ctr"/>
                      <a:endParaRPr lang="ru-RU" sz="2000" b="0" dirty="0" smtClean="0">
                        <a:latin typeface="Calibri" pitchFamily="34" charset="0"/>
                      </a:endParaRPr>
                    </a:p>
                    <a:p>
                      <a:pPr algn="ctr"/>
                      <a:r>
                        <a:rPr lang="ru-RU" sz="2000" b="0" dirty="0" smtClean="0">
                          <a:latin typeface="Calibri" pitchFamily="34" charset="0"/>
                        </a:rPr>
                        <a:t>И</a:t>
                      </a:r>
                      <a:endParaRPr lang="ru-RU" sz="2000" b="0" dirty="0">
                        <a:latin typeface="Calibri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>
                        <a:latin typeface="Calibri" pitchFamily="34" charset="0"/>
                      </a:endParaRPr>
                    </a:p>
                    <a:p>
                      <a:pPr algn="ctr"/>
                      <a:r>
                        <a:rPr lang="ru-RU" sz="2000" b="1" dirty="0" smtClean="0">
                          <a:latin typeface="Calibri" pitchFamily="34" charset="0"/>
                        </a:rPr>
                        <a:t>П</a:t>
                      </a:r>
                      <a:endParaRPr lang="ru-RU" sz="2000" b="1" dirty="0">
                        <a:latin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>
                        <a:latin typeface="Calibri" pitchFamily="34" charset="0"/>
                      </a:endParaRPr>
                    </a:p>
                    <a:p>
                      <a:pPr algn="ctr"/>
                      <a:r>
                        <a:rPr lang="ru-RU" sz="2000" b="1" dirty="0" smtClean="0">
                          <a:latin typeface="Calibri" pitchFamily="34" charset="0"/>
                        </a:rPr>
                        <a:t>О</a:t>
                      </a:r>
                      <a:endParaRPr lang="ru-RU" sz="2000" b="1" dirty="0">
                        <a:latin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>
                        <a:latin typeface="Calibri" pitchFamily="34" charset="0"/>
                      </a:endParaRPr>
                    </a:p>
                    <a:p>
                      <a:pPr algn="ctr"/>
                      <a:r>
                        <a:rPr lang="ru-RU" sz="2000" b="1" dirty="0" smtClean="0">
                          <a:latin typeface="Calibri" pitchFamily="34" charset="0"/>
                        </a:rPr>
                        <a:t>Г</a:t>
                      </a:r>
                      <a:endParaRPr lang="ru-RU" sz="2000" b="1" dirty="0">
                        <a:latin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>
                        <a:latin typeface="Calibri" pitchFamily="34" charset="0"/>
                      </a:endParaRPr>
                    </a:p>
                    <a:p>
                      <a:pPr algn="ctr"/>
                      <a:r>
                        <a:rPr lang="ru-RU" sz="2000" b="1" dirty="0" smtClean="0">
                          <a:latin typeface="Calibri" pitchFamily="34" charset="0"/>
                        </a:rPr>
                        <a:t>А</a:t>
                      </a:r>
                      <a:endParaRPr lang="ru-RU" sz="2000" b="1" dirty="0">
                        <a:latin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>
                        <a:latin typeface="Calibri" pitchFamily="34" charset="0"/>
                      </a:endParaRPr>
                    </a:p>
                    <a:p>
                      <a:pPr algn="ctr"/>
                      <a:r>
                        <a:rPr lang="ru-RU" sz="2000" b="1" dirty="0" smtClean="0">
                          <a:latin typeface="Calibri" pitchFamily="34" charset="0"/>
                        </a:rPr>
                        <a:t>Н</a:t>
                      </a:r>
                      <a:endParaRPr lang="ru-RU" sz="2000" b="1" dirty="0">
                        <a:latin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>
                        <a:latin typeface="Calibri" pitchFamily="34" charset="0"/>
                      </a:endParaRPr>
                    </a:p>
                    <a:p>
                      <a:pPr algn="ctr"/>
                      <a:r>
                        <a:rPr lang="ru-RU" sz="2000" b="1" dirty="0" smtClean="0">
                          <a:latin typeface="Calibri" pitchFamily="34" charset="0"/>
                        </a:rPr>
                        <a:t>К</a:t>
                      </a:r>
                      <a:endParaRPr lang="ru-RU" sz="2000" b="1" dirty="0">
                        <a:latin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>
                        <a:latin typeface="Calibri" pitchFamily="34" charset="0"/>
                      </a:endParaRPr>
                    </a:p>
                    <a:p>
                      <a:pPr algn="ctr"/>
                      <a:r>
                        <a:rPr lang="ru-RU" sz="2000" b="1" dirty="0" smtClean="0">
                          <a:latin typeface="Calibri" pitchFamily="34" charset="0"/>
                        </a:rPr>
                        <a:t>А</a:t>
                      </a:r>
                      <a:endParaRPr lang="ru-RU" sz="2000" b="1" dirty="0">
                        <a:latin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0" dirty="0" smtClean="0">
                        <a:latin typeface="Calibri" pitchFamily="34" charset="0"/>
                      </a:endParaRPr>
                    </a:p>
                    <a:p>
                      <a:pPr algn="ctr"/>
                      <a:r>
                        <a:rPr lang="ru-RU" sz="2000" b="0" dirty="0" smtClean="0">
                          <a:latin typeface="Calibri" pitchFamily="34" charset="0"/>
                        </a:rPr>
                        <a:t>Р</a:t>
                      </a:r>
                      <a:endParaRPr lang="ru-RU" sz="2000" b="0" dirty="0">
                        <a:latin typeface="Calibri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0" dirty="0" smtClean="0">
                        <a:latin typeface="Calibri" pitchFamily="34" charset="0"/>
                      </a:endParaRPr>
                    </a:p>
                    <a:p>
                      <a:pPr algn="ctr"/>
                      <a:r>
                        <a:rPr lang="ru-RU" sz="2000" b="0" dirty="0" smtClean="0">
                          <a:latin typeface="Calibri" pitchFamily="34" charset="0"/>
                        </a:rPr>
                        <a:t>Е</a:t>
                      </a:r>
                      <a:endParaRPr lang="ru-RU" sz="2000" b="0" dirty="0">
                        <a:latin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0" dirty="0" smtClean="0">
                        <a:latin typeface="Calibri" pitchFamily="34" charset="0"/>
                      </a:endParaRPr>
                    </a:p>
                    <a:p>
                      <a:pPr algn="ctr"/>
                      <a:r>
                        <a:rPr lang="ru-RU" sz="2000" b="0" dirty="0" smtClean="0">
                          <a:latin typeface="Calibri" pitchFamily="34" charset="0"/>
                        </a:rPr>
                        <a:t>Щ</a:t>
                      </a:r>
                      <a:endParaRPr lang="ru-RU" sz="2000" b="0" dirty="0">
                        <a:latin typeface="Calibri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0" dirty="0" smtClean="0">
                        <a:latin typeface="Calibri" pitchFamily="34" charset="0"/>
                      </a:endParaRPr>
                    </a:p>
                    <a:p>
                      <a:pPr algn="ctr"/>
                      <a:r>
                        <a:rPr lang="ru-RU" sz="2000" b="0" dirty="0" smtClean="0">
                          <a:latin typeface="Calibri" pitchFamily="34" charset="0"/>
                        </a:rPr>
                        <a:t>Й</a:t>
                      </a:r>
                      <a:endParaRPr lang="ru-RU" sz="2000" b="0" dirty="0">
                        <a:latin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619465">
                <a:tc>
                  <a:txBody>
                    <a:bodyPr/>
                    <a:lstStyle/>
                    <a:p>
                      <a:pPr algn="ctr"/>
                      <a:endParaRPr lang="ru-RU" sz="2000" b="1" dirty="0" smtClean="0">
                        <a:latin typeface="Calibri" pitchFamily="34" charset="0"/>
                      </a:endParaRPr>
                    </a:p>
                    <a:p>
                      <a:pPr algn="ctr"/>
                      <a:r>
                        <a:rPr lang="ru-RU" sz="2000" b="1" dirty="0" smtClean="0">
                          <a:latin typeface="Calibri" pitchFamily="34" charset="0"/>
                        </a:rPr>
                        <a:t>М</a:t>
                      </a:r>
                      <a:endParaRPr lang="ru-RU" sz="2000" b="1" dirty="0">
                        <a:latin typeface="Calibri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>
                        <a:latin typeface="Calibri" pitchFamily="34" charset="0"/>
                      </a:endParaRPr>
                    </a:p>
                    <a:p>
                      <a:pPr algn="ctr"/>
                      <a:r>
                        <a:rPr lang="ru-RU" sz="2000" b="1" dirty="0" smtClean="0">
                          <a:latin typeface="Calibri" pitchFamily="34" charset="0"/>
                        </a:rPr>
                        <a:t>А</a:t>
                      </a:r>
                      <a:endParaRPr lang="ru-RU" sz="2000" b="1" dirty="0">
                        <a:latin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>
                        <a:latin typeface="Calibri" pitchFamily="34" charset="0"/>
                      </a:endParaRPr>
                    </a:p>
                    <a:p>
                      <a:pPr algn="ctr"/>
                      <a:r>
                        <a:rPr lang="ru-RU" sz="2000" b="1" dirty="0" smtClean="0">
                          <a:latin typeface="Calibri" pitchFamily="34" charset="0"/>
                        </a:rPr>
                        <a:t>С</a:t>
                      </a:r>
                      <a:endParaRPr lang="ru-RU" sz="2000" b="1" dirty="0">
                        <a:latin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>
                        <a:latin typeface="Calibri" pitchFamily="34" charset="0"/>
                      </a:endParaRPr>
                    </a:p>
                    <a:p>
                      <a:pPr algn="ctr"/>
                      <a:r>
                        <a:rPr lang="ru-RU" sz="2000" b="1" dirty="0" smtClean="0">
                          <a:latin typeface="Calibri" pitchFamily="34" charset="0"/>
                        </a:rPr>
                        <a:t>Л</a:t>
                      </a:r>
                      <a:endParaRPr lang="ru-RU" sz="2000" b="1" dirty="0">
                        <a:latin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>
                        <a:latin typeface="Calibri" pitchFamily="34" charset="0"/>
                      </a:endParaRPr>
                    </a:p>
                    <a:p>
                      <a:pPr algn="ctr"/>
                      <a:r>
                        <a:rPr lang="ru-RU" sz="2000" b="1" dirty="0" smtClean="0">
                          <a:latin typeface="Calibri" pitchFamily="34" charset="0"/>
                        </a:rPr>
                        <a:t>Я</a:t>
                      </a:r>
                      <a:endParaRPr lang="ru-RU" sz="2000" b="1" dirty="0">
                        <a:latin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>
                        <a:latin typeface="Calibri" pitchFamily="34" charset="0"/>
                      </a:endParaRPr>
                    </a:p>
                    <a:p>
                      <a:pPr algn="ctr"/>
                      <a:r>
                        <a:rPr lang="ru-RU" sz="2000" b="1" dirty="0" smtClean="0">
                          <a:latin typeface="Calibri" pitchFamily="34" charset="0"/>
                        </a:rPr>
                        <a:t>Т</a:t>
                      </a:r>
                      <a:endParaRPr lang="ru-RU" sz="2000" b="1" dirty="0">
                        <a:latin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>
                        <a:latin typeface="Calibri" pitchFamily="34" charset="0"/>
                      </a:endParaRPr>
                    </a:p>
                    <a:p>
                      <a:pPr algn="ctr"/>
                      <a:r>
                        <a:rPr lang="ru-RU" sz="2000" b="1" dirty="0" smtClean="0">
                          <a:latin typeface="Calibri" pitchFamily="34" charset="0"/>
                        </a:rPr>
                        <a:t>А</a:t>
                      </a:r>
                      <a:endParaRPr lang="ru-RU" sz="2000" b="1" dirty="0">
                        <a:latin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0" dirty="0" smtClean="0">
                        <a:latin typeface="Calibri" pitchFamily="34" charset="0"/>
                      </a:endParaRPr>
                    </a:p>
                    <a:p>
                      <a:pPr algn="ctr"/>
                      <a:r>
                        <a:rPr lang="ru-RU" sz="2000" b="0" dirty="0" smtClean="0">
                          <a:latin typeface="Calibri" pitchFamily="34" charset="0"/>
                        </a:rPr>
                        <a:t>С</a:t>
                      </a:r>
                      <a:endParaRPr lang="ru-RU" sz="2000" b="0" dirty="0">
                        <a:latin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0" dirty="0" smtClean="0">
                        <a:latin typeface="Calibri" pitchFamily="34" charset="0"/>
                      </a:endParaRPr>
                    </a:p>
                    <a:p>
                      <a:pPr algn="ctr"/>
                      <a:r>
                        <a:rPr lang="ru-RU" sz="2000" b="0" dirty="0" smtClean="0">
                          <a:latin typeface="Calibri" pitchFamily="34" charset="0"/>
                        </a:rPr>
                        <a:t>Е</a:t>
                      </a:r>
                      <a:endParaRPr lang="ru-RU" sz="2000" b="0" dirty="0">
                        <a:latin typeface="Calibri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0" dirty="0" smtClean="0">
                        <a:latin typeface="Calibri" pitchFamily="34" charset="0"/>
                      </a:endParaRPr>
                    </a:p>
                    <a:p>
                      <a:pPr algn="ctr"/>
                      <a:r>
                        <a:rPr lang="ru-RU" sz="2000" b="0" dirty="0" smtClean="0">
                          <a:latin typeface="Calibri" pitchFamily="34" charset="0"/>
                        </a:rPr>
                        <a:t>Ю</a:t>
                      </a:r>
                      <a:endParaRPr lang="ru-RU" sz="2000" b="0" dirty="0">
                        <a:latin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0" dirty="0" smtClean="0">
                        <a:latin typeface="Calibri" pitchFamily="34" charset="0"/>
                      </a:endParaRPr>
                    </a:p>
                    <a:p>
                      <a:pPr algn="ctr"/>
                      <a:r>
                        <a:rPr lang="ru-RU" sz="2000" b="0" dirty="0" smtClean="0">
                          <a:latin typeface="Calibri" pitchFamily="34" charset="0"/>
                        </a:rPr>
                        <a:t>Б</a:t>
                      </a:r>
                      <a:endParaRPr lang="ru-RU" sz="2000" b="0" dirty="0">
                        <a:latin typeface="Calibri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0" dirty="0" smtClean="0">
                        <a:latin typeface="Calibri" pitchFamily="34" charset="0"/>
                      </a:endParaRPr>
                    </a:p>
                    <a:p>
                      <a:pPr algn="ctr"/>
                      <a:r>
                        <a:rPr lang="ru-RU" sz="2000" b="0" dirty="0" smtClean="0">
                          <a:latin typeface="Calibri" pitchFamily="34" charset="0"/>
                        </a:rPr>
                        <a:t>Я</a:t>
                      </a:r>
                      <a:endParaRPr lang="ru-RU" sz="2000" b="0" dirty="0">
                        <a:latin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60648"/>
            <a:ext cx="8686800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 </a:t>
            </a:r>
            <a:r>
              <a:rPr lang="ru-RU" b="1" dirty="0" smtClean="0">
                <a:solidFill>
                  <a:srgbClr val="002060"/>
                </a:solidFill>
                <a:latin typeface="Calibri" pitchFamily="34" charset="0"/>
              </a:rPr>
              <a:t>Станция  «ПЕРНАТЫЕ ДРУЗЬЯ»</a:t>
            </a:r>
            <a:endParaRPr lang="ru-RU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980728"/>
            <a:ext cx="8812088" cy="5616624"/>
          </a:xfrm>
        </p:spPr>
        <p:txBody>
          <a:bodyPr/>
          <a:lstStyle/>
          <a:p>
            <a:pPr lvl="0"/>
            <a:r>
              <a:rPr lang="ru-RU" dirty="0" smtClean="0">
                <a:latin typeface="Calibri" pitchFamily="34" charset="0"/>
              </a:rPr>
              <a:t>Определи и объясни:  «Кто лишний»</a:t>
            </a:r>
          </a:p>
          <a:p>
            <a:pPr lvl="0"/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https://ds03.infourok.ru/uploads/ex/02b2/00066b51-621da609/img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844824"/>
            <a:ext cx="3960440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ds04.infourok.ru/uploads/ex/07bf/00087fb6-d39ec1ff/img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844824"/>
            <a:ext cx="4248472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164</TotalTime>
  <Words>734</Words>
  <Application>Microsoft Office PowerPoint</Application>
  <PresentationFormat>Экран (4:3)</PresentationFormat>
  <Paragraphs>241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Трек</vt:lpstr>
      <vt:lpstr>Учебно-познавательная игра           «Лесные заморочки»</vt:lpstr>
      <vt:lpstr>Здравствуйте,   ребята!</vt:lpstr>
      <vt:lpstr>Станция  «ЭКОЛОГИЧЕСКАЯ»</vt:lpstr>
      <vt:lpstr>ЗАДАНИЕ 2:  Правила поведения в природе. Оцените поведение ребят.  Поступки детей можно оценивать так: КРАСНЫЙ цвет – природе вред! ЖЕЛТЫЙ – так поступать можно, только осторожно! ЗЕЛЕНЫЙ – всем спасибо, так поступать необходимо! </vt:lpstr>
      <vt:lpstr> Станция  «ЛЕСНАЯ» </vt:lpstr>
      <vt:lpstr>Назови лиственные и хвойные деревья. Чем они отличаются?</vt:lpstr>
      <vt:lpstr> Станция  «ПОЛЯНКА» </vt:lpstr>
      <vt:lpstr>         Скоро наступит лето. Наверно кто - то пойдет в лес, собирать грибы. Вспомни и найди  съедобные и ядовитые грибы. </vt:lpstr>
      <vt:lpstr> Станция  «ПЕРНАТЫЕ ДРУЗЬЯ»</vt:lpstr>
      <vt:lpstr> Разгадай ребус: «Птицы» </vt:lpstr>
      <vt:lpstr> Станция  «ЗВЕРИНАЯ» </vt:lpstr>
      <vt:lpstr> Станция  «ЗАМОРОЧКИ»</vt:lpstr>
      <vt:lpstr>Станция  «ЗАМОРОЧКИ»</vt:lpstr>
      <vt:lpstr>  Станция  «ЛЕСНОЙ ЭРУДИТ» </vt:lpstr>
      <vt:lpstr>   Учебно-познавательное путешествие закончено. Надеюсь, все  «Лесные заморочки» были вами разгаданы.     МОЛОДЦЫ!!! 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</dc:creator>
  <cp:lastModifiedBy>Ольга</cp:lastModifiedBy>
  <cp:revision>48</cp:revision>
  <dcterms:created xsi:type="dcterms:W3CDTF">2020-04-30T07:56:23Z</dcterms:created>
  <dcterms:modified xsi:type="dcterms:W3CDTF">2021-01-23T07:39:13Z</dcterms:modified>
</cp:coreProperties>
</file>