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7" r:id="rId8"/>
    <p:sldId id="263" r:id="rId9"/>
    <p:sldId id="268" r:id="rId10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756" y="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11/13/2025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11/13/2025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11/13/2025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11/13/2025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11/13/2025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12096750" cy="6811515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0"/>
            <a:ext cx="11980164" cy="6644640"/>
          </a:xfrm>
          <a:prstGeom prst="rect">
            <a:avLst/>
          </a:prstGeom>
        </p:spPr>
      </p:pic>
      <p:sp>
        <p:nvSpPr>
          <p:cNvPr id="19" name="bg object 19"/>
          <p:cNvSpPr/>
          <p:nvPr/>
        </p:nvSpPr>
        <p:spPr>
          <a:xfrm>
            <a:off x="0" y="0"/>
            <a:ext cx="11748770" cy="6419215"/>
          </a:xfrm>
          <a:custGeom>
            <a:avLst/>
            <a:gdLst/>
            <a:ahLst/>
            <a:cxnLst/>
            <a:rect l="l" t="t" r="r" b="b"/>
            <a:pathLst>
              <a:path w="11748770" h="6419215">
                <a:moveTo>
                  <a:pt x="11725275" y="0"/>
                </a:moveTo>
                <a:lnTo>
                  <a:pt x="11748516" y="6419088"/>
                </a:lnTo>
                <a:lnTo>
                  <a:pt x="0" y="6410635"/>
                </a:lnTo>
              </a:path>
            </a:pathLst>
          </a:custGeom>
          <a:ln w="82296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0" name="bg object 2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0" y="5600699"/>
            <a:ext cx="11705844" cy="780288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98398" y="340817"/>
            <a:ext cx="5310505" cy="3917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7340" y="1507461"/>
            <a:ext cx="6303009" cy="19462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11/13/2025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g"/><Relationship Id="rId3" Type="http://schemas.openxmlformats.org/officeDocument/2006/relationships/image" Target="../media/image12.jp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18" Type="http://schemas.openxmlformats.org/officeDocument/2006/relationships/image" Target="../media/image34.png"/><Relationship Id="rId26" Type="http://schemas.openxmlformats.org/officeDocument/2006/relationships/image" Target="../media/image42.png"/><Relationship Id="rId3" Type="http://schemas.openxmlformats.org/officeDocument/2006/relationships/image" Target="../media/image19.png"/><Relationship Id="rId21" Type="http://schemas.openxmlformats.org/officeDocument/2006/relationships/image" Target="../media/image37.png"/><Relationship Id="rId34" Type="http://schemas.openxmlformats.org/officeDocument/2006/relationships/image" Target="../media/image50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17" Type="http://schemas.openxmlformats.org/officeDocument/2006/relationships/image" Target="../media/image33.png"/><Relationship Id="rId25" Type="http://schemas.openxmlformats.org/officeDocument/2006/relationships/image" Target="../media/image41.png"/><Relationship Id="rId33" Type="http://schemas.openxmlformats.org/officeDocument/2006/relationships/image" Target="../media/image49.png"/><Relationship Id="rId2" Type="http://schemas.openxmlformats.org/officeDocument/2006/relationships/image" Target="../media/image18.png"/><Relationship Id="rId16" Type="http://schemas.openxmlformats.org/officeDocument/2006/relationships/image" Target="../media/image32.png"/><Relationship Id="rId20" Type="http://schemas.openxmlformats.org/officeDocument/2006/relationships/image" Target="../media/image36.png"/><Relationship Id="rId29" Type="http://schemas.openxmlformats.org/officeDocument/2006/relationships/image" Target="../media/image4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24" Type="http://schemas.openxmlformats.org/officeDocument/2006/relationships/image" Target="../media/image40.png"/><Relationship Id="rId32" Type="http://schemas.openxmlformats.org/officeDocument/2006/relationships/image" Target="../media/image48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23" Type="http://schemas.openxmlformats.org/officeDocument/2006/relationships/image" Target="../media/image39.png"/><Relationship Id="rId28" Type="http://schemas.openxmlformats.org/officeDocument/2006/relationships/image" Target="../media/image44.png"/><Relationship Id="rId36" Type="http://schemas.openxmlformats.org/officeDocument/2006/relationships/image" Target="../media/image52.png"/><Relationship Id="rId10" Type="http://schemas.openxmlformats.org/officeDocument/2006/relationships/image" Target="../media/image26.png"/><Relationship Id="rId19" Type="http://schemas.openxmlformats.org/officeDocument/2006/relationships/image" Target="../media/image35.png"/><Relationship Id="rId31" Type="http://schemas.openxmlformats.org/officeDocument/2006/relationships/image" Target="../media/image47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Relationship Id="rId22" Type="http://schemas.openxmlformats.org/officeDocument/2006/relationships/image" Target="../media/image38.png"/><Relationship Id="rId27" Type="http://schemas.openxmlformats.org/officeDocument/2006/relationships/image" Target="../media/image43.png"/><Relationship Id="rId30" Type="http://schemas.openxmlformats.org/officeDocument/2006/relationships/image" Target="../media/image46.png"/><Relationship Id="rId35" Type="http://schemas.openxmlformats.org/officeDocument/2006/relationships/image" Target="../media/image5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jpg"/><Relationship Id="rId7" Type="http://schemas.openxmlformats.org/officeDocument/2006/relationships/image" Target="../media/image59.jp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8.png"/><Relationship Id="rId5" Type="http://schemas.openxmlformats.org/officeDocument/2006/relationships/image" Target="../media/image57.jpg"/><Relationship Id="rId4" Type="http://schemas.openxmlformats.org/officeDocument/2006/relationships/image" Target="../media/image56.png"/><Relationship Id="rId9" Type="http://schemas.openxmlformats.org/officeDocument/2006/relationships/image" Target="../media/image6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52400" y="360986"/>
            <a:ext cx="9812158" cy="2500575"/>
          </a:xfrm>
          <a:custGeom>
            <a:avLst/>
            <a:gdLst/>
            <a:ahLst/>
            <a:cxnLst/>
            <a:rect l="l" t="t" r="r" b="b"/>
            <a:pathLst>
              <a:path w="5358765" h="2303145">
                <a:moveTo>
                  <a:pt x="5358384" y="0"/>
                </a:moveTo>
                <a:lnTo>
                  <a:pt x="0" y="0"/>
                </a:lnTo>
                <a:lnTo>
                  <a:pt x="0" y="2302764"/>
                </a:lnTo>
                <a:lnTo>
                  <a:pt x="5358384" y="2302764"/>
                </a:lnTo>
                <a:lnTo>
                  <a:pt x="5358384" y="0"/>
                </a:lnTo>
                <a:close/>
              </a:path>
            </a:pathLst>
          </a:custGeom>
          <a:solidFill>
            <a:srgbClr val="5A347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9" name="object 9"/>
          <p:cNvGrpSpPr/>
          <p:nvPr/>
        </p:nvGrpSpPr>
        <p:grpSpPr>
          <a:xfrm>
            <a:off x="5879418" y="1599545"/>
            <a:ext cx="5919563" cy="4104893"/>
            <a:chOff x="5593079" y="656844"/>
            <a:chExt cx="6120765" cy="4299585"/>
          </a:xfrm>
        </p:grpSpPr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593079" y="656844"/>
              <a:ext cx="6120383" cy="4299204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88151" y="851916"/>
              <a:ext cx="5550408" cy="3729228"/>
            </a:xfrm>
            <a:prstGeom prst="rect">
              <a:avLst/>
            </a:prstGeom>
          </p:spPr>
        </p:pic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53E88B2F-943E-DD26-7AFC-8DF57ADC5604}"/>
              </a:ext>
            </a:extLst>
          </p:cNvPr>
          <p:cNvSpPr txBox="1"/>
          <p:nvPr/>
        </p:nvSpPr>
        <p:spPr>
          <a:xfrm>
            <a:off x="3132499" y="5896349"/>
            <a:ext cx="9067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b="1" dirty="0">
                <a:solidFill>
                  <a:schemeClr val="bg1"/>
                </a:solidFill>
                <a:latin typeface="Comic Sans MS" panose="030F0702030302020204" pitchFamily="66" charset="0"/>
              </a:rPr>
              <a:t>Бугрышева Наталия Андреевна</a:t>
            </a:r>
            <a:r>
              <a:rPr lang="ru-RU" sz="1600" dirty="0">
                <a:solidFill>
                  <a:schemeClr val="bg1"/>
                </a:solidFill>
                <a:latin typeface="Comic Sans MS" panose="030F0702030302020204" pitchFamily="66" charset="0"/>
              </a:rPr>
              <a:t>, учитель начальных классов, МАОУ СОШ №64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31A1431-44EE-52B0-2D76-16FC0803C474}"/>
              </a:ext>
            </a:extLst>
          </p:cNvPr>
          <p:cNvSpPr txBox="1"/>
          <p:nvPr/>
        </p:nvSpPr>
        <p:spPr>
          <a:xfrm>
            <a:off x="457200" y="1611274"/>
            <a:ext cx="548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  <a:latin typeface="Comic Sans MS" panose="030F0702030302020204" pitchFamily="66" charset="0"/>
              </a:rPr>
              <a:t>ОТ ИГРЫ К ЗНАНИЯМ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7F9F364B-A6C1-38B4-020D-C6DC278D5713}"/>
              </a:ext>
            </a:extLst>
          </p:cNvPr>
          <p:cNvSpPr/>
          <p:nvPr/>
        </p:nvSpPr>
        <p:spPr>
          <a:xfrm>
            <a:off x="329206" y="848708"/>
            <a:ext cx="850999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omic Sans MS" panose="030F0702030302020204" pitchFamily="66" charset="0"/>
              </a:rPr>
              <a:t>ТЕХНОЛОГИЯ   МОДЕРАЦИИ: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522976" y="134112"/>
            <a:ext cx="6047740" cy="2377440"/>
          </a:xfrm>
          <a:custGeom>
            <a:avLst/>
            <a:gdLst/>
            <a:ahLst/>
            <a:cxnLst/>
            <a:rect l="l" t="t" r="r" b="b"/>
            <a:pathLst>
              <a:path w="6047740" h="2377440">
                <a:moveTo>
                  <a:pt x="6047232" y="0"/>
                </a:moveTo>
                <a:lnTo>
                  <a:pt x="0" y="0"/>
                </a:lnTo>
                <a:lnTo>
                  <a:pt x="0" y="2377440"/>
                </a:lnTo>
                <a:lnTo>
                  <a:pt x="6047232" y="2377440"/>
                </a:lnTo>
                <a:lnTo>
                  <a:pt x="6047232" y="0"/>
                </a:lnTo>
                <a:close/>
              </a:path>
            </a:pathLst>
          </a:custGeom>
          <a:solidFill>
            <a:srgbClr val="DCD7D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267069" y="436879"/>
            <a:ext cx="4561205" cy="968375"/>
          </a:xfrm>
          <a:prstGeom prst="rect">
            <a:avLst/>
          </a:prstGeom>
        </p:spPr>
        <p:txBody>
          <a:bodyPr vert="horz" wrap="square" lIns="0" tIns="31750" rIns="0" bIns="0" rtlCol="0">
            <a:spAutoFit/>
          </a:bodyPr>
          <a:lstStyle/>
          <a:p>
            <a:pPr marL="12700" marR="5080" indent="726440">
              <a:lnSpc>
                <a:spcPct val="94700"/>
              </a:lnSpc>
              <a:spcBef>
                <a:spcPts val="250"/>
              </a:spcBef>
            </a:pPr>
            <a:r>
              <a:rPr sz="2400" b="1" dirty="0">
                <a:latin typeface="Comic Sans MS"/>
                <a:cs typeface="Comic Sans MS"/>
              </a:rPr>
              <a:t>МОДЕРАЦИЯ</a:t>
            </a:r>
            <a:r>
              <a:rPr sz="2400" b="1" spc="-165" dirty="0">
                <a:latin typeface="Comic Sans MS"/>
                <a:cs typeface="Comic Sans MS"/>
              </a:rPr>
              <a:t> </a:t>
            </a:r>
            <a:r>
              <a:rPr dirty="0"/>
              <a:t>–</a:t>
            </a:r>
            <a:r>
              <a:rPr spc="-35" dirty="0"/>
              <a:t> </a:t>
            </a:r>
            <a:r>
              <a:rPr spc="-10" dirty="0"/>
              <a:t>ТЕХНИКА </a:t>
            </a:r>
            <a:r>
              <a:rPr dirty="0"/>
              <a:t>ОРГАНИЗАЦИИ</a:t>
            </a:r>
            <a:r>
              <a:rPr spc="-75" dirty="0"/>
              <a:t> </a:t>
            </a:r>
            <a:r>
              <a:rPr spc="-10" dirty="0"/>
              <a:t>ИНТЕРАКТИВНОГО </a:t>
            </a:r>
            <a:r>
              <a:rPr dirty="0"/>
              <a:t>ОБУЧЕНИЯ,</a:t>
            </a:r>
            <a:r>
              <a:rPr spc="-65" dirty="0"/>
              <a:t> </a:t>
            </a:r>
            <a:r>
              <a:rPr dirty="0"/>
              <a:t>БЛАГОДАРЯ</a:t>
            </a:r>
            <a:r>
              <a:rPr spc="-65" dirty="0"/>
              <a:t> </a:t>
            </a:r>
            <a:r>
              <a:rPr spc="-10" dirty="0"/>
              <a:t>КОТОРОЙ</a:t>
            </a:r>
            <a:endParaRPr sz="2400" dirty="0">
              <a:latin typeface="Comic Sans MS"/>
              <a:cs typeface="Comic Sans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788278" y="1348486"/>
            <a:ext cx="5524500" cy="879475"/>
          </a:xfrm>
          <a:prstGeom prst="rect">
            <a:avLst/>
          </a:prstGeom>
        </p:spPr>
        <p:txBody>
          <a:bodyPr vert="horz" wrap="square" lIns="0" tIns="47625" rIns="0" bIns="0" rtlCol="0">
            <a:spAutoFit/>
          </a:bodyPr>
          <a:lstStyle/>
          <a:p>
            <a:pPr marL="12700" marR="5080" algn="ctr">
              <a:lnSpc>
                <a:spcPts val="2160"/>
              </a:lnSpc>
              <a:spcBef>
                <a:spcPts val="375"/>
              </a:spcBef>
            </a:pPr>
            <a:r>
              <a:rPr sz="2000" dirty="0">
                <a:latin typeface="Comic Sans MS"/>
                <a:cs typeface="Comic Sans MS"/>
              </a:rPr>
              <a:t>ГРУППОВАЯ</a:t>
            </a:r>
            <a:r>
              <a:rPr sz="2000" spc="-25" dirty="0">
                <a:latin typeface="Comic Sans MS"/>
                <a:cs typeface="Comic Sans MS"/>
              </a:rPr>
              <a:t> </a:t>
            </a:r>
            <a:r>
              <a:rPr sz="2000" dirty="0">
                <a:latin typeface="Comic Sans MS"/>
                <a:cs typeface="Comic Sans MS"/>
              </a:rPr>
              <a:t>РАБОТА</a:t>
            </a:r>
            <a:r>
              <a:rPr sz="2000" spc="-20" dirty="0">
                <a:latin typeface="Comic Sans MS"/>
                <a:cs typeface="Comic Sans MS"/>
              </a:rPr>
              <a:t> </a:t>
            </a:r>
            <a:r>
              <a:rPr sz="2000" dirty="0">
                <a:latin typeface="Comic Sans MS"/>
                <a:cs typeface="Comic Sans MS"/>
              </a:rPr>
              <a:t>СТАНОВИТСЯ</a:t>
            </a:r>
            <a:r>
              <a:rPr sz="2000" spc="-30" dirty="0">
                <a:latin typeface="Comic Sans MS"/>
                <a:cs typeface="Comic Sans MS"/>
              </a:rPr>
              <a:t> </a:t>
            </a:r>
            <a:r>
              <a:rPr sz="2000" spc="-10" dirty="0">
                <a:latin typeface="Comic Sans MS"/>
                <a:cs typeface="Comic Sans MS"/>
              </a:rPr>
              <a:t>БОЛЕЕ ЦЕЛЕНАПРАВЛЕННОЙ</a:t>
            </a:r>
            <a:endParaRPr sz="2000" dirty="0">
              <a:latin typeface="Comic Sans MS"/>
              <a:cs typeface="Comic Sans MS"/>
            </a:endParaRPr>
          </a:p>
          <a:p>
            <a:pPr algn="ctr">
              <a:lnSpc>
                <a:spcPts val="2130"/>
              </a:lnSpc>
              <a:tabLst>
                <a:tab pos="342265" algn="l"/>
              </a:tabLst>
            </a:pPr>
            <a:r>
              <a:rPr sz="2000" spc="-50" dirty="0">
                <a:latin typeface="Comic Sans MS"/>
                <a:cs typeface="Comic Sans MS"/>
              </a:rPr>
              <a:t>И</a:t>
            </a:r>
            <a:r>
              <a:rPr sz="2000" dirty="0">
                <a:latin typeface="Comic Sans MS"/>
                <a:cs typeface="Comic Sans MS"/>
              </a:rPr>
              <a:t>	</a:t>
            </a:r>
            <a:r>
              <a:rPr sz="2000" spc="-10" dirty="0">
                <a:latin typeface="Comic Sans MS"/>
                <a:cs typeface="Comic Sans MS"/>
              </a:rPr>
              <a:t>СТРУКТУРИРОВАННОЙ</a:t>
            </a:r>
            <a:endParaRPr sz="2000" dirty="0">
              <a:latin typeface="Comic Sans MS"/>
              <a:cs typeface="Comic Sans MS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124968" y="0"/>
            <a:ext cx="5515610" cy="2886710"/>
            <a:chOff x="124968" y="0"/>
            <a:chExt cx="5515610" cy="2886710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4968" y="0"/>
              <a:ext cx="5515356" cy="288645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20039" y="134112"/>
              <a:ext cx="4945380" cy="2377440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303377" y="3521202"/>
            <a:ext cx="11141075" cy="25107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7815" marR="7620" indent="-285750" algn="just">
              <a:lnSpc>
                <a:spcPct val="100000"/>
              </a:lnSpc>
              <a:spcBef>
                <a:spcPts val="100"/>
              </a:spcBef>
              <a:buFont typeface="Wingdings"/>
              <a:buChar char=""/>
              <a:tabLst>
                <a:tab pos="299085" algn="l"/>
              </a:tabLst>
            </a:pPr>
            <a:r>
              <a:rPr sz="1800" dirty="0">
                <a:latin typeface="Comic Sans MS"/>
                <a:cs typeface="Comic Sans MS"/>
              </a:rPr>
              <a:t>Немецкий</a:t>
            </a:r>
            <a:r>
              <a:rPr sz="1800" spc="335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ученый</a:t>
            </a:r>
            <a:r>
              <a:rPr sz="1800" spc="340" dirty="0">
                <a:latin typeface="Comic Sans MS"/>
                <a:cs typeface="Comic Sans MS"/>
              </a:rPr>
              <a:t> </a:t>
            </a:r>
            <a:r>
              <a:rPr sz="1800" b="1" dirty="0">
                <a:latin typeface="Comic Sans MS"/>
                <a:cs typeface="Comic Sans MS"/>
              </a:rPr>
              <a:t>Ганс</a:t>
            </a:r>
            <a:r>
              <a:rPr sz="1800" b="1" spc="85" dirty="0">
                <a:latin typeface="Comic Sans MS"/>
                <a:cs typeface="Comic Sans MS"/>
              </a:rPr>
              <a:t> </a:t>
            </a:r>
            <a:r>
              <a:rPr sz="1800" b="1" dirty="0">
                <a:latin typeface="Comic Sans MS"/>
                <a:cs typeface="Comic Sans MS"/>
              </a:rPr>
              <a:t>Фриц</a:t>
            </a:r>
            <a:r>
              <a:rPr sz="1800" b="1" spc="95" dirty="0">
                <a:latin typeface="Comic Sans MS"/>
                <a:cs typeface="Comic Sans MS"/>
              </a:rPr>
              <a:t> </a:t>
            </a:r>
            <a:r>
              <a:rPr sz="1800" b="1" dirty="0">
                <a:latin typeface="Comic Sans MS"/>
                <a:cs typeface="Comic Sans MS"/>
              </a:rPr>
              <a:t>в</a:t>
            </a:r>
            <a:r>
              <a:rPr sz="1800" b="1" spc="80" dirty="0">
                <a:latin typeface="Comic Sans MS"/>
                <a:cs typeface="Comic Sans MS"/>
              </a:rPr>
              <a:t> </a:t>
            </a:r>
            <a:r>
              <a:rPr sz="1800" b="1" dirty="0">
                <a:latin typeface="Comic Sans MS"/>
                <a:cs typeface="Comic Sans MS"/>
              </a:rPr>
              <a:t>1975</a:t>
            </a:r>
            <a:r>
              <a:rPr sz="1800" b="1" spc="90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г.</a:t>
            </a:r>
            <a:r>
              <a:rPr sz="1800" spc="330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ввел</a:t>
            </a:r>
            <a:r>
              <a:rPr sz="1800" spc="325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понятие</a:t>
            </a:r>
            <a:r>
              <a:rPr sz="1800" spc="335" dirty="0">
                <a:latin typeface="Comic Sans MS"/>
                <a:cs typeface="Comic Sans MS"/>
              </a:rPr>
              <a:t> </a:t>
            </a:r>
            <a:r>
              <a:rPr sz="1800" b="1" dirty="0">
                <a:latin typeface="Comic Sans MS"/>
                <a:cs typeface="Comic Sans MS"/>
              </a:rPr>
              <a:t>интерактивной</a:t>
            </a:r>
            <a:r>
              <a:rPr sz="1800" b="1" spc="100" dirty="0">
                <a:latin typeface="Comic Sans MS"/>
                <a:cs typeface="Comic Sans MS"/>
              </a:rPr>
              <a:t> </a:t>
            </a:r>
            <a:r>
              <a:rPr sz="1800" b="1" dirty="0">
                <a:latin typeface="Comic Sans MS"/>
                <a:cs typeface="Comic Sans MS"/>
              </a:rPr>
              <a:t>педагогики</a:t>
            </a:r>
            <a:r>
              <a:rPr sz="1800" dirty="0">
                <a:latin typeface="Comic Sans MS"/>
                <a:cs typeface="Comic Sans MS"/>
              </a:rPr>
              <a:t>,</a:t>
            </a:r>
            <a:r>
              <a:rPr sz="1800" spc="325" dirty="0">
                <a:latin typeface="Comic Sans MS"/>
                <a:cs typeface="Comic Sans MS"/>
              </a:rPr>
              <a:t> </a:t>
            </a:r>
            <a:r>
              <a:rPr sz="1800" spc="-10" dirty="0">
                <a:latin typeface="Comic Sans MS"/>
                <a:cs typeface="Comic Sans MS"/>
              </a:rPr>
              <a:t>основными 	</a:t>
            </a:r>
            <a:r>
              <a:rPr sz="1800" dirty="0">
                <a:latin typeface="Comic Sans MS"/>
                <a:cs typeface="Comic Sans MS"/>
              </a:rPr>
              <a:t>принципами</a:t>
            </a:r>
            <a:r>
              <a:rPr sz="1800" spc="380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которой</a:t>
            </a:r>
            <a:r>
              <a:rPr sz="1800" spc="385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являются:</a:t>
            </a:r>
            <a:r>
              <a:rPr sz="1800" spc="375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диалогическое</a:t>
            </a:r>
            <a:r>
              <a:rPr sz="1800" spc="385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взаимодействие;</a:t>
            </a:r>
            <a:r>
              <a:rPr sz="1800" spc="370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работа</a:t>
            </a:r>
            <a:r>
              <a:rPr sz="1800" spc="380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в</a:t>
            </a:r>
            <a:r>
              <a:rPr sz="1800" spc="380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малых</a:t>
            </a:r>
            <a:r>
              <a:rPr sz="1800" spc="390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группах</a:t>
            </a:r>
            <a:r>
              <a:rPr sz="1800" spc="380" dirty="0">
                <a:latin typeface="Comic Sans MS"/>
                <a:cs typeface="Comic Sans MS"/>
              </a:rPr>
              <a:t> </a:t>
            </a:r>
            <a:r>
              <a:rPr sz="1800" spc="-25" dirty="0">
                <a:latin typeface="Comic Sans MS"/>
                <a:cs typeface="Comic Sans MS"/>
              </a:rPr>
              <a:t>на 	</a:t>
            </a:r>
            <a:r>
              <a:rPr sz="1800" dirty="0">
                <a:latin typeface="Comic Sans MS"/>
                <a:cs typeface="Comic Sans MS"/>
              </a:rPr>
              <a:t>основе</a:t>
            </a:r>
            <a:r>
              <a:rPr sz="1800" spc="-80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кооперации;</a:t>
            </a:r>
            <a:r>
              <a:rPr sz="1800" spc="-95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игровая</a:t>
            </a:r>
            <a:r>
              <a:rPr sz="1800" spc="-65" dirty="0">
                <a:latin typeface="Comic Sans MS"/>
                <a:cs typeface="Comic Sans MS"/>
              </a:rPr>
              <a:t> </a:t>
            </a:r>
            <a:r>
              <a:rPr sz="1800" spc="-10" dirty="0">
                <a:latin typeface="Comic Sans MS"/>
                <a:cs typeface="Comic Sans MS"/>
              </a:rPr>
              <a:t>деятельность;</a:t>
            </a:r>
            <a:r>
              <a:rPr sz="1800" spc="-80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тренинговая</a:t>
            </a:r>
            <a:r>
              <a:rPr sz="1800" spc="-65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организация</a:t>
            </a:r>
            <a:r>
              <a:rPr sz="1800" spc="-65" dirty="0">
                <a:latin typeface="Comic Sans MS"/>
                <a:cs typeface="Comic Sans MS"/>
              </a:rPr>
              <a:t> </a:t>
            </a:r>
            <a:r>
              <a:rPr sz="1800" spc="-10" dirty="0">
                <a:latin typeface="Comic Sans MS"/>
                <a:cs typeface="Comic Sans MS"/>
              </a:rPr>
              <a:t>обучения.</a:t>
            </a:r>
            <a:endParaRPr sz="1800" dirty="0">
              <a:latin typeface="Comic Sans MS"/>
              <a:cs typeface="Comic Sans MS"/>
            </a:endParaRPr>
          </a:p>
          <a:p>
            <a:pPr marL="298450" indent="-285750" algn="just">
              <a:lnSpc>
                <a:spcPct val="100000"/>
              </a:lnSpc>
              <a:buFont typeface="Wingdings"/>
              <a:buChar char=""/>
              <a:tabLst>
                <a:tab pos="298450" algn="l"/>
              </a:tabLst>
            </a:pPr>
            <a:r>
              <a:rPr sz="1800" dirty="0">
                <a:latin typeface="Comic Sans MS"/>
                <a:cs typeface="Comic Sans MS"/>
              </a:rPr>
              <a:t>С</a:t>
            </a:r>
            <a:r>
              <a:rPr sz="1800" spc="305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1980</a:t>
            </a:r>
            <a:r>
              <a:rPr sz="1800" spc="305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г.</a:t>
            </a:r>
            <a:r>
              <a:rPr sz="1800" spc="315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В.В.</a:t>
            </a:r>
            <a:r>
              <a:rPr sz="1800" spc="310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Гузеев,</a:t>
            </a:r>
            <a:r>
              <a:rPr sz="1800" spc="320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В.А.</a:t>
            </a:r>
            <a:r>
              <a:rPr sz="1800" spc="310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Сластенин,</a:t>
            </a:r>
            <a:r>
              <a:rPr sz="1800" spc="315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В.М.</a:t>
            </a:r>
            <a:r>
              <a:rPr sz="1800" spc="315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Кларин</a:t>
            </a:r>
            <a:r>
              <a:rPr sz="1800" spc="315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и</a:t>
            </a:r>
            <a:r>
              <a:rPr sz="1800" spc="320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др.</a:t>
            </a:r>
            <a:r>
              <a:rPr sz="1800" spc="315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исследователи</a:t>
            </a:r>
            <a:r>
              <a:rPr sz="1800" spc="320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внедряют</a:t>
            </a:r>
            <a:r>
              <a:rPr sz="1800" spc="320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в</a:t>
            </a:r>
            <a:r>
              <a:rPr sz="1800" spc="315" dirty="0">
                <a:latin typeface="Comic Sans MS"/>
                <a:cs typeface="Comic Sans MS"/>
              </a:rPr>
              <a:t> </a:t>
            </a:r>
            <a:r>
              <a:rPr sz="1800" spc="-10" dirty="0">
                <a:latin typeface="Comic Sans MS"/>
                <a:cs typeface="Comic Sans MS"/>
              </a:rPr>
              <a:t>практику</a:t>
            </a:r>
            <a:endParaRPr sz="1800" dirty="0">
              <a:latin typeface="Comic Sans MS"/>
              <a:cs typeface="Comic Sans MS"/>
            </a:endParaRPr>
          </a:p>
          <a:p>
            <a:pPr marL="299085" algn="just">
              <a:lnSpc>
                <a:spcPct val="100000"/>
              </a:lnSpc>
            </a:pPr>
            <a:r>
              <a:rPr sz="1800" dirty="0">
                <a:latin typeface="Comic Sans MS"/>
                <a:cs typeface="Comic Sans MS"/>
              </a:rPr>
              <a:t>школ</a:t>
            </a:r>
            <a:r>
              <a:rPr sz="1800" spc="-50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активные</a:t>
            </a:r>
            <a:r>
              <a:rPr sz="1800" spc="-30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методы</a:t>
            </a:r>
            <a:r>
              <a:rPr sz="1800" spc="-45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обучения</a:t>
            </a:r>
            <a:r>
              <a:rPr sz="1800" spc="-30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на</a:t>
            </a:r>
            <a:r>
              <a:rPr sz="1800" spc="-20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основе</a:t>
            </a:r>
            <a:r>
              <a:rPr sz="1800" spc="-65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диалоговых</a:t>
            </a:r>
            <a:r>
              <a:rPr sz="1800" spc="-45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групповых</a:t>
            </a:r>
            <a:r>
              <a:rPr sz="1800" spc="-50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форм</a:t>
            </a:r>
            <a:r>
              <a:rPr sz="1800" spc="-50" dirty="0">
                <a:latin typeface="Comic Sans MS"/>
                <a:cs typeface="Comic Sans MS"/>
              </a:rPr>
              <a:t> </a:t>
            </a:r>
            <a:r>
              <a:rPr sz="1800" spc="-10" dirty="0">
                <a:latin typeface="Comic Sans MS"/>
                <a:cs typeface="Comic Sans MS"/>
              </a:rPr>
              <a:t>познания.</a:t>
            </a:r>
            <a:endParaRPr sz="1800" dirty="0">
              <a:latin typeface="Comic Sans MS"/>
              <a:cs typeface="Comic Sans MS"/>
            </a:endParaRPr>
          </a:p>
          <a:p>
            <a:pPr marL="297815" marR="5080" indent="-285750" algn="just">
              <a:lnSpc>
                <a:spcPct val="100000"/>
              </a:lnSpc>
              <a:buFont typeface="Wingdings"/>
              <a:buChar char=""/>
              <a:tabLst>
                <a:tab pos="299085" algn="l"/>
              </a:tabLst>
            </a:pPr>
            <a:r>
              <a:rPr sz="1800" dirty="0">
                <a:latin typeface="Comic Sans MS"/>
                <a:cs typeface="Comic Sans MS"/>
              </a:rPr>
              <a:t>Существенный</a:t>
            </a:r>
            <a:r>
              <a:rPr sz="1800" spc="-15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вклад</a:t>
            </a:r>
            <a:r>
              <a:rPr sz="1800" spc="-25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в</a:t>
            </a:r>
            <a:r>
              <a:rPr sz="1800" spc="-15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развитие</a:t>
            </a:r>
            <a:r>
              <a:rPr sz="1800" spc="-20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технологии</a:t>
            </a:r>
            <a:r>
              <a:rPr sz="1800" spc="-15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интерактивного</a:t>
            </a:r>
            <a:r>
              <a:rPr sz="1800" spc="-20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обучения</a:t>
            </a:r>
            <a:r>
              <a:rPr sz="1800" spc="-25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внесли</a:t>
            </a:r>
            <a:r>
              <a:rPr sz="1800" spc="-15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и</a:t>
            </a:r>
            <a:r>
              <a:rPr sz="1800" spc="-15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такие</a:t>
            </a:r>
            <a:r>
              <a:rPr sz="1800" spc="-20" dirty="0">
                <a:latin typeface="Comic Sans MS"/>
                <a:cs typeface="Comic Sans MS"/>
              </a:rPr>
              <a:t> </a:t>
            </a:r>
            <a:r>
              <a:rPr sz="1800" spc="-10" dirty="0">
                <a:latin typeface="Comic Sans MS"/>
                <a:cs typeface="Comic Sans MS"/>
              </a:rPr>
              <a:t>известные 	</a:t>
            </a:r>
            <a:r>
              <a:rPr sz="1800" dirty="0">
                <a:latin typeface="Comic Sans MS"/>
                <a:cs typeface="Comic Sans MS"/>
              </a:rPr>
              <a:t>исследователи,</a:t>
            </a:r>
            <a:r>
              <a:rPr sz="1800" spc="-50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как</a:t>
            </a:r>
            <a:r>
              <a:rPr sz="1800" spc="-55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В.Н.</a:t>
            </a:r>
            <a:r>
              <a:rPr sz="1800" spc="-35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Бурков,</a:t>
            </a:r>
            <a:r>
              <a:rPr sz="1800" spc="-50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А.А.</a:t>
            </a:r>
            <a:r>
              <a:rPr sz="1800" spc="-65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Вербицкий,</a:t>
            </a:r>
            <a:r>
              <a:rPr sz="1800" spc="-65" dirty="0">
                <a:latin typeface="Comic Sans MS"/>
                <a:cs typeface="Comic Sans MS"/>
              </a:rPr>
              <a:t> </a:t>
            </a:r>
            <a:r>
              <a:rPr sz="1800" dirty="0">
                <a:latin typeface="Comic Sans MS"/>
                <a:cs typeface="Comic Sans MS"/>
              </a:rPr>
              <a:t>А.М.</a:t>
            </a:r>
            <a:r>
              <a:rPr sz="1800" spc="-45" dirty="0">
                <a:latin typeface="Comic Sans MS"/>
                <a:cs typeface="Comic Sans MS"/>
              </a:rPr>
              <a:t> </a:t>
            </a:r>
            <a:r>
              <a:rPr sz="1800" spc="-10" dirty="0">
                <a:latin typeface="Comic Sans MS"/>
                <a:cs typeface="Comic Sans MS"/>
              </a:rPr>
              <a:t>Смолкин</a:t>
            </a:r>
            <a:endParaRPr sz="1800" dirty="0">
              <a:latin typeface="Comic Sans MS"/>
              <a:cs typeface="Comic Sans MS"/>
            </a:endParaRPr>
          </a:p>
          <a:p>
            <a:pPr marL="271145" algn="just">
              <a:lnSpc>
                <a:spcPct val="100000"/>
              </a:lnSpc>
              <a:spcBef>
                <a:spcPts val="2045"/>
              </a:spcBef>
            </a:pPr>
            <a:r>
              <a:rPr sz="2000" b="1" dirty="0">
                <a:solidFill>
                  <a:srgbClr val="FFFFFF"/>
                </a:solidFill>
                <a:latin typeface="Comic Sans MS"/>
                <a:cs typeface="Comic Sans MS"/>
              </a:rPr>
              <a:t>Moderare</a:t>
            </a:r>
            <a:r>
              <a:rPr sz="2000" b="1" spc="-105" dirty="0">
                <a:solidFill>
                  <a:srgbClr val="FFFFFF"/>
                </a:solidFill>
                <a:latin typeface="Comic Sans MS"/>
                <a:cs typeface="Comic Sans MS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omic Sans MS"/>
                <a:cs typeface="Comic Sans MS"/>
              </a:rPr>
              <a:t>(латин.)</a:t>
            </a:r>
            <a:r>
              <a:rPr sz="2000" b="1" spc="-80" dirty="0">
                <a:solidFill>
                  <a:srgbClr val="FFFFFF"/>
                </a:solidFill>
                <a:latin typeface="Comic Sans MS"/>
                <a:cs typeface="Comic Sans MS"/>
              </a:rPr>
              <a:t> </a:t>
            </a:r>
            <a:r>
              <a:rPr sz="2000" dirty="0">
                <a:solidFill>
                  <a:srgbClr val="FFFFFF"/>
                </a:solidFill>
                <a:latin typeface="Comic Sans MS"/>
                <a:cs typeface="Comic Sans MS"/>
              </a:rPr>
              <a:t>переводится</a:t>
            </a:r>
            <a:r>
              <a:rPr sz="2000" spc="-45" dirty="0">
                <a:solidFill>
                  <a:srgbClr val="FFFFFF"/>
                </a:solidFill>
                <a:latin typeface="Comic Sans MS"/>
                <a:cs typeface="Comic Sans MS"/>
              </a:rPr>
              <a:t> </a:t>
            </a:r>
            <a:r>
              <a:rPr sz="2000" dirty="0">
                <a:solidFill>
                  <a:srgbClr val="FFFFFF"/>
                </a:solidFill>
                <a:latin typeface="Comic Sans MS"/>
                <a:cs typeface="Comic Sans MS"/>
              </a:rPr>
              <a:t>как</a:t>
            </a:r>
            <a:r>
              <a:rPr sz="2000" spc="-50" dirty="0">
                <a:solidFill>
                  <a:srgbClr val="FFFFFF"/>
                </a:solidFill>
                <a:latin typeface="Comic Sans MS"/>
                <a:cs typeface="Comic Sans MS"/>
              </a:rPr>
              <a:t> </a:t>
            </a:r>
            <a:r>
              <a:rPr sz="2000" dirty="0">
                <a:solidFill>
                  <a:srgbClr val="FFFFFF"/>
                </a:solidFill>
                <a:latin typeface="Comic Sans MS"/>
                <a:cs typeface="Comic Sans MS"/>
              </a:rPr>
              <a:t>управлять,</a:t>
            </a:r>
            <a:r>
              <a:rPr sz="2000" spc="-45" dirty="0">
                <a:solidFill>
                  <a:srgbClr val="FFFFFF"/>
                </a:solidFill>
                <a:latin typeface="Comic Sans MS"/>
                <a:cs typeface="Comic Sans MS"/>
              </a:rPr>
              <a:t> </a:t>
            </a:r>
            <a:r>
              <a:rPr sz="2000" dirty="0">
                <a:solidFill>
                  <a:srgbClr val="FFFFFF"/>
                </a:solidFill>
                <a:latin typeface="Comic Sans MS"/>
                <a:cs typeface="Comic Sans MS"/>
              </a:rPr>
              <a:t>регулировать,</a:t>
            </a:r>
            <a:r>
              <a:rPr sz="2000" spc="-50" dirty="0">
                <a:solidFill>
                  <a:srgbClr val="FFFFFF"/>
                </a:solidFill>
                <a:latin typeface="Comic Sans MS"/>
                <a:cs typeface="Comic Sans MS"/>
              </a:rPr>
              <a:t> </a:t>
            </a:r>
            <a:r>
              <a:rPr sz="2000" dirty="0">
                <a:solidFill>
                  <a:srgbClr val="FFFFFF"/>
                </a:solidFill>
                <a:latin typeface="Comic Sans MS"/>
                <a:cs typeface="Comic Sans MS"/>
              </a:rPr>
              <a:t>приводить</a:t>
            </a:r>
            <a:r>
              <a:rPr sz="2000" spc="-35" dirty="0">
                <a:solidFill>
                  <a:srgbClr val="FFFFFF"/>
                </a:solidFill>
                <a:latin typeface="Comic Sans MS"/>
                <a:cs typeface="Comic Sans MS"/>
              </a:rPr>
              <a:t> </a:t>
            </a:r>
            <a:r>
              <a:rPr sz="2000" dirty="0">
                <a:solidFill>
                  <a:srgbClr val="FFFFFF"/>
                </a:solidFill>
                <a:latin typeface="Comic Sans MS"/>
                <a:cs typeface="Comic Sans MS"/>
              </a:rPr>
              <a:t>в</a:t>
            </a:r>
            <a:r>
              <a:rPr sz="2000" spc="-55" dirty="0">
                <a:solidFill>
                  <a:srgbClr val="FFFFFF"/>
                </a:solidFill>
                <a:latin typeface="Comic Sans MS"/>
                <a:cs typeface="Comic Sans MS"/>
              </a:rPr>
              <a:t> </a:t>
            </a:r>
            <a:r>
              <a:rPr sz="2000" spc="-10" dirty="0">
                <a:solidFill>
                  <a:srgbClr val="FFFFFF"/>
                </a:solidFill>
                <a:latin typeface="Comic Sans MS"/>
                <a:cs typeface="Comic Sans MS"/>
              </a:rPr>
              <a:t>равновесие.</a:t>
            </a:r>
            <a:endParaRPr sz="2000" dirty="0">
              <a:latin typeface="Comic Sans MS"/>
              <a:cs typeface="Comic Sans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216529" y="2882628"/>
            <a:ext cx="5474335" cy="462280"/>
          </a:xfrm>
          <a:prstGeom prst="rect">
            <a:avLst/>
          </a:prstGeom>
          <a:solidFill>
            <a:srgbClr val="DCD7DC"/>
          </a:solidFill>
        </p:spPr>
        <p:txBody>
          <a:bodyPr vert="horz" wrap="square" lIns="0" tIns="3048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240"/>
              </a:spcBef>
            </a:pPr>
            <a:r>
              <a:rPr sz="2400" b="1" dirty="0">
                <a:solidFill>
                  <a:srgbClr val="5A3470"/>
                </a:solidFill>
                <a:latin typeface="Comic Sans MS"/>
                <a:cs typeface="Comic Sans MS"/>
              </a:rPr>
              <a:t>ИСТОРИЧЕСКАЯ</a:t>
            </a:r>
            <a:r>
              <a:rPr sz="2400" b="1" spc="-225" dirty="0">
                <a:solidFill>
                  <a:srgbClr val="5A3470"/>
                </a:solidFill>
                <a:latin typeface="Comic Sans MS"/>
                <a:cs typeface="Comic Sans MS"/>
              </a:rPr>
              <a:t> </a:t>
            </a:r>
            <a:r>
              <a:rPr sz="2400" b="1" spc="-10" dirty="0">
                <a:solidFill>
                  <a:srgbClr val="5A3470"/>
                </a:solidFill>
                <a:latin typeface="Comic Sans MS"/>
                <a:cs typeface="Comic Sans MS"/>
              </a:rPr>
              <a:t>СПРАВКА</a:t>
            </a:r>
            <a:endParaRPr sz="2400" dirty="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37794" y="982926"/>
            <a:ext cx="514096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068705" algn="l"/>
                <a:tab pos="3118485" algn="l"/>
                <a:tab pos="5026660" algn="l"/>
              </a:tabLst>
            </a:pPr>
            <a:r>
              <a:rPr sz="2000" b="1" spc="-20" dirty="0">
                <a:solidFill>
                  <a:schemeClr val="accent4">
                    <a:lumMod val="75000"/>
                  </a:schemeClr>
                </a:solidFill>
                <a:uFill>
                  <a:solidFill>
                    <a:srgbClr val="0D0D0D"/>
                  </a:solidFill>
                </a:uFill>
                <a:latin typeface="Comic Sans MS"/>
                <a:cs typeface="Comic Sans MS"/>
              </a:rPr>
              <a:t>ЦЕЛ</a:t>
            </a:r>
            <a:r>
              <a:rPr lang="ru-RU" sz="2000" b="1" spc="-20" dirty="0">
                <a:solidFill>
                  <a:schemeClr val="accent4">
                    <a:lumMod val="75000"/>
                  </a:schemeClr>
                </a:solidFill>
                <a:uFill>
                  <a:solidFill>
                    <a:srgbClr val="0D0D0D"/>
                  </a:solidFill>
                </a:uFill>
                <a:latin typeface="Comic Sans MS"/>
                <a:cs typeface="Comic Sans MS"/>
              </a:rPr>
              <a:t>Ь</a:t>
            </a:r>
            <a:r>
              <a:rPr sz="2000" b="1" dirty="0">
                <a:solidFill>
                  <a:schemeClr val="accent4">
                    <a:lumMod val="75000"/>
                  </a:schemeClr>
                </a:solidFill>
                <a:uFill>
                  <a:solidFill>
                    <a:srgbClr val="0D0D0D"/>
                  </a:solidFill>
                </a:uFill>
                <a:latin typeface="Comic Sans MS"/>
                <a:cs typeface="Comic Sans MS"/>
              </a:rPr>
              <a:t>	</a:t>
            </a:r>
            <a:r>
              <a:rPr lang="ru-RU" sz="2000" b="1" spc="-10" dirty="0">
                <a:solidFill>
                  <a:schemeClr val="accent4">
                    <a:lumMod val="75000"/>
                  </a:schemeClr>
                </a:solidFill>
                <a:uFill>
                  <a:solidFill>
                    <a:srgbClr val="0D0D0D"/>
                  </a:solidFill>
                </a:uFill>
                <a:latin typeface="Comic Sans MS"/>
                <a:cs typeface="Comic Sans MS"/>
              </a:rPr>
              <a:t>ТЕХНОЛОГИИ</a:t>
            </a:r>
            <a:r>
              <a:rPr sz="2000" b="1" dirty="0">
                <a:solidFill>
                  <a:schemeClr val="accent4">
                    <a:lumMod val="75000"/>
                  </a:schemeClr>
                </a:solidFill>
                <a:uFill>
                  <a:solidFill>
                    <a:srgbClr val="0D0D0D"/>
                  </a:solidFill>
                </a:uFill>
                <a:latin typeface="Comic Sans MS"/>
                <a:cs typeface="Comic Sans MS"/>
              </a:rPr>
              <a:t>	</a:t>
            </a:r>
            <a:r>
              <a:rPr sz="2000" b="1" spc="-10" dirty="0">
                <a:solidFill>
                  <a:schemeClr val="accent4">
                    <a:lumMod val="75000"/>
                  </a:schemeClr>
                </a:solidFill>
                <a:uFill>
                  <a:solidFill>
                    <a:srgbClr val="0D0D0D"/>
                  </a:solidFill>
                </a:uFill>
                <a:latin typeface="Comic Sans MS"/>
                <a:cs typeface="Comic Sans MS"/>
              </a:rPr>
              <a:t>МОДЕРАЦИИ</a:t>
            </a:r>
            <a:r>
              <a:rPr sz="1800" b="1" dirty="0">
                <a:solidFill>
                  <a:schemeClr val="accent4">
                    <a:lumMod val="75000"/>
                  </a:schemeClr>
                </a:solidFill>
                <a:latin typeface="Comic Sans MS"/>
                <a:cs typeface="Comic Sans MS"/>
              </a:rPr>
              <a:t>	</a:t>
            </a:r>
            <a:r>
              <a:rPr sz="1800" spc="-50" dirty="0">
                <a:solidFill>
                  <a:schemeClr val="accent4">
                    <a:lumMod val="75000"/>
                  </a:schemeClr>
                </a:solidFill>
                <a:latin typeface="Comic Sans MS"/>
                <a:cs typeface="Comic Sans MS"/>
              </a:rPr>
              <a:t>–</a:t>
            </a:r>
            <a:endParaRPr sz="1800" dirty="0">
              <a:solidFill>
                <a:schemeClr val="accent4">
                  <a:lumMod val="75000"/>
                </a:schemeClr>
              </a:solidFill>
              <a:latin typeface="Comic Sans MS"/>
              <a:cs typeface="Comic Sans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37794" y="1372615"/>
            <a:ext cx="3793490" cy="6524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0000"/>
              </a:lnSpc>
              <a:spcBef>
                <a:spcPts val="100"/>
              </a:spcBef>
              <a:tabLst>
                <a:tab pos="2042795" algn="l"/>
                <a:tab pos="2135505" algn="l"/>
                <a:tab pos="2533650" algn="l"/>
              </a:tabLst>
            </a:pPr>
            <a:r>
              <a:rPr sz="1800" spc="-10" dirty="0">
                <a:solidFill>
                  <a:srgbClr val="0D0D0D"/>
                </a:solidFill>
                <a:latin typeface="Comic Sans MS"/>
                <a:cs typeface="Comic Sans MS"/>
              </a:rPr>
              <a:t>ЭФФЕКТИВНОЕ</a:t>
            </a:r>
            <a:r>
              <a:rPr sz="1800" dirty="0">
                <a:solidFill>
                  <a:srgbClr val="0D0D0D"/>
                </a:solidFill>
                <a:latin typeface="Comic Sans MS"/>
                <a:cs typeface="Comic Sans MS"/>
              </a:rPr>
              <a:t>	</a:t>
            </a:r>
            <a:r>
              <a:rPr sz="1800" b="1" spc="-10" dirty="0">
                <a:solidFill>
                  <a:srgbClr val="0D0D0D"/>
                </a:solidFill>
                <a:latin typeface="Comic Sans MS"/>
                <a:cs typeface="Comic Sans MS"/>
              </a:rPr>
              <a:t>УПРАВЛЕНИЕ ОБУЧАЮЩИХСЯ</a:t>
            </a:r>
            <a:r>
              <a:rPr sz="1800" dirty="0">
                <a:solidFill>
                  <a:srgbClr val="0D0D0D"/>
                </a:solidFill>
                <a:latin typeface="Comic Sans MS"/>
                <a:cs typeface="Comic Sans MS"/>
              </a:rPr>
              <a:t>		</a:t>
            </a:r>
            <a:r>
              <a:rPr sz="1800" spc="-50" dirty="0">
                <a:solidFill>
                  <a:srgbClr val="0D0D0D"/>
                </a:solidFill>
                <a:latin typeface="Comic Sans MS"/>
                <a:cs typeface="Comic Sans MS"/>
              </a:rPr>
              <a:t>В</a:t>
            </a:r>
            <a:r>
              <a:rPr sz="1800" dirty="0">
                <a:solidFill>
                  <a:srgbClr val="0D0D0D"/>
                </a:solidFill>
                <a:latin typeface="Comic Sans MS"/>
                <a:cs typeface="Comic Sans MS"/>
              </a:rPr>
              <a:t>	</a:t>
            </a:r>
            <a:r>
              <a:rPr sz="1800" spc="-10" dirty="0">
                <a:solidFill>
                  <a:srgbClr val="0D0D0D"/>
                </a:solidFill>
                <a:latin typeface="Comic Sans MS"/>
                <a:cs typeface="Comic Sans MS"/>
              </a:rPr>
              <a:t>ПРОЦЕССЕ</a:t>
            </a:r>
            <a:endParaRPr sz="1800" dirty="0">
              <a:latin typeface="Comic Sans MS"/>
              <a:cs typeface="Comic Sans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377944" y="1372615"/>
            <a:ext cx="1200150" cy="6524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3345" marR="5080" indent="-81280">
              <a:lnSpc>
                <a:spcPct val="12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0D0D0D"/>
                </a:solidFill>
                <a:latin typeface="Comic Sans MS"/>
                <a:cs typeface="Comic Sans MS"/>
              </a:rPr>
              <a:t>ГРУППОЙ</a:t>
            </a:r>
            <a:r>
              <a:rPr sz="1800" spc="-10" dirty="0">
                <a:solidFill>
                  <a:srgbClr val="0D0D0D"/>
                </a:solidFill>
                <a:latin typeface="Comic Sans MS"/>
                <a:cs typeface="Comic Sans MS"/>
              </a:rPr>
              <a:t> ЗАНЯТИЯ</a:t>
            </a:r>
            <a:endParaRPr sz="1800" dirty="0">
              <a:latin typeface="Comic Sans MS"/>
              <a:cs typeface="Comic Sans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492244" y="2085847"/>
            <a:ext cx="108648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solidFill>
                  <a:srgbClr val="0D0D0D"/>
                </a:solidFill>
                <a:latin typeface="Comic Sans MS"/>
                <a:cs typeface="Comic Sans MS"/>
              </a:rPr>
              <a:t>ПОЛНОЕ</a:t>
            </a:r>
            <a:endParaRPr sz="1800">
              <a:latin typeface="Comic Sans MS"/>
              <a:cs typeface="Comic Sans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37794" y="2031361"/>
            <a:ext cx="3475354" cy="683895"/>
          </a:xfrm>
          <a:prstGeom prst="rect">
            <a:avLst/>
          </a:prstGeom>
        </p:spPr>
        <p:txBody>
          <a:bodyPr vert="horz" wrap="square" lIns="0" tIns="673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30"/>
              </a:spcBef>
              <a:tabLst>
                <a:tab pos="1606550" algn="l"/>
              </a:tabLst>
            </a:pPr>
            <a:r>
              <a:rPr sz="1800" spc="-10" dirty="0">
                <a:solidFill>
                  <a:srgbClr val="0D0D0D"/>
                </a:solidFill>
                <a:latin typeface="Comic Sans MS"/>
                <a:cs typeface="Comic Sans MS"/>
              </a:rPr>
              <a:t>(УРОКА),</a:t>
            </a:r>
            <a:r>
              <a:rPr sz="1800" dirty="0">
                <a:solidFill>
                  <a:srgbClr val="0D0D0D"/>
                </a:solidFill>
                <a:latin typeface="Comic Sans MS"/>
                <a:cs typeface="Comic Sans MS"/>
              </a:rPr>
              <a:t>	</a:t>
            </a:r>
            <a:r>
              <a:rPr sz="1800" spc="-10" dirty="0">
                <a:solidFill>
                  <a:srgbClr val="0D0D0D"/>
                </a:solidFill>
                <a:latin typeface="Comic Sans MS"/>
                <a:cs typeface="Comic Sans MS"/>
              </a:rPr>
              <a:t>МАКСИМАЛЬНО</a:t>
            </a:r>
            <a:endParaRPr sz="1800" dirty="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430"/>
              </a:spcBef>
              <a:tabLst>
                <a:tab pos="1888489" algn="l"/>
              </a:tabLst>
            </a:pPr>
            <a:r>
              <a:rPr sz="1800" b="1" spc="-10" dirty="0">
                <a:solidFill>
                  <a:srgbClr val="0D0D0D"/>
                </a:solidFill>
                <a:latin typeface="Comic Sans MS"/>
                <a:cs typeface="Comic Sans MS"/>
              </a:rPr>
              <a:t>ВОВЛЕЧЕНИЕ</a:t>
            </a:r>
            <a:r>
              <a:rPr sz="1800" b="1" dirty="0">
                <a:solidFill>
                  <a:srgbClr val="0D0D0D"/>
                </a:solidFill>
                <a:latin typeface="Comic Sans MS"/>
                <a:cs typeface="Comic Sans MS"/>
              </a:rPr>
              <a:t>	</a:t>
            </a:r>
            <a:r>
              <a:rPr sz="1800" b="1" spc="-20" dirty="0">
                <a:solidFill>
                  <a:srgbClr val="0D0D0D"/>
                </a:solidFill>
                <a:latin typeface="Comic Sans MS"/>
                <a:cs typeface="Comic Sans MS"/>
              </a:rPr>
              <a:t>ВСЕХ</a:t>
            </a:r>
            <a:endParaRPr sz="1800" b="1" dirty="0">
              <a:latin typeface="Comic Sans MS"/>
              <a:cs typeface="Comic Sans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224022" y="2414727"/>
            <a:ext cx="235585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197735" algn="l"/>
              </a:tabLst>
            </a:pPr>
            <a:r>
              <a:rPr sz="1800" b="1" spc="-10" dirty="0">
                <a:solidFill>
                  <a:srgbClr val="0D0D0D"/>
                </a:solidFill>
                <a:latin typeface="Comic Sans MS"/>
                <a:cs typeface="Comic Sans MS"/>
              </a:rPr>
              <a:t>ОБУЧАЮЩИХСЯ</a:t>
            </a:r>
            <a:r>
              <a:rPr sz="1800" dirty="0">
                <a:solidFill>
                  <a:srgbClr val="0D0D0D"/>
                </a:solidFill>
                <a:latin typeface="Comic Sans MS"/>
                <a:cs typeface="Comic Sans MS"/>
              </a:rPr>
              <a:t>	</a:t>
            </a:r>
            <a:r>
              <a:rPr sz="1800" spc="-50" dirty="0">
                <a:solidFill>
                  <a:srgbClr val="0D0D0D"/>
                </a:solidFill>
                <a:latin typeface="Comic Sans MS"/>
                <a:cs typeface="Comic Sans MS"/>
              </a:rPr>
              <a:t>В</a:t>
            </a:r>
            <a:endParaRPr sz="1800" dirty="0">
              <a:latin typeface="Comic Sans MS"/>
              <a:cs typeface="Comic Sans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385564" y="2744470"/>
            <a:ext cx="11931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solidFill>
                  <a:srgbClr val="0D0D0D"/>
                </a:solidFill>
                <a:latin typeface="Comic Sans MS"/>
                <a:cs typeface="Comic Sans MS"/>
              </a:rPr>
              <a:t>ПРОЦЕСС,</a:t>
            </a:r>
            <a:endParaRPr sz="1800" dirty="0">
              <a:latin typeface="Comic Sans MS"/>
              <a:cs typeface="Comic Sans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344415" y="3073653"/>
            <a:ext cx="12338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solidFill>
                  <a:srgbClr val="0D0D0D"/>
                </a:solidFill>
                <a:latin typeface="Comic Sans MS"/>
                <a:cs typeface="Comic Sans MS"/>
              </a:rPr>
              <a:t>ВЫСОКОЙ</a:t>
            </a:r>
            <a:endParaRPr sz="1800" dirty="0">
              <a:latin typeface="Comic Sans MS"/>
              <a:cs typeface="Comic Sans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37794" y="2689606"/>
            <a:ext cx="2461895" cy="1013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0000"/>
              </a:lnSpc>
              <a:spcBef>
                <a:spcPts val="100"/>
              </a:spcBef>
            </a:pPr>
            <a:r>
              <a:rPr sz="1800" spc="-10" dirty="0">
                <a:solidFill>
                  <a:srgbClr val="0D0D0D"/>
                </a:solidFill>
                <a:latin typeface="Comic Sans MS"/>
                <a:cs typeface="Comic Sans MS"/>
              </a:rPr>
              <a:t>ОБРАЗОВАТЕЛЬНЫЙ </a:t>
            </a:r>
            <a:r>
              <a:rPr sz="1800" b="1" spc="-10" dirty="0">
                <a:solidFill>
                  <a:srgbClr val="0D0D0D"/>
                </a:solidFill>
                <a:latin typeface="Comic Sans MS"/>
                <a:cs typeface="Comic Sans MS"/>
              </a:rPr>
              <a:t>ПОДДЕРЖАНИЕ ПОЗНАВАТЕЛЬНОЙ</a:t>
            </a:r>
            <a:endParaRPr sz="1800" b="1" dirty="0">
              <a:latin typeface="Comic Sans MS"/>
              <a:cs typeface="Comic Sans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946397" y="3402838"/>
            <a:ext cx="163195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0D0D0D"/>
                </a:solidFill>
                <a:latin typeface="Comic Sans MS"/>
                <a:cs typeface="Comic Sans MS"/>
              </a:rPr>
              <a:t>АКТИВНОСТИ</a:t>
            </a:r>
            <a:endParaRPr sz="1800" b="1" dirty="0">
              <a:latin typeface="Comic Sans MS"/>
              <a:cs typeface="Comic Sans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37794" y="3680714"/>
            <a:ext cx="5139055" cy="713740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5"/>
              </a:spcBef>
              <a:tabLst>
                <a:tab pos="2044064" algn="l"/>
                <a:tab pos="2550160" algn="l"/>
                <a:tab pos="4377690" algn="l"/>
              </a:tabLst>
            </a:pPr>
            <a:r>
              <a:rPr sz="1800" spc="-10" dirty="0">
                <a:solidFill>
                  <a:srgbClr val="0D0D0D"/>
                </a:solidFill>
                <a:latin typeface="Comic Sans MS"/>
                <a:cs typeface="Comic Sans MS"/>
              </a:rPr>
              <a:t>ОБУЧАЮЩИХСЯ</a:t>
            </a:r>
            <a:r>
              <a:rPr sz="1800" dirty="0">
                <a:solidFill>
                  <a:srgbClr val="0D0D0D"/>
                </a:solidFill>
                <a:latin typeface="Comic Sans MS"/>
                <a:cs typeface="Comic Sans MS"/>
              </a:rPr>
              <a:t>	</a:t>
            </a:r>
            <a:r>
              <a:rPr sz="1800" spc="-25" dirty="0">
                <a:solidFill>
                  <a:srgbClr val="0D0D0D"/>
                </a:solidFill>
                <a:latin typeface="Comic Sans MS"/>
                <a:cs typeface="Comic Sans MS"/>
              </a:rPr>
              <a:t>НА</a:t>
            </a:r>
            <a:r>
              <a:rPr sz="1800" dirty="0">
                <a:solidFill>
                  <a:srgbClr val="0D0D0D"/>
                </a:solidFill>
                <a:latin typeface="Comic Sans MS"/>
                <a:cs typeface="Comic Sans MS"/>
              </a:rPr>
              <a:t>	</a:t>
            </a:r>
            <a:r>
              <a:rPr sz="1800" spc="-10" dirty="0">
                <a:solidFill>
                  <a:srgbClr val="0D0D0D"/>
                </a:solidFill>
                <a:latin typeface="Comic Sans MS"/>
                <a:cs typeface="Comic Sans MS"/>
              </a:rPr>
              <a:t>ПРОТЯЖЕНИИ</a:t>
            </a:r>
            <a:r>
              <a:rPr sz="1800" dirty="0">
                <a:solidFill>
                  <a:srgbClr val="0D0D0D"/>
                </a:solidFill>
                <a:latin typeface="Comic Sans MS"/>
                <a:cs typeface="Comic Sans MS"/>
              </a:rPr>
              <a:t>	</a:t>
            </a:r>
            <a:r>
              <a:rPr sz="1800" spc="-10" dirty="0">
                <a:solidFill>
                  <a:srgbClr val="0D0D0D"/>
                </a:solidFill>
                <a:latin typeface="Comic Sans MS"/>
                <a:cs typeface="Comic Sans MS"/>
              </a:rPr>
              <a:t>ВСЕГО</a:t>
            </a:r>
            <a:endParaRPr sz="18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450"/>
              </a:spcBef>
            </a:pPr>
            <a:r>
              <a:rPr sz="1800" dirty="0">
                <a:solidFill>
                  <a:srgbClr val="0D0D0D"/>
                </a:solidFill>
                <a:latin typeface="Comic Sans MS"/>
                <a:cs typeface="Comic Sans MS"/>
              </a:rPr>
              <a:t>ЗАНЯТИЯ</a:t>
            </a:r>
            <a:r>
              <a:rPr sz="1800" spc="-125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1800" spc="-10" dirty="0">
                <a:solidFill>
                  <a:srgbClr val="0D0D0D"/>
                </a:solidFill>
                <a:latin typeface="Comic Sans MS"/>
                <a:cs typeface="Comic Sans MS"/>
              </a:rPr>
              <a:t>(УРОКА</a:t>
            </a:r>
            <a:r>
              <a:rPr sz="2000" spc="-10" dirty="0">
                <a:solidFill>
                  <a:srgbClr val="0D0D0D"/>
                </a:solidFill>
                <a:latin typeface="Comic Sans MS"/>
                <a:cs typeface="Comic Sans MS"/>
              </a:rPr>
              <a:t>).</a:t>
            </a:r>
            <a:endParaRPr sz="2000">
              <a:latin typeface="Comic Sans MS"/>
              <a:cs typeface="Comic Sans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73150" y="5803332"/>
            <a:ext cx="10725785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ru-RU" sz="2800" b="1" dirty="0">
                <a:solidFill>
                  <a:srgbClr val="FFFFFF"/>
                </a:solidFill>
                <a:latin typeface="Comic Sans MS"/>
                <a:cs typeface="Comic Sans MS"/>
              </a:rPr>
              <a:t>ЦЕЛЬ</a:t>
            </a:r>
            <a:r>
              <a:rPr lang="ru-RU" sz="2000" b="1" dirty="0">
                <a:solidFill>
                  <a:srgbClr val="FFFFFF"/>
                </a:solidFill>
                <a:latin typeface="Comic Sans MS"/>
                <a:cs typeface="Comic Sans MS"/>
              </a:rPr>
              <a:t> </a:t>
            </a:r>
            <a:r>
              <a:rPr lang="ru-RU" sz="2800" b="1" dirty="0">
                <a:solidFill>
                  <a:srgbClr val="FFFFFF"/>
                </a:solidFill>
                <a:latin typeface="Comic Sans MS"/>
                <a:cs typeface="Comic Sans MS"/>
              </a:rPr>
              <a:t>ТЕХНОЛОГИИ</a:t>
            </a:r>
            <a:r>
              <a:rPr lang="ru-RU" sz="2000" b="1" dirty="0">
                <a:solidFill>
                  <a:srgbClr val="FFFFFF"/>
                </a:solidFill>
                <a:latin typeface="Comic Sans MS"/>
                <a:cs typeface="Comic Sans MS"/>
              </a:rPr>
              <a:t> </a:t>
            </a:r>
            <a:r>
              <a:rPr lang="ru-RU" sz="2800" b="1" dirty="0">
                <a:solidFill>
                  <a:srgbClr val="FFFFFF"/>
                </a:solidFill>
                <a:latin typeface="Comic Sans MS"/>
                <a:cs typeface="Comic Sans MS"/>
              </a:rPr>
              <a:t>МОДЕРАЦИИ</a:t>
            </a:r>
            <a:endParaRPr sz="2800" dirty="0">
              <a:latin typeface="Comic Sans MS"/>
              <a:cs typeface="Comic Sans MS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5535167" y="813816"/>
            <a:ext cx="6139180" cy="4564380"/>
            <a:chOff x="5535167" y="813816"/>
            <a:chExt cx="6139180" cy="4564380"/>
          </a:xfrm>
        </p:grpSpPr>
        <p:pic>
          <p:nvPicPr>
            <p:cNvPr id="15" name="object 1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535167" y="813816"/>
              <a:ext cx="6138672" cy="4564380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30239" y="1008888"/>
              <a:ext cx="5568696" cy="399440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362200" y="5786552"/>
            <a:ext cx="733933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2800" b="1" dirty="0">
                <a:solidFill>
                  <a:srgbClr val="FFFFFF"/>
                </a:solidFill>
                <a:latin typeface="Comic Sans MS"/>
                <a:cs typeface="Comic Sans MS"/>
              </a:rPr>
              <a:t>КЛЮЧЕВЫЕ</a:t>
            </a:r>
            <a:r>
              <a:rPr sz="2800" b="1" spc="-110" dirty="0">
                <a:solidFill>
                  <a:srgbClr val="FFFFFF"/>
                </a:solidFill>
                <a:latin typeface="Comic Sans MS"/>
                <a:cs typeface="Comic Sans MS"/>
              </a:rPr>
              <a:t> </a:t>
            </a:r>
            <a:r>
              <a:rPr sz="2800" b="1" dirty="0">
                <a:solidFill>
                  <a:srgbClr val="FFFFFF"/>
                </a:solidFill>
                <a:latin typeface="Comic Sans MS"/>
                <a:cs typeface="Comic Sans MS"/>
              </a:rPr>
              <a:t>ПРИНЦИПЫ</a:t>
            </a:r>
            <a:r>
              <a:rPr sz="2800" b="1" spc="-114" dirty="0">
                <a:solidFill>
                  <a:srgbClr val="FFFFFF"/>
                </a:solidFill>
                <a:latin typeface="Comic Sans MS"/>
                <a:cs typeface="Comic Sans MS"/>
              </a:rPr>
              <a:t> </a:t>
            </a:r>
            <a:r>
              <a:rPr sz="2800" b="1" spc="-10" dirty="0">
                <a:solidFill>
                  <a:srgbClr val="FFFFFF"/>
                </a:solidFill>
                <a:latin typeface="Comic Sans MS"/>
                <a:cs typeface="Comic Sans MS"/>
              </a:rPr>
              <a:t>ТЕХНОЛОГИИ</a:t>
            </a:r>
            <a:endParaRPr sz="2800" dirty="0">
              <a:latin typeface="Comic Sans MS"/>
              <a:cs typeface="Comic Sans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612391" y="815339"/>
            <a:ext cx="3500754" cy="462280"/>
          </a:xfrm>
          <a:prstGeom prst="rect">
            <a:avLst/>
          </a:prstGeom>
          <a:solidFill>
            <a:srgbClr val="EEE6F4"/>
          </a:solidFill>
        </p:spPr>
        <p:txBody>
          <a:bodyPr vert="horz" wrap="square" lIns="0" tIns="97790" rIns="0" bIns="0" rtlCol="0">
            <a:spAutoFit/>
          </a:bodyPr>
          <a:lstStyle/>
          <a:p>
            <a:pPr marL="136525">
              <a:lnSpc>
                <a:spcPct val="100000"/>
              </a:lnSpc>
              <a:spcBef>
                <a:spcPts val="770"/>
              </a:spcBef>
            </a:pPr>
            <a:r>
              <a:rPr sz="2000" b="1" spc="-10" dirty="0">
                <a:solidFill>
                  <a:srgbClr val="5A3470"/>
                </a:solidFill>
                <a:latin typeface="Comic Sans MS"/>
                <a:cs typeface="Comic Sans MS"/>
              </a:rPr>
              <a:t>СТРУКТУРИРОВАННОСТЬ</a:t>
            </a:r>
            <a:endParaRPr sz="2000">
              <a:latin typeface="Comic Sans MS"/>
              <a:cs typeface="Comic Sans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88593" y="1387601"/>
            <a:ext cx="951230" cy="6524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0000"/>
              </a:lnSpc>
              <a:spcBef>
                <a:spcPts val="100"/>
              </a:spcBef>
            </a:pPr>
            <a:r>
              <a:rPr sz="1800" spc="-25" dirty="0">
                <a:solidFill>
                  <a:srgbClr val="0D0D0D"/>
                </a:solidFill>
                <a:latin typeface="Comic Sans MS"/>
                <a:cs typeface="Comic Sans MS"/>
              </a:rPr>
              <a:t>ВС</a:t>
            </a:r>
            <a:r>
              <a:rPr lang="ru-RU" spc="-25" dirty="0">
                <a:solidFill>
                  <a:srgbClr val="0D0D0D"/>
                </a:solidFill>
                <a:latin typeface="Comic Sans MS"/>
                <a:cs typeface="Comic Sans MS"/>
              </a:rPr>
              <a:t>Ё</a:t>
            </a:r>
            <a:r>
              <a:rPr sz="1800" spc="-25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1800" spc="-10" dirty="0">
                <a:solidFill>
                  <a:srgbClr val="0D0D0D"/>
                </a:solidFill>
                <a:latin typeface="Comic Sans MS"/>
                <a:cs typeface="Comic Sans MS"/>
              </a:rPr>
              <a:t>(УРОКА)</a:t>
            </a:r>
            <a:endParaRPr sz="1800" dirty="0">
              <a:latin typeface="Comic Sans MS"/>
              <a:cs typeface="Comic Sans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863979" y="1387601"/>
            <a:ext cx="1993900" cy="6838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6845" marR="5080" indent="-144780">
              <a:lnSpc>
                <a:spcPct val="120000"/>
              </a:lnSpc>
              <a:spcBef>
                <a:spcPts val="100"/>
              </a:spcBef>
            </a:pPr>
            <a:r>
              <a:rPr sz="1800" spc="-10" dirty="0">
                <a:solidFill>
                  <a:srgbClr val="0D0D0D"/>
                </a:solidFill>
                <a:latin typeface="Comic Sans MS"/>
                <a:cs typeface="Comic Sans MS"/>
              </a:rPr>
              <a:t>СОДЕРЖАНИЕ РАЦИОНАЛЬНО</a:t>
            </a:r>
            <a:endParaRPr sz="1800">
              <a:latin typeface="Comic Sans MS"/>
              <a:cs typeface="Comic Sans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025265" y="1387601"/>
            <a:ext cx="1122045" cy="6838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270">
              <a:lnSpc>
                <a:spcPct val="120000"/>
              </a:lnSpc>
              <a:spcBef>
                <a:spcPts val="100"/>
              </a:spcBef>
            </a:pPr>
            <a:r>
              <a:rPr sz="1800" spc="-10" dirty="0">
                <a:solidFill>
                  <a:srgbClr val="0D0D0D"/>
                </a:solidFill>
                <a:latin typeface="Comic Sans MS"/>
                <a:cs typeface="Comic Sans MS"/>
              </a:rPr>
              <a:t>ЗАНЯТИЯ ДЕЛИТСЯ</a:t>
            </a:r>
            <a:endParaRPr sz="1800">
              <a:latin typeface="Comic Sans MS"/>
              <a:cs typeface="Comic Sans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88593" y="2100834"/>
            <a:ext cx="413829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D0D0D"/>
                </a:solidFill>
                <a:latin typeface="Comic Sans MS"/>
                <a:cs typeface="Comic Sans MS"/>
              </a:rPr>
              <a:t>НА</a:t>
            </a:r>
            <a:r>
              <a:rPr sz="1800" spc="-50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1800" dirty="0">
                <a:solidFill>
                  <a:srgbClr val="0D0D0D"/>
                </a:solidFill>
                <a:latin typeface="Comic Sans MS"/>
                <a:cs typeface="Comic Sans MS"/>
              </a:rPr>
              <a:t>ЧЕТКО</a:t>
            </a:r>
            <a:r>
              <a:rPr sz="1800" spc="-55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1800" spc="-10" dirty="0">
                <a:solidFill>
                  <a:srgbClr val="0D0D0D"/>
                </a:solidFill>
                <a:latin typeface="Comic Sans MS"/>
                <a:cs typeface="Comic Sans MS"/>
              </a:rPr>
              <a:t>ОПРЕДЕЛЕННЫЕ</a:t>
            </a:r>
            <a:r>
              <a:rPr sz="1800" spc="-40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1800" spc="-10" dirty="0">
                <a:solidFill>
                  <a:srgbClr val="0D0D0D"/>
                </a:solidFill>
                <a:latin typeface="Comic Sans MS"/>
                <a:cs typeface="Comic Sans MS"/>
              </a:rPr>
              <a:t>ЧАСТИ</a:t>
            </a:r>
            <a:endParaRPr sz="1800">
              <a:latin typeface="Comic Sans MS"/>
              <a:cs typeface="Comic Sans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775460" y="2845943"/>
            <a:ext cx="3025140" cy="358431"/>
          </a:xfrm>
          <a:prstGeom prst="rect">
            <a:avLst/>
          </a:prstGeom>
          <a:solidFill>
            <a:srgbClr val="EEE6F4"/>
          </a:solidFill>
        </p:spPr>
        <p:txBody>
          <a:bodyPr vert="horz" wrap="square" lIns="0" tIns="80645" rIns="0" bIns="0" rtlCol="0">
            <a:spAutoFit/>
          </a:bodyPr>
          <a:lstStyle/>
          <a:p>
            <a:pPr marL="135255">
              <a:lnSpc>
                <a:spcPct val="100000"/>
              </a:lnSpc>
              <a:spcBef>
                <a:spcPts val="635"/>
              </a:spcBef>
            </a:pPr>
            <a:r>
              <a:rPr sz="1800" b="1" spc="-10" dirty="0">
                <a:solidFill>
                  <a:srgbClr val="5A3470"/>
                </a:solidFill>
                <a:latin typeface="Comic Sans MS"/>
                <a:cs typeface="Comic Sans MS"/>
              </a:rPr>
              <a:t>СИСТЕМАТИЧНОСТЬ</a:t>
            </a:r>
            <a:endParaRPr sz="1800" dirty="0">
              <a:latin typeface="Comic Sans MS"/>
              <a:cs typeface="Comic Sans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180896" y="3758310"/>
            <a:ext cx="385254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777364" algn="l"/>
                <a:tab pos="2868930" algn="l"/>
              </a:tabLst>
            </a:pPr>
            <a:r>
              <a:rPr sz="1600" spc="-10" dirty="0">
                <a:solidFill>
                  <a:srgbClr val="0D0D0D"/>
                </a:solidFill>
                <a:latin typeface="Comic Sans MS"/>
                <a:cs typeface="Comic Sans MS"/>
              </a:rPr>
              <a:t>ОТДЕЛЬНЫЕ</a:t>
            </a:r>
            <a:r>
              <a:rPr sz="1600" dirty="0">
                <a:solidFill>
                  <a:srgbClr val="0D0D0D"/>
                </a:solidFill>
                <a:latin typeface="Comic Sans MS"/>
                <a:cs typeface="Comic Sans MS"/>
              </a:rPr>
              <a:t>	</a:t>
            </a:r>
            <a:r>
              <a:rPr sz="1600" spc="-20" dirty="0">
                <a:solidFill>
                  <a:srgbClr val="0D0D0D"/>
                </a:solidFill>
                <a:latin typeface="Comic Sans MS"/>
                <a:cs typeface="Comic Sans MS"/>
              </a:rPr>
              <a:t>ЧАСТИ</a:t>
            </a:r>
            <a:r>
              <a:rPr sz="1600" dirty="0">
                <a:solidFill>
                  <a:srgbClr val="0D0D0D"/>
                </a:solidFill>
                <a:latin typeface="Comic Sans MS"/>
                <a:cs typeface="Comic Sans MS"/>
              </a:rPr>
              <a:t>	</a:t>
            </a:r>
            <a:r>
              <a:rPr sz="1600" spc="-10" dirty="0">
                <a:solidFill>
                  <a:srgbClr val="0D0D0D"/>
                </a:solidFill>
                <a:latin typeface="Comic Sans MS"/>
                <a:cs typeface="Comic Sans MS"/>
              </a:rPr>
              <a:t>ЗАНЯТИЯ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180896" y="4343527"/>
            <a:ext cx="333502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504950" algn="l"/>
                <a:tab pos="2699385" algn="l"/>
              </a:tabLst>
            </a:pPr>
            <a:r>
              <a:rPr sz="1600" spc="-10" dirty="0">
                <a:solidFill>
                  <a:srgbClr val="0D0D0D"/>
                </a:solidFill>
                <a:latin typeface="Comic Sans MS"/>
                <a:cs typeface="Comic Sans MS"/>
              </a:rPr>
              <a:t>ЛОГИЧЕСКИ</a:t>
            </a:r>
            <a:r>
              <a:rPr sz="1600" dirty="0">
                <a:solidFill>
                  <a:srgbClr val="0D0D0D"/>
                </a:solidFill>
                <a:latin typeface="Comic Sans MS"/>
                <a:cs typeface="Comic Sans MS"/>
              </a:rPr>
              <a:t>	</a:t>
            </a:r>
            <a:r>
              <a:rPr sz="1600" spc="-10" dirty="0">
                <a:solidFill>
                  <a:srgbClr val="0D0D0D"/>
                </a:solidFill>
                <a:latin typeface="Comic Sans MS"/>
                <a:cs typeface="Comic Sans MS"/>
              </a:rPr>
              <a:t>СЛЕДУЕТ</a:t>
            </a:r>
            <a:r>
              <a:rPr sz="1600" dirty="0">
                <a:solidFill>
                  <a:srgbClr val="0D0D0D"/>
                </a:solidFill>
                <a:latin typeface="Comic Sans MS"/>
                <a:cs typeface="Comic Sans MS"/>
              </a:rPr>
              <a:t>	</a:t>
            </a:r>
            <a:r>
              <a:rPr sz="1600" spc="-20" dirty="0">
                <a:solidFill>
                  <a:srgbClr val="0D0D0D"/>
                </a:solidFill>
                <a:latin typeface="Comic Sans MS"/>
                <a:cs typeface="Comic Sans MS"/>
              </a:rPr>
              <a:t>ОДНА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180896" y="4001541"/>
            <a:ext cx="3855085" cy="610870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R="7620" algn="r">
              <a:lnSpc>
                <a:spcPct val="100000"/>
              </a:lnSpc>
              <a:spcBef>
                <a:spcPts val="484"/>
              </a:spcBef>
              <a:tabLst>
                <a:tab pos="1290955" algn="l"/>
                <a:tab pos="3674745" algn="l"/>
              </a:tabLst>
            </a:pPr>
            <a:r>
              <a:rPr sz="1600" spc="-10" dirty="0">
                <a:solidFill>
                  <a:srgbClr val="0D0D0D"/>
                </a:solidFill>
                <a:latin typeface="Comic Sans MS"/>
                <a:cs typeface="Comic Sans MS"/>
              </a:rPr>
              <a:t>(УРОКА)</a:t>
            </a:r>
            <a:r>
              <a:rPr sz="1600" dirty="0">
                <a:solidFill>
                  <a:srgbClr val="0D0D0D"/>
                </a:solidFill>
                <a:latin typeface="Comic Sans MS"/>
                <a:cs typeface="Comic Sans MS"/>
              </a:rPr>
              <a:t>	</a:t>
            </a:r>
            <a:r>
              <a:rPr sz="1600" spc="-10" dirty="0">
                <a:solidFill>
                  <a:srgbClr val="0D0D0D"/>
                </a:solidFill>
                <a:latin typeface="Comic Sans MS"/>
                <a:cs typeface="Comic Sans MS"/>
              </a:rPr>
              <a:t>ВЗАИМОСВЯЗАНЫ</a:t>
            </a:r>
            <a:r>
              <a:rPr sz="1600" dirty="0">
                <a:solidFill>
                  <a:srgbClr val="0D0D0D"/>
                </a:solidFill>
                <a:latin typeface="Comic Sans MS"/>
                <a:cs typeface="Comic Sans MS"/>
              </a:rPr>
              <a:t>	</a:t>
            </a:r>
            <a:r>
              <a:rPr sz="1600" spc="-50" dirty="0">
                <a:solidFill>
                  <a:srgbClr val="0D0D0D"/>
                </a:solidFill>
                <a:latin typeface="Comic Sans MS"/>
                <a:cs typeface="Comic Sans MS"/>
              </a:rPr>
              <a:t>И</a:t>
            </a:r>
            <a:endParaRPr sz="1600">
              <a:latin typeface="Comic Sans MS"/>
              <a:cs typeface="Comic Sans MS"/>
            </a:endParaRPr>
          </a:p>
          <a:p>
            <a:pPr marR="5080" algn="r">
              <a:lnSpc>
                <a:spcPct val="100000"/>
              </a:lnSpc>
              <a:spcBef>
                <a:spcPts val="380"/>
              </a:spcBef>
            </a:pPr>
            <a:r>
              <a:rPr sz="1600" spc="-25" dirty="0">
                <a:solidFill>
                  <a:srgbClr val="0D0D0D"/>
                </a:solidFill>
                <a:latin typeface="Comic Sans MS"/>
                <a:cs typeface="Comic Sans MS"/>
              </a:rPr>
              <a:t>ЗА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180896" y="4586502"/>
            <a:ext cx="3853815" cy="6115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0100"/>
              </a:lnSpc>
              <a:spcBef>
                <a:spcPts val="100"/>
              </a:spcBef>
            </a:pPr>
            <a:r>
              <a:rPr sz="1600" dirty="0">
                <a:solidFill>
                  <a:srgbClr val="0D0D0D"/>
                </a:solidFill>
                <a:latin typeface="Comic Sans MS"/>
                <a:cs typeface="Comic Sans MS"/>
              </a:rPr>
              <a:t>ДРУГОЙ,</a:t>
            </a:r>
            <a:r>
              <a:rPr sz="1600" spc="-60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1600" dirty="0">
                <a:solidFill>
                  <a:srgbClr val="0D0D0D"/>
                </a:solidFill>
                <a:latin typeface="Comic Sans MS"/>
                <a:cs typeface="Comic Sans MS"/>
              </a:rPr>
              <a:t>СОЗДАВАЯ</a:t>
            </a:r>
            <a:r>
              <a:rPr sz="1600" spc="-60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1600" spc="-10" dirty="0">
                <a:solidFill>
                  <a:srgbClr val="0D0D0D"/>
                </a:solidFill>
                <a:latin typeface="Comic Sans MS"/>
                <a:cs typeface="Comic Sans MS"/>
              </a:rPr>
              <a:t>ПОЛНОЦЕННОЕ </a:t>
            </a:r>
            <a:r>
              <a:rPr sz="1600" dirty="0">
                <a:solidFill>
                  <a:srgbClr val="0D0D0D"/>
                </a:solidFill>
                <a:latin typeface="Comic Sans MS"/>
                <a:cs typeface="Comic Sans MS"/>
              </a:rPr>
              <a:t>СОДЕРЖАНИЕ</a:t>
            </a:r>
            <a:r>
              <a:rPr sz="1600" spc="-95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1600" dirty="0">
                <a:solidFill>
                  <a:srgbClr val="0D0D0D"/>
                </a:solidFill>
                <a:latin typeface="Comic Sans MS"/>
                <a:cs typeface="Comic Sans MS"/>
              </a:rPr>
              <a:t>(ЗАНЯТИЯ)</a:t>
            </a:r>
            <a:r>
              <a:rPr sz="1600" spc="-114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1600" spc="-10" dirty="0">
                <a:solidFill>
                  <a:srgbClr val="0D0D0D"/>
                </a:solidFill>
                <a:latin typeface="Comic Sans MS"/>
                <a:cs typeface="Comic Sans MS"/>
              </a:rPr>
              <a:t>УРОКА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8660892" y="752855"/>
            <a:ext cx="2620010" cy="495300"/>
          </a:xfrm>
          <a:prstGeom prst="rect">
            <a:avLst/>
          </a:prstGeom>
          <a:solidFill>
            <a:srgbClr val="EEE6F4"/>
          </a:solidFill>
        </p:spPr>
        <p:txBody>
          <a:bodyPr vert="horz" wrap="square" lIns="0" tIns="132080" rIns="0" bIns="0" rtlCol="0">
            <a:spAutoFit/>
          </a:bodyPr>
          <a:lstStyle/>
          <a:p>
            <a:pPr marL="125730">
              <a:lnSpc>
                <a:spcPct val="100000"/>
              </a:lnSpc>
              <a:spcBef>
                <a:spcPts val="1040"/>
              </a:spcBef>
            </a:pPr>
            <a:r>
              <a:rPr b="1" spc="-10" dirty="0">
                <a:solidFill>
                  <a:srgbClr val="5A3470"/>
                </a:solidFill>
                <a:latin typeface="Comic Sans MS"/>
                <a:cs typeface="Comic Sans MS"/>
              </a:rPr>
              <a:t>КОМПЛЕКСНОСТЬ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7028815" y="1439417"/>
            <a:ext cx="447865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592580" algn="l"/>
                <a:tab pos="2661285" algn="l"/>
                <a:tab pos="3495040" algn="l"/>
              </a:tabLst>
            </a:pPr>
            <a:r>
              <a:rPr sz="1600" spc="-10" dirty="0">
                <a:latin typeface="Comic Sans MS"/>
                <a:cs typeface="Comic Sans MS"/>
              </a:rPr>
              <a:t>СОДЕРЖАНИЕ</a:t>
            </a:r>
            <a:r>
              <a:rPr sz="1600" dirty="0">
                <a:latin typeface="Comic Sans MS"/>
                <a:cs typeface="Comic Sans MS"/>
              </a:rPr>
              <a:t>	</a:t>
            </a:r>
            <a:r>
              <a:rPr sz="1600" spc="-10" dirty="0">
                <a:latin typeface="Comic Sans MS"/>
                <a:cs typeface="Comic Sans MS"/>
              </a:rPr>
              <a:t>КАЖДОЙ</a:t>
            </a:r>
            <a:r>
              <a:rPr sz="1600" dirty="0">
                <a:latin typeface="Comic Sans MS"/>
                <a:cs typeface="Comic Sans MS"/>
              </a:rPr>
              <a:t>	</a:t>
            </a:r>
            <a:r>
              <a:rPr sz="1600" spc="-10" dirty="0">
                <a:latin typeface="Comic Sans MS"/>
                <a:cs typeface="Comic Sans MS"/>
              </a:rPr>
              <a:t>ЧАСТИ</a:t>
            </a:r>
            <a:r>
              <a:rPr sz="1600" dirty="0">
                <a:latin typeface="Comic Sans MS"/>
                <a:cs typeface="Comic Sans MS"/>
              </a:rPr>
              <a:t>	</a:t>
            </a:r>
            <a:r>
              <a:rPr sz="1600" spc="-10" dirty="0">
                <a:latin typeface="Comic Sans MS"/>
                <a:cs typeface="Comic Sans MS"/>
              </a:rPr>
              <a:t>ЗАНЯТИЯ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028815" y="1733245"/>
            <a:ext cx="447992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02690" algn="l"/>
                <a:tab pos="2723515" algn="l"/>
                <a:tab pos="3312160" algn="l"/>
              </a:tabLst>
            </a:pPr>
            <a:r>
              <a:rPr sz="1600" spc="-10" dirty="0">
                <a:latin typeface="Comic Sans MS"/>
                <a:cs typeface="Comic Sans MS"/>
              </a:rPr>
              <a:t>(</a:t>
            </a:r>
            <a:r>
              <a:rPr sz="1800" spc="-10" dirty="0">
                <a:latin typeface="Comic Sans MS"/>
                <a:cs typeface="Comic Sans MS"/>
              </a:rPr>
              <a:t>УРОКА</a:t>
            </a:r>
            <a:r>
              <a:rPr sz="1600" spc="-10" dirty="0">
                <a:latin typeface="Comic Sans MS"/>
                <a:cs typeface="Comic Sans MS"/>
              </a:rPr>
              <a:t>)</a:t>
            </a:r>
            <a:r>
              <a:rPr sz="1600" dirty="0">
                <a:latin typeface="Comic Sans MS"/>
                <a:cs typeface="Comic Sans MS"/>
              </a:rPr>
              <a:t>	</a:t>
            </a:r>
            <a:r>
              <a:rPr sz="1600" spc="-10" dirty="0">
                <a:latin typeface="Comic Sans MS"/>
                <a:cs typeface="Comic Sans MS"/>
              </a:rPr>
              <a:t>НАЦЕЛЕНЫ</a:t>
            </a:r>
            <a:r>
              <a:rPr sz="1600" dirty="0">
                <a:latin typeface="Comic Sans MS"/>
                <a:cs typeface="Comic Sans MS"/>
              </a:rPr>
              <a:t>	</a:t>
            </a:r>
            <a:r>
              <a:rPr sz="1600" spc="-25" dirty="0">
                <a:latin typeface="Comic Sans MS"/>
                <a:cs typeface="Comic Sans MS"/>
              </a:rPr>
              <a:t>НА</a:t>
            </a:r>
            <a:r>
              <a:rPr sz="1600" dirty="0">
                <a:latin typeface="Comic Sans MS"/>
                <a:cs typeface="Comic Sans MS"/>
              </a:rPr>
              <a:t>	</a:t>
            </a:r>
            <a:r>
              <a:rPr sz="1600" spc="-10" dirty="0">
                <a:latin typeface="Comic Sans MS"/>
                <a:cs typeface="Comic Sans MS"/>
              </a:rPr>
              <a:t>ОБУЧЕНИЕ,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028815" y="2012086"/>
            <a:ext cx="4479925" cy="6108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0000"/>
              </a:lnSpc>
              <a:spcBef>
                <a:spcPts val="100"/>
              </a:spcBef>
              <a:tabLst>
                <a:tab pos="2390140" algn="l"/>
                <a:tab pos="4314825" algn="l"/>
              </a:tabLst>
            </a:pPr>
            <a:r>
              <a:rPr sz="1600" spc="-10" dirty="0">
                <a:latin typeface="Comic Sans MS"/>
                <a:cs typeface="Comic Sans MS"/>
              </a:rPr>
              <a:t>ВОСПИТАНИЕ,</a:t>
            </a:r>
            <a:r>
              <a:rPr sz="1600" dirty="0">
                <a:latin typeface="Comic Sans MS"/>
                <a:cs typeface="Comic Sans MS"/>
              </a:rPr>
              <a:t>	</a:t>
            </a:r>
            <a:r>
              <a:rPr sz="1600" spc="-10" dirty="0">
                <a:latin typeface="Comic Sans MS"/>
                <a:cs typeface="Comic Sans MS"/>
              </a:rPr>
              <a:t>РАЗВИТИЕ</a:t>
            </a:r>
            <a:r>
              <a:rPr sz="1600" dirty="0">
                <a:latin typeface="Comic Sans MS"/>
                <a:cs typeface="Comic Sans MS"/>
              </a:rPr>
              <a:t>	</a:t>
            </a:r>
            <a:r>
              <a:rPr sz="1600" spc="-50" dirty="0">
                <a:latin typeface="Comic Sans MS"/>
                <a:cs typeface="Comic Sans MS"/>
              </a:rPr>
              <a:t>И </a:t>
            </a:r>
            <a:r>
              <a:rPr sz="1600" dirty="0">
                <a:latin typeface="Comic Sans MS"/>
                <a:cs typeface="Comic Sans MS"/>
              </a:rPr>
              <a:t>СОЦИАЛИЗАЦИЮ</a:t>
            </a:r>
            <a:r>
              <a:rPr sz="1600" spc="-120" dirty="0">
                <a:latin typeface="Comic Sans MS"/>
                <a:cs typeface="Comic Sans MS"/>
              </a:rPr>
              <a:t> </a:t>
            </a:r>
            <a:r>
              <a:rPr sz="1600" spc="-10" dirty="0">
                <a:latin typeface="Comic Sans MS"/>
                <a:cs typeface="Comic Sans MS"/>
              </a:rPr>
              <a:t>ОБУЧАЮЩИХСЯ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8374380" y="3015995"/>
            <a:ext cx="3192780" cy="452755"/>
          </a:xfrm>
          <a:prstGeom prst="rect">
            <a:avLst/>
          </a:prstGeom>
          <a:solidFill>
            <a:srgbClr val="EEE6F4"/>
          </a:solidFill>
        </p:spPr>
        <p:txBody>
          <a:bodyPr vert="horz" wrap="square" lIns="0" tIns="89535" rIns="0" bIns="0" rtlCol="0">
            <a:spAutoFit/>
          </a:bodyPr>
          <a:lstStyle/>
          <a:p>
            <a:pPr marL="553085">
              <a:lnSpc>
                <a:spcPct val="100000"/>
              </a:lnSpc>
              <a:spcBef>
                <a:spcPts val="705"/>
              </a:spcBef>
            </a:pPr>
            <a:r>
              <a:rPr sz="2000" b="1" spc="-10" dirty="0">
                <a:solidFill>
                  <a:srgbClr val="5A3470"/>
                </a:solidFill>
                <a:latin typeface="Comic Sans MS"/>
                <a:cs typeface="Comic Sans MS"/>
              </a:rPr>
              <a:t>ПРОЗРАЧНОСТЬ</a:t>
            </a:r>
            <a:endParaRPr sz="2000">
              <a:latin typeface="Comic Sans MS"/>
              <a:cs typeface="Comic Sans MS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91439" y="179831"/>
            <a:ext cx="1522730" cy="1225550"/>
            <a:chOff x="91439" y="179831"/>
            <a:chExt cx="1522730" cy="1225550"/>
          </a:xfrm>
        </p:grpSpPr>
        <p:sp>
          <p:nvSpPr>
            <p:cNvPr id="19" name="object 19"/>
            <p:cNvSpPr/>
            <p:nvPr/>
          </p:nvSpPr>
          <p:spPr>
            <a:xfrm>
              <a:off x="233743" y="322071"/>
              <a:ext cx="1083945" cy="794385"/>
            </a:xfrm>
            <a:custGeom>
              <a:avLst/>
              <a:gdLst/>
              <a:ahLst/>
              <a:cxnLst/>
              <a:rect l="l" t="t" r="r" b="b"/>
              <a:pathLst>
                <a:path w="1083945" h="794385">
                  <a:moveTo>
                    <a:pt x="1083945" y="0"/>
                  </a:moveTo>
                  <a:lnTo>
                    <a:pt x="0" y="0"/>
                  </a:lnTo>
                  <a:lnTo>
                    <a:pt x="0" y="794385"/>
                  </a:lnTo>
                  <a:lnTo>
                    <a:pt x="1083945" y="794385"/>
                  </a:lnTo>
                  <a:lnTo>
                    <a:pt x="1083945" y="0"/>
                  </a:lnTo>
                  <a:close/>
                </a:path>
              </a:pathLst>
            </a:custGeom>
            <a:solidFill>
              <a:srgbClr val="AC84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01345" y="189737"/>
              <a:ext cx="1348740" cy="132715"/>
            </a:xfrm>
            <a:custGeom>
              <a:avLst/>
              <a:gdLst/>
              <a:ahLst/>
              <a:cxnLst/>
              <a:rect l="l" t="t" r="r" b="b"/>
              <a:pathLst>
                <a:path w="1348740" h="132715">
                  <a:moveTo>
                    <a:pt x="1348740" y="0"/>
                  </a:moveTo>
                  <a:lnTo>
                    <a:pt x="0" y="0"/>
                  </a:lnTo>
                  <a:lnTo>
                    <a:pt x="132397" y="132333"/>
                  </a:lnTo>
                  <a:lnTo>
                    <a:pt x="1216279" y="132333"/>
                  </a:lnTo>
                  <a:lnTo>
                    <a:pt x="1348740" y="0"/>
                  </a:lnTo>
                  <a:close/>
                </a:path>
              </a:pathLst>
            </a:custGeom>
            <a:solidFill>
              <a:srgbClr val="BC9C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01345" y="1116456"/>
              <a:ext cx="1348740" cy="132715"/>
            </a:xfrm>
            <a:custGeom>
              <a:avLst/>
              <a:gdLst/>
              <a:ahLst/>
              <a:cxnLst/>
              <a:rect l="l" t="t" r="r" b="b"/>
              <a:pathLst>
                <a:path w="1348740" h="132715">
                  <a:moveTo>
                    <a:pt x="1216279" y="0"/>
                  </a:moveTo>
                  <a:lnTo>
                    <a:pt x="132397" y="0"/>
                  </a:lnTo>
                  <a:lnTo>
                    <a:pt x="0" y="132460"/>
                  </a:lnTo>
                  <a:lnTo>
                    <a:pt x="1348740" y="132460"/>
                  </a:lnTo>
                  <a:lnTo>
                    <a:pt x="1216279" y="0"/>
                  </a:lnTo>
                  <a:close/>
                </a:path>
              </a:pathLst>
            </a:custGeom>
            <a:solidFill>
              <a:srgbClr val="8A6A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01345" y="189737"/>
              <a:ext cx="132715" cy="1059180"/>
            </a:xfrm>
            <a:custGeom>
              <a:avLst/>
              <a:gdLst/>
              <a:ahLst/>
              <a:cxnLst/>
              <a:rect l="l" t="t" r="r" b="b"/>
              <a:pathLst>
                <a:path w="132715" h="1059180">
                  <a:moveTo>
                    <a:pt x="0" y="0"/>
                  </a:moveTo>
                  <a:lnTo>
                    <a:pt x="0" y="1059179"/>
                  </a:lnTo>
                  <a:lnTo>
                    <a:pt x="132397" y="926718"/>
                  </a:lnTo>
                  <a:lnTo>
                    <a:pt x="132397" y="1323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EB5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317625" y="189737"/>
              <a:ext cx="132715" cy="1059180"/>
            </a:xfrm>
            <a:custGeom>
              <a:avLst/>
              <a:gdLst/>
              <a:ahLst/>
              <a:cxnLst/>
              <a:rect l="l" t="t" r="r" b="b"/>
              <a:pathLst>
                <a:path w="132715" h="1059180">
                  <a:moveTo>
                    <a:pt x="132461" y="0"/>
                  </a:moveTo>
                  <a:lnTo>
                    <a:pt x="0" y="132333"/>
                  </a:lnTo>
                  <a:lnTo>
                    <a:pt x="0" y="926718"/>
                  </a:lnTo>
                  <a:lnTo>
                    <a:pt x="132461" y="1059179"/>
                  </a:lnTo>
                  <a:lnTo>
                    <a:pt x="132461" y="0"/>
                  </a:lnTo>
                  <a:close/>
                </a:path>
              </a:pathLst>
            </a:custGeom>
            <a:solidFill>
              <a:srgbClr val="684F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01345" y="189737"/>
              <a:ext cx="1348740" cy="1059180"/>
            </a:xfrm>
            <a:custGeom>
              <a:avLst/>
              <a:gdLst/>
              <a:ahLst/>
              <a:cxnLst/>
              <a:rect l="l" t="t" r="r" b="b"/>
              <a:pathLst>
                <a:path w="1348740" h="1059180">
                  <a:moveTo>
                    <a:pt x="0" y="0"/>
                  </a:moveTo>
                  <a:lnTo>
                    <a:pt x="1348740" y="0"/>
                  </a:lnTo>
                  <a:lnTo>
                    <a:pt x="1348740" y="1059179"/>
                  </a:lnTo>
                  <a:lnTo>
                    <a:pt x="0" y="1059179"/>
                  </a:lnTo>
                  <a:lnTo>
                    <a:pt x="0" y="0"/>
                  </a:lnTo>
                  <a:close/>
                </a:path>
                <a:path w="1348740" h="1059180">
                  <a:moveTo>
                    <a:pt x="132397" y="132333"/>
                  </a:moveTo>
                  <a:lnTo>
                    <a:pt x="1216279" y="132333"/>
                  </a:lnTo>
                  <a:lnTo>
                    <a:pt x="1216279" y="926718"/>
                  </a:lnTo>
                  <a:lnTo>
                    <a:pt x="132397" y="926718"/>
                  </a:lnTo>
                  <a:lnTo>
                    <a:pt x="132397" y="132333"/>
                  </a:lnTo>
                  <a:close/>
                </a:path>
                <a:path w="1348740" h="1059180">
                  <a:moveTo>
                    <a:pt x="0" y="0"/>
                  </a:moveTo>
                  <a:lnTo>
                    <a:pt x="132397" y="132333"/>
                  </a:lnTo>
                </a:path>
                <a:path w="1348740" h="1059180">
                  <a:moveTo>
                    <a:pt x="0" y="1059179"/>
                  </a:moveTo>
                  <a:lnTo>
                    <a:pt x="132397" y="926718"/>
                  </a:lnTo>
                </a:path>
                <a:path w="1348740" h="1059180">
                  <a:moveTo>
                    <a:pt x="1348740" y="0"/>
                  </a:moveTo>
                  <a:lnTo>
                    <a:pt x="1216279" y="132333"/>
                  </a:lnTo>
                </a:path>
                <a:path w="1348740" h="1059180">
                  <a:moveTo>
                    <a:pt x="1348740" y="1059179"/>
                  </a:moveTo>
                  <a:lnTo>
                    <a:pt x="1216279" y="926718"/>
                  </a:lnTo>
                </a:path>
              </a:pathLst>
            </a:custGeom>
            <a:ln w="19812">
              <a:solidFill>
                <a:srgbClr val="7D5F9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2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4403" y="222542"/>
              <a:ext cx="1429639" cy="1182712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79476" y="417575"/>
              <a:ext cx="859536" cy="612648"/>
            </a:xfrm>
            <a:prstGeom prst="rect">
              <a:avLst/>
            </a:prstGeom>
          </p:spPr>
        </p:pic>
      </p:grpSp>
      <p:grpSp>
        <p:nvGrpSpPr>
          <p:cNvPr id="27" name="object 27"/>
          <p:cNvGrpSpPr/>
          <p:nvPr/>
        </p:nvGrpSpPr>
        <p:grpSpPr>
          <a:xfrm>
            <a:off x="6921754" y="2703322"/>
            <a:ext cx="1183640" cy="1079500"/>
            <a:chOff x="6921754" y="2703322"/>
            <a:chExt cx="1183640" cy="1079500"/>
          </a:xfrm>
        </p:grpSpPr>
        <p:sp>
          <p:nvSpPr>
            <p:cNvPr id="28" name="object 28"/>
            <p:cNvSpPr/>
            <p:nvPr/>
          </p:nvSpPr>
          <p:spPr>
            <a:xfrm>
              <a:off x="7064248" y="2845943"/>
              <a:ext cx="898525" cy="794385"/>
            </a:xfrm>
            <a:custGeom>
              <a:avLst/>
              <a:gdLst/>
              <a:ahLst/>
              <a:cxnLst/>
              <a:rect l="l" t="t" r="r" b="b"/>
              <a:pathLst>
                <a:path w="898525" h="794385">
                  <a:moveTo>
                    <a:pt x="898017" y="0"/>
                  </a:moveTo>
                  <a:lnTo>
                    <a:pt x="0" y="0"/>
                  </a:lnTo>
                  <a:lnTo>
                    <a:pt x="0" y="794385"/>
                  </a:lnTo>
                  <a:lnTo>
                    <a:pt x="898017" y="794385"/>
                  </a:lnTo>
                  <a:lnTo>
                    <a:pt x="898017" y="0"/>
                  </a:lnTo>
                  <a:close/>
                </a:path>
              </a:pathLst>
            </a:custGeom>
            <a:solidFill>
              <a:srgbClr val="AC84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6931914" y="2713482"/>
              <a:ext cx="1163320" cy="132715"/>
            </a:xfrm>
            <a:custGeom>
              <a:avLst/>
              <a:gdLst/>
              <a:ahLst/>
              <a:cxnLst/>
              <a:rect l="l" t="t" r="r" b="b"/>
              <a:pathLst>
                <a:path w="1163320" h="132714">
                  <a:moveTo>
                    <a:pt x="1162811" y="0"/>
                  </a:moveTo>
                  <a:lnTo>
                    <a:pt x="0" y="0"/>
                  </a:lnTo>
                  <a:lnTo>
                    <a:pt x="132333" y="132333"/>
                  </a:lnTo>
                  <a:lnTo>
                    <a:pt x="1030351" y="132333"/>
                  </a:lnTo>
                  <a:lnTo>
                    <a:pt x="1162811" y="0"/>
                  </a:lnTo>
                  <a:close/>
                </a:path>
              </a:pathLst>
            </a:custGeom>
            <a:solidFill>
              <a:srgbClr val="BC9C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6931914" y="3640327"/>
              <a:ext cx="1163320" cy="132715"/>
            </a:xfrm>
            <a:custGeom>
              <a:avLst/>
              <a:gdLst/>
              <a:ahLst/>
              <a:cxnLst/>
              <a:rect l="l" t="t" r="r" b="b"/>
              <a:pathLst>
                <a:path w="1163320" h="132714">
                  <a:moveTo>
                    <a:pt x="1030351" y="0"/>
                  </a:moveTo>
                  <a:lnTo>
                    <a:pt x="132333" y="0"/>
                  </a:lnTo>
                  <a:lnTo>
                    <a:pt x="0" y="132334"/>
                  </a:lnTo>
                  <a:lnTo>
                    <a:pt x="1162811" y="132334"/>
                  </a:lnTo>
                  <a:lnTo>
                    <a:pt x="1030351" y="0"/>
                  </a:lnTo>
                  <a:close/>
                </a:path>
              </a:pathLst>
            </a:custGeom>
            <a:solidFill>
              <a:srgbClr val="8A6A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6931914" y="2713482"/>
              <a:ext cx="132715" cy="1059180"/>
            </a:xfrm>
            <a:custGeom>
              <a:avLst/>
              <a:gdLst/>
              <a:ahLst/>
              <a:cxnLst/>
              <a:rect l="l" t="t" r="r" b="b"/>
              <a:pathLst>
                <a:path w="132715" h="1059179">
                  <a:moveTo>
                    <a:pt x="0" y="0"/>
                  </a:moveTo>
                  <a:lnTo>
                    <a:pt x="0" y="1059179"/>
                  </a:lnTo>
                  <a:lnTo>
                    <a:pt x="132333" y="926845"/>
                  </a:lnTo>
                  <a:lnTo>
                    <a:pt x="132333" y="1323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EB5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7962265" y="2713482"/>
              <a:ext cx="132715" cy="1059180"/>
            </a:xfrm>
            <a:custGeom>
              <a:avLst/>
              <a:gdLst/>
              <a:ahLst/>
              <a:cxnLst/>
              <a:rect l="l" t="t" r="r" b="b"/>
              <a:pathLst>
                <a:path w="132715" h="1059179">
                  <a:moveTo>
                    <a:pt x="132460" y="0"/>
                  </a:moveTo>
                  <a:lnTo>
                    <a:pt x="0" y="132333"/>
                  </a:lnTo>
                  <a:lnTo>
                    <a:pt x="0" y="926845"/>
                  </a:lnTo>
                  <a:lnTo>
                    <a:pt x="132460" y="1059179"/>
                  </a:lnTo>
                  <a:lnTo>
                    <a:pt x="132460" y="0"/>
                  </a:lnTo>
                  <a:close/>
                </a:path>
              </a:pathLst>
            </a:custGeom>
            <a:solidFill>
              <a:srgbClr val="684F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6931914" y="2713482"/>
              <a:ext cx="1163320" cy="1059180"/>
            </a:xfrm>
            <a:custGeom>
              <a:avLst/>
              <a:gdLst/>
              <a:ahLst/>
              <a:cxnLst/>
              <a:rect l="l" t="t" r="r" b="b"/>
              <a:pathLst>
                <a:path w="1163320" h="1059179">
                  <a:moveTo>
                    <a:pt x="0" y="0"/>
                  </a:moveTo>
                  <a:lnTo>
                    <a:pt x="1162811" y="0"/>
                  </a:lnTo>
                  <a:lnTo>
                    <a:pt x="1162811" y="1059179"/>
                  </a:lnTo>
                  <a:lnTo>
                    <a:pt x="0" y="1059179"/>
                  </a:lnTo>
                  <a:lnTo>
                    <a:pt x="0" y="0"/>
                  </a:lnTo>
                  <a:close/>
                </a:path>
                <a:path w="1163320" h="1059179">
                  <a:moveTo>
                    <a:pt x="132333" y="132333"/>
                  </a:moveTo>
                  <a:lnTo>
                    <a:pt x="1030351" y="132333"/>
                  </a:lnTo>
                  <a:lnTo>
                    <a:pt x="1030351" y="926845"/>
                  </a:lnTo>
                  <a:lnTo>
                    <a:pt x="132333" y="926845"/>
                  </a:lnTo>
                  <a:lnTo>
                    <a:pt x="132333" y="132333"/>
                  </a:lnTo>
                  <a:close/>
                </a:path>
                <a:path w="1163320" h="1059179">
                  <a:moveTo>
                    <a:pt x="0" y="0"/>
                  </a:moveTo>
                  <a:lnTo>
                    <a:pt x="132333" y="132333"/>
                  </a:lnTo>
                </a:path>
                <a:path w="1163320" h="1059179">
                  <a:moveTo>
                    <a:pt x="0" y="1059179"/>
                  </a:moveTo>
                  <a:lnTo>
                    <a:pt x="132333" y="926845"/>
                  </a:lnTo>
                </a:path>
                <a:path w="1163320" h="1059179">
                  <a:moveTo>
                    <a:pt x="1162811" y="0"/>
                  </a:moveTo>
                  <a:lnTo>
                    <a:pt x="1030351" y="132333"/>
                  </a:lnTo>
                </a:path>
                <a:path w="1163320" h="1059179">
                  <a:moveTo>
                    <a:pt x="1162811" y="1059179"/>
                  </a:moveTo>
                  <a:lnTo>
                    <a:pt x="1030351" y="926845"/>
                  </a:lnTo>
                </a:path>
              </a:pathLst>
            </a:custGeom>
            <a:ln w="19812">
              <a:solidFill>
                <a:srgbClr val="7D5F9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4" name="object 34"/>
          <p:cNvGrpSpPr/>
          <p:nvPr/>
        </p:nvGrpSpPr>
        <p:grpSpPr>
          <a:xfrm>
            <a:off x="143255" y="2624327"/>
            <a:ext cx="1316990" cy="1158240"/>
            <a:chOff x="143255" y="2624327"/>
            <a:chExt cx="1316990" cy="1158240"/>
          </a:xfrm>
        </p:grpSpPr>
        <p:sp>
          <p:nvSpPr>
            <p:cNvPr id="35" name="object 35"/>
            <p:cNvSpPr/>
            <p:nvPr/>
          </p:nvSpPr>
          <p:spPr>
            <a:xfrm>
              <a:off x="295465" y="2776600"/>
              <a:ext cx="1012825" cy="854075"/>
            </a:xfrm>
            <a:custGeom>
              <a:avLst/>
              <a:gdLst/>
              <a:ahLst/>
              <a:cxnLst/>
              <a:rect l="l" t="t" r="r" b="b"/>
              <a:pathLst>
                <a:path w="1012825" h="854075">
                  <a:moveTo>
                    <a:pt x="1012316" y="0"/>
                  </a:moveTo>
                  <a:lnTo>
                    <a:pt x="0" y="0"/>
                  </a:lnTo>
                  <a:lnTo>
                    <a:pt x="0" y="853821"/>
                  </a:lnTo>
                  <a:lnTo>
                    <a:pt x="1012316" y="853821"/>
                  </a:lnTo>
                  <a:lnTo>
                    <a:pt x="1012316" y="0"/>
                  </a:lnTo>
                  <a:close/>
                </a:path>
              </a:pathLst>
            </a:custGeom>
            <a:solidFill>
              <a:srgbClr val="AC84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153161" y="2634233"/>
              <a:ext cx="1297305" cy="142240"/>
            </a:xfrm>
            <a:custGeom>
              <a:avLst/>
              <a:gdLst/>
              <a:ahLst/>
              <a:cxnLst/>
              <a:rect l="l" t="t" r="r" b="b"/>
              <a:pathLst>
                <a:path w="1297305" h="142239">
                  <a:moveTo>
                    <a:pt x="1296924" y="0"/>
                  </a:moveTo>
                  <a:lnTo>
                    <a:pt x="0" y="0"/>
                  </a:lnTo>
                  <a:lnTo>
                    <a:pt x="142303" y="142239"/>
                  </a:lnTo>
                  <a:lnTo>
                    <a:pt x="1154684" y="142239"/>
                  </a:lnTo>
                  <a:lnTo>
                    <a:pt x="1296924" y="0"/>
                  </a:lnTo>
                  <a:close/>
                </a:path>
              </a:pathLst>
            </a:custGeom>
            <a:solidFill>
              <a:srgbClr val="BC9C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153161" y="3630422"/>
              <a:ext cx="1297305" cy="142240"/>
            </a:xfrm>
            <a:custGeom>
              <a:avLst/>
              <a:gdLst/>
              <a:ahLst/>
              <a:cxnLst/>
              <a:rect l="l" t="t" r="r" b="b"/>
              <a:pathLst>
                <a:path w="1297305" h="142239">
                  <a:moveTo>
                    <a:pt x="1154684" y="0"/>
                  </a:moveTo>
                  <a:lnTo>
                    <a:pt x="142303" y="0"/>
                  </a:lnTo>
                  <a:lnTo>
                    <a:pt x="0" y="142239"/>
                  </a:lnTo>
                  <a:lnTo>
                    <a:pt x="1296924" y="142239"/>
                  </a:lnTo>
                  <a:lnTo>
                    <a:pt x="1154684" y="0"/>
                  </a:lnTo>
                  <a:close/>
                </a:path>
              </a:pathLst>
            </a:custGeom>
            <a:solidFill>
              <a:srgbClr val="8A6A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153161" y="2634233"/>
              <a:ext cx="142875" cy="1138555"/>
            </a:xfrm>
            <a:custGeom>
              <a:avLst/>
              <a:gdLst/>
              <a:ahLst/>
              <a:cxnLst/>
              <a:rect l="l" t="t" r="r" b="b"/>
              <a:pathLst>
                <a:path w="142875" h="1138554">
                  <a:moveTo>
                    <a:pt x="0" y="0"/>
                  </a:moveTo>
                  <a:lnTo>
                    <a:pt x="0" y="1138427"/>
                  </a:lnTo>
                  <a:lnTo>
                    <a:pt x="142303" y="996188"/>
                  </a:lnTo>
                  <a:lnTo>
                    <a:pt x="142303" y="1422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EB5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1307845" y="2634233"/>
              <a:ext cx="142240" cy="1138555"/>
            </a:xfrm>
            <a:custGeom>
              <a:avLst/>
              <a:gdLst/>
              <a:ahLst/>
              <a:cxnLst/>
              <a:rect l="l" t="t" r="r" b="b"/>
              <a:pathLst>
                <a:path w="142240" h="1138554">
                  <a:moveTo>
                    <a:pt x="142240" y="0"/>
                  </a:moveTo>
                  <a:lnTo>
                    <a:pt x="0" y="142239"/>
                  </a:lnTo>
                  <a:lnTo>
                    <a:pt x="0" y="996188"/>
                  </a:lnTo>
                  <a:lnTo>
                    <a:pt x="142240" y="1138427"/>
                  </a:lnTo>
                  <a:lnTo>
                    <a:pt x="142240" y="0"/>
                  </a:lnTo>
                  <a:close/>
                </a:path>
              </a:pathLst>
            </a:custGeom>
            <a:solidFill>
              <a:srgbClr val="684F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153161" y="2634233"/>
              <a:ext cx="1297305" cy="1138555"/>
            </a:xfrm>
            <a:custGeom>
              <a:avLst/>
              <a:gdLst/>
              <a:ahLst/>
              <a:cxnLst/>
              <a:rect l="l" t="t" r="r" b="b"/>
              <a:pathLst>
                <a:path w="1297305" h="1138554">
                  <a:moveTo>
                    <a:pt x="0" y="0"/>
                  </a:moveTo>
                  <a:lnTo>
                    <a:pt x="1296924" y="0"/>
                  </a:lnTo>
                  <a:lnTo>
                    <a:pt x="1296924" y="1138427"/>
                  </a:lnTo>
                  <a:lnTo>
                    <a:pt x="0" y="1138427"/>
                  </a:lnTo>
                  <a:lnTo>
                    <a:pt x="0" y="0"/>
                  </a:lnTo>
                  <a:close/>
                </a:path>
                <a:path w="1297305" h="1138554">
                  <a:moveTo>
                    <a:pt x="142303" y="142239"/>
                  </a:moveTo>
                  <a:lnTo>
                    <a:pt x="1154684" y="142239"/>
                  </a:lnTo>
                  <a:lnTo>
                    <a:pt x="1154684" y="996188"/>
                  </a:lnTo>
                  <a:lnTo>
                    <a:pt x="142303" y="996188"/>
                  </a:lnTo>
                  <a:lnTo>
                    <a:pt x="142303" y="142239"/>
                  </a:lnTo>
                  <a:close/>
                </a:path>
                <a:path w="1297305" h="1138554">
                  <a:moveTo>
                    <a:pt x="0" y="0"/>
                  </a:moveTo>
                  <a:lnTo>
                    <a:pt x="142303" y="142239"/>
                  </a:lnTo>
                </a:path>
                <a:path w="1297305" h="1138554">
                  <a:moveTo>
                    <a:pt x="0" y="1138427"/>
                  </a:moveTo>
                  <a:lnTo>
                    <a:pt x="142303" y="996188"/>
                  </a:lnTo>
                </a:path>
                <a:path w="1297305" h="1138554">
                  <a:moveTo>
                    <a:pt x="1296924" y="0"/>
                  </a:moveTo>
                  <a:lnTo>
                    <a:pt x="1154684" y="142239"/>
                  </a:lnTo>
                </a:path>
                <a:path w="1297305" h="1138554">
                  <a:moveTo>
                    <a:pt x="1296924" y="1138427"/>
                  </a:moveTo>
                  <a:lnTo>
                    <a:pt x="1154684" y="996188"/>
                  </a:lnTo>
                </a:path>
              </a:pathLst>
            </a:custGeom>
            <a:ln w="19812">
              <a:solidFill>
                <a:srgbClr val="7D5F9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" name="object 4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7847" y="2738627"/>
              <a:ext cx="1024890" cy="892302"/>
            </a:xfrm>
            <a:prstGeom prst="rect">
              <a:avLst/>
            </a:prstGeom>
          </p:spPr>
        </p:pic>
      </p:grpSp>
      <p:grpSp>
        <p:nvGrpSpPr>
          <p:cNvPr id="42" name="object 42"/>
          <p:cNvGrpSpPr/>
          <p:nvPr/>
        </p:nvGrpSpPr>
        <p:grpSpPr>
          <a:xfrm>
            <a:off x="6922007" y="176822"/>
            <a:ext cx="1437640" cy="1199515"/>
            <a:chOff x="6922007" y="176822"/>
            <a:chExt cx="1437640" cy="1199515"/>
          </a:xfrm>
        </p:grpSpPr>
        <p:sp>
          <p:nvSpPr>
            <p:cNvPr id="43" name="object 43"/>
            <p:cNvSpPr/>
            <p:nvPr/>
          </p:nvSpPr>
          <p:spPr>
            <a:xfrm>
              <a:off x="7064247" y="322072"/>
              <a:ext cx="1047750" cy="794385"/>
            </a:xfrm>
            <a:custGeom>
              <a:avLst/>
              <a:gdLst/>
              <a:ahLst/>
              <a:cxnLst/>
              <a:rect l="l" t="t" r="r" b="b"/>
              <a:pathLst>
                <a:path w="1047750" h="794385">
                  <a:moveTo>
                    <a:pt x="1047369" y="0"/>
                  </a:moveTo>
                  <a:lnTo>
                    <a:pt x="0" y="0"/>
                  </a:lnTo>
                  <a:lnTo>
                    <a:pt x="0" y="794385"/>
                  </a:lnTo>
                  <a:lnTo>
                    <a:pt x="1047369" y="794385"/>
                  </a:lnTo>
                  <a:lnTo>
                    <a:pt x="1047369" y="0"/>
                  </a:lnTo>
                  <a:close/>
                </a:path>
              </a:pathLst>
            </a:custGeom>
            <a:solidFill>
              <a:srgbClr val="AC84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6931913" y="189738"/>
              <a:ext cx="1312545" cy="132715"/>
            </a:xfrm>
            <a:custGeom>
              <a:avLst/>
              <a:gdLst/>
              <a:ahLst/>
              <a:cxnLst/>
              <a:rect l="l" t="t" r="r" b="b"/>
              <a:pathLst>
                <a:path w="1312545" h="132715">
                  <a:moveTo>
                    <a:pt x="1312163" y="0"/>
                  </a:moveTo>
                  <a:lnTo>
                    <a:pt x="0" y="0"/>
                  </a:lnTo>
                  <a:lnTo>
                    <a:pt x="132333" y="132333"/>
                  </a:lnTo>
                  <a:lnTo>
                    <a:pt x="1179702" y="132333"/>
                  </a:lnTo>
                  <a:lnTo>
                    <a:pt x="1312163" y="0"/>
                  </a:lnTo>
                  <a:close/>
                </a:path>
              </a:pathLst>
            </a:custGeom>
            <a:solidFill>
              <a:srgbClr val="BC9C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6931913" y="1116456"/>
              <a:ext cx="1312545" cy="132715"/>
            </a:xfrm>
            <a:custGeom>
              <a:avLst/>
              <a:gdLst/>
              <a:ahLst/>
              <a:cxnLst/>
              <a:rect l="l" t="t" r="r" b="b"/>
              <a:pathLst>
                <a:path w="1312545" h="132715">
                  <a:moveTo>
                    <a:pt x="1179702" y="0"/>
                  </a:moveTo>
                  <a:lnTo>
                    <a:pt x="132333" y="0"/>
                  </a:lnTo>
                  <a:lnTo>
                    <a:pt x="0" y="132460"/>
                  </a:lnTo>
                  <a:lnTo>
                    <a:pt x="1312163" y="132460"/>
                  </a:lnTo>
                  <a:lnTo>
                    <a:pt x="1179702" y="0"/>
                  </a:lnTo>
                  <a:close/>
                </a:path>
              </a:pathLst>
            </a:custGeom>
            <a:solidFill>
              <a:srgbClr val="8A6A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6931913" y="189738"/>
              <a:ext cx="132715" cy="1059180"/>
            </a:xfrm>
            <a:custGeom>
              <a:avLst/>
              <a:gdLst/>
              <a:ahLst/>
              <a:cxnLst/>
              <a:rect l="l" t="t" r="r" b="b"/>
              <a:pathLst>
                <a:path w="132715" h="1059180">
                  <a:moveTo>
                    <a:pt x="0" y="0"/>
                  </a:moveTo>
                  <a:lnTo>
                    <a:pt x="0" y="1059179"/>
                  </a:lnTo>
                  <a:lnTo>
                    <a:pt x="132333" y="926718"/>
                  </a:lnTo>
                  <a:lnTo>
                    <a:pt x="132333" y="1323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EB5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8111616" y="189738"/>
              <a:ext cx="132715" cy="1059180"/>
            </a:xfrm>
            <a:custGeom>
              <a:avLst/>
              <a:gdLst/>
              <a:ahLst/>
              <a:cxnLst/>
              <a:rect l="l" t="t" r="r" b="b"/>
              <a:pathLst>
                <a:path w="132715" h="1059180">
                  <a:moveTo>
                    <a:pt x="132460" y="0"/>
                  </a:moveTo>
                  <a:lnTo>
                    <a:pt x="0" y="132333"/>
                  </a:lnTo>
                  <a:lnTo>
                    <a:pt x="0" y="926718"/>
                  </a:lnTo>
                  <a:lnTo>
                    <a:pt x="132460" y="1059179"/>
                  </a:lnTo>
                  <a:lnTo>
                    <a:pt x="132460" y="0"/>
                  </a:lnTo>
                  <a:close/>
                </a:path>
              </a:pathLst>
            </a:custGeom>
            <a:solidFill>
              <a:srgbClr val="684F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6931913" y="189738"/>
              <a:ext cx="1312545" cy="1059180"/>
            </a:xfrm>
            <a:custGeom>
              <a:avLst/>
              <a:gdLst/>
              <a:ahLst/>
              <a:cxnLst/>
              <a:rect l="l" t="t" r="r" b="b"/>
              <a:pathLst>
                <a:path w="1312545" h="1059180">
                  <a:moveTo>
                    <a:pt x="0" y="0"/>
                  </a:moveTo>
                  <a:lnTo>
                    <a:pt x="1312163" y="0"/>
                  </a:lnTo>
                  <a:lnTo>
                    <a:pt x="1312163" y="1059179"/>
                  </a:lnTo>
                  <a:lnTo>
                    <a:pt x="0" y="1059179"/>
                  </a:lnTo>
                  <a:lnTo>
                    <a:pt x="0" y="0"/>
                  </a:lnTo>
                  <a:close/>
                </a:path>
                <a:path w="1312545" h="1059180">
                  <a:moveTo>
                    <a:pt x="132333" y="132333"/>
                  </a:moveTo>
                  <a:lnTo>
                    <a:pt x="1179702" y="132333"/>
                  </a:lnTo>
                  <a:lnTo>
                    <a:pt x="1179702" y="926718"/>
                  </a:lnTo>
                  <a:lnTo>
                    <a:pt x="132333" y="926718"/>
                  </a:lnTo>
                  <a:lnTo>
                    <a:pt x="132333" y="132333"/>
                  </a:lnTo>
                  <a:close/>
                </a:path>
                <a:path w="1312545" h="1059180">
                  <a:moveTo>
                    <a:pt x="0" y="0"/>
                  </a:moveTo>
                  <a:lnTo>
                    <a:pt x="132333" y="132333"/>
                  </a:lnTo>
                </a:path>
                <a:path w="1312545" h="1059180">
                  <a:moveTo>
                    <a:pt x="0" y="1059179"/>
                  </a:moveTo>
                  <a:lnTo>
                    <a:pt x="132333" y="926718"/>
                  </a:lnTo>
                </a:path>
                <a:path w="1312545" h="1059180">
                  <a:moveTo>
                    <a:pt x="1312163" y="0"/>
                  </a:moveTo>
                  <a:lnTo>
                    <a:pt x="1179702" y="132333"/>
                  </a:lnTo>
                </a:path>
                <a:path w="1312545" h="1059180">
                  <a:moveTo>
                    <a:pt x="1312163" y="1059179"/>
                  </a:moveTo>
                  <a:lnTo>
                    <a:pt x="1179702" y="926718"/>
                  </a:lnTo>
                </a:path>
              </a:pathLst>
            </a:custGeom>
            <a:ln w="19812">
              <a:solidFill>
                <a:srgbClr val="7D5F9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" name="object 4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993635" y="176822"/>
              <a:ext cx="1365630" cy="1199222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188707" y="371856"/>
              <a:ext cx="795527" cy="629412"/>
            </a:xfrm>
            <a:prstGeom prst="rect">
              <a:avLst/>
            </a:prstGeom>
          </p:spPr>
        </p:pic>
      </p:grpSp>
      <p:sp>
        <p:nvSpPr>
          <p:cNvPr id="51" name="object 51"/>
          <p:cNvSpPr txBox="1"/>
          <p:nvPr/>
        </p:nvSpPr>
        <p:spPr>
          <a:xfrm>
            <a:off x="7010781" y="3962806"/>
            <a:ext cx="4295775" cy="6108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0000"/>
              </a:lnSpc>
              <a:spcBef>
                <a:spcPts val="100"/>
              </a:spcBef>
              <a:tabLst>
                <a:tab pos="2061210" algn="l"/>
                <a:tab pos="3071495" algn="l"/>
                <a:tab pos="3227070" algn="l"/>
              </a:tabLst>
            </a:pPr>
            <a:r>
              <a:rPr sz="1600" spc="-10" dirty="0">
                <a:latin typeface="Comic Sans MS"/>
                <a:cs typeface="Comic Sans MS"/>
              </a:rPr>
              <a:t>ДЕЯТЕЛЬНОСТЬ</a:t>
            </a:r>
            <a:r>
              <a:rPr sz="1600" dirty="0">
                <a:latin typeface="Comic Sans MS"/>
                <a:cs typeface="Comic Sans MS"/>
              </a:rPr>
              <a:t>			</a:t>
            </a:r>
            <a:r>
              <a:rPr sz="1600" spc="-10" dirty="0">
                <a:latin typeface="Comic Sans MS"/>
                <a:cs typeface="Comic Sans MS"/>
              </a:rPr>
              <a:t>КАЖДОГО ОБУЧАЮЩЕГОСЯ</a:t>
            </a:r>
            <a:r>
              <a:rPr sz="1600" dirty="0">
                <a:latin typeface="Comic Sans MS"/>
                <a:cs typeface="Comic Sans MS"/>
              </a:rPr>
              <a:t>	</a:t>
            </a:r>
            <a:r>
              <a:rPr sz="1600" spc="-10" dirty="0">
                <a:latin typeface="Comic Sans MS"/>
                <a:cs typeface="Comic Sans MS"/>
              </a:rPr>
              <a:t>ВИДНА</a:t>
            </a:r>
            <a:r>
              <a:rPr sz="1600" dirty="0">
                <a:latin typeface="Comic Sans MS"/>
                <a:cs typeface="Comic Sans MS"/>
              </a:rPr>
              <a:t>	</a:t>
            </a:r>
            <a:r>
              <a:rPr sz="1600" spc="-10" dirty="0">
                <a:latin typeface="Comic Sans MS"/>
                <a:cs typeface="Comic Sans MS"/>
              </a:rPr>
              <a:t>ПЕДАГОГУ,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7010781" y="4548276"/>
            <a:ext cx="4297045" cy="6108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0000"/>
              </a:lnSpc>
              <a:spcBef>
                <a:spcPts val="100"/>
              </a:spcBef>
              <a:tabLst>
                <a:tab pos="702945" algn="l"/>
                <a:tab pos="2265045" algn="l"/>
                <a:tab pos="2966085" algn="l"/>
                <a:tab pos="3818254" algn="l"/>
              </a:tabLst>
            </a:pPr>
            <a:r>
              <a:rPr sz="1600" spc="-20" dirty="0">
                <a:latin typeface="Comic Sans MS"/>
                <a:cs typeface="Comic Sans MS"/>
              </a:rPr>
              <a:t>ВСЕМ</a:t>
            </a:r>
            <a:r>
              <a:rPr sz="1600" dirty="0">
                <a:latin typeface="Comic Sans MS"/>
                <a:cs typeface="Comic Sans MS"/>
              </a:rPr>
              <a:t>	</a:t>
            </a:r>
            <a:r>
              <a:rPr sz="1600" spc="-10" dirty="0">
                <a:latin typeface="Comic Sans MS"/>
                <a:cs typeface="Comic Sans MS"/>
              </a:rPr>
              <a:t>УЧАСТНИКАМ</a:t>
            </a:r>
            <a:r>
              <a:rPr sz="1600" dirty="0">
                <a:latin typeface="Comic Sans MS"/>
                <a:cs typeface="Comic Sans MS"/>
              </a:rPr>
              <a:t>	</a:t>
            </a:r>
            <a:r>
              <a:rPr sz="1600" spc="-20" dirty="0">
                <a:latin typeface="Comic Sans MS"/>
                <a:cs typeface="Comic Sans MS"/>
              </a:rPr>
              <a:t>ЯСНО</a:t>
            </a:r>
            <a:r>
              <a:rPr sz="1600" dirty="0">
                <a:latin typeface="Comic Sans MS"/>
                <a:cs typeface="Comic Sans MS"/>
              </a:rPr>
              <a:t>	</a:t>
            </a:r>
            <a:r>
              <a:rPr sz="1600" spc="-10" dirty="0">
                <a:latin typeface="Comic Sans MS"/>
                <a:cs typeface="Comic Sans MS"/>
              </a:rPr>
              <a:t>ВИДЕН</a:t>
            </a:r>
            <a:r>
              <a:rPr sz="1600" dirty="0">
                <a:latin typeface="Comic Sans MS"/>
                <a:cs typeface="Comic Sans MS"/>
              </a:rPr>
              <a:t>	</a:t>
            </a:r>
            <a:r>
              <a:rPr sz="1600" spc="-25" dirty="0">
                <a:latin typeface="Comic Sans MS"/>
                <a:cs typeface="Comic Sans MS"/>
              </a:rPr>
              <a:t>ХОД </a:t>
            </a:r>
            <a:r>
              <a:rPr sz="1600" spc="-10" dirty="0">
                <a:latin typeface="Comic Sans MS"/>
                <a:cs typeface="Comic Sans MS"/>
              </a:rPr>
              <a:t>ОБРАЗОВАТЕЛЬНОГО</a:t>
            </a:r>
            <a:r>
              <a:rPr sz="1600" spc="20" dirty="0">
                <a:latin typeface="Comic Sans MS"/>
                <a:cs typeface="Comic Sans MS"/>
              </a:rPr>
              <a:t> </a:t>
            </a:r>
            <a:r>
              <a:rPr sz="1600" spc="-10" dirty="0">
                <a:latin typeface="Comic Sans MS"/>
                <a:cs typeface="Comic Sans MS"/>
              </a:rPr>
              <a:t>ПРОЦЕССА</a:t>
            </a:r>
            <a:endParaRPr sz="1600">
              <a:latin typeface="Comic Sans MS"/>
              <a:cs typeface="Comic Sans MS"/>
            </a:endParaRPr>
          </a:p>
        </p:txBody>
      </p:sp>
      <p:grpSp>
        <p:nvGrpSpPr>
          <p:cNvPr id="53" name="object 53"/>
          <p:cNvGrpSpPr/>
          <p:nvPr/>
        </p:nvGrpSpPr>
        <p:grpSpPr>
          <a:xfrm>
            <a:off x="6993635" y="2708160"/>
            <a:ext cx="1228725" cy="1234440"/>
            <a:chOff x="6993635" y="2708160"/>
            <a:chExt cx="1228725" cy="1234440"/>
          </a:xfrm>
        </p:grpSpPr>
        <p:pic>
          <p:nvPicPr>
            <p:cNvPr id="54" name="object 5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993635" y="2708160"/>
              <a:ext cx="1228293" cy="1234300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188707" y="2903232"/>
              <a:ext cx="658368" cy="664451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-152400" y="5838240"/>
            <a:ext cx="11963400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ru-RU" sz="2800" b="1" spc="-60" dirty="0">
                <a:solidFill>
                  <a:srgbClr val="FFFFFF"/>
                </a:solidFill>
                <a:latin typeface="Comic Sans MS"/>
                <a:cs typeface="Comic Sans MS"/>
              </a:rPr>
              <a:t>ЭТАПЫ</a:t>
            </a:r>
            <a:r>
              <a:rPr sz="2800" b="1" spc="-60" dirty="0">
                <a:solidFill>
                  <a:srgbClr val="FFFFFF"/>
                </a:solidFill>
                <a:latin typeface="Comic Sans MS"/>
                <a:cs typeface="Comic Sans MS"/>
              </a:rPr>
              <a:t> </a:t>
            </a:r>
            <a:r>
              <a:rPr sz="2800" b="1" dirty="0">
                <a:solidFill>
                  <a:srgbClr val="FFFFFF"/>
                </a:solidFill>
                <a:latin typeface="Comic Sans MS"/>
                <a:cs typeface="Comic Sans MS"/>
              </a:rPr>
              <a:t>ЗАНЯТИЯ</a:t>
            </a:r>
            <a:r>
              <a:rPr sz="2800" b="1" spc="-40" dirty="0">
                <a:solidFill>
                  <a:srgbClr val="FFFFFF"/>
                </a:solidFill>
                <a:latin typeface="Comic Sans MS"/>
                <a:cs typeface="Comic Sans MS"/>
              </a:rPr>
              <a:t> </a:t>
            </a:r>
            <a:r>
              <a:rPr sz="2800" b="1" dirty="0">
                <a:solidFill>
                  <a:srgbClr val="FFFFFF"/>
                </a:solidFill>
                <a:latin typeface="Comic Sans MS"/>
                <a:cs typeface="Comic Sans MS"/>
              </a:rPr>
              <a:t>(УРОКА)</a:t>
            </a:r>
            <a:r>
              <a:rPr sz="2800" b="1" spc="-60" dirty="0">
                <a:solidFill>
                  <a:srgbClr val="FFFFFF"/>
                </a:solidFill>
                <a:latin typeface="Comic Sans MS"/>
                <a:cs typeface="Comic Sans MS"/>
              </a:rPr>
              <a:t> </a:t>
            </a:r>
            <a:r>
              <a:rPr sz="2800" b="1" dirty="0">
                <a:solidFill>
                  <a:srgbClr val="FFFFFF"/>
                </a:solidFill>
                <a:latin typeface="Comic Sans MS"/>
                <a:cs typeface="Comic Sans MS"/>
              </a:rPr>
              <a:t>ПО</a:t>
            </a:r>
            <a:r>
              <a:rPr sz="2800" b="1" spc="-55" dirty="0">
                <a:solidFill>
                  <a:srgbClr val="FFFFFF"/>
                </a:solidFill>
                <a:latin typeface="Comic Sans MS"/>
                <a:cs typeface="Comic Sans MS"/>
              </a:rPr>
              <a:t> </a:t>
            </a:r>
            <a:r>
              <a:rPr sz="2800" b="1" dirty="0">
                <a:solidFill>
                  <a:srgbClr val="FFFFFF"/>
                </a:solidFill>
                <a:latin typeface="Comic Sans MS"/>
                <a:cs typeface="Comic Sans MS"/>
              </a:rPr>
              <a:t>ТЕХНОЛОГИИ</a:t>
            </a:r>
            <a:r>
              <a:rPr sz="2800" b="1" spc="-30" dirty="0">
                <a:solidFill>
                  <a:srgbClr val="FFFFFF"/>
                </a:solidFill>
                <a:latin typeface="Comic Sans MS"/>
                <a:cs typeface="Comic Sans MS"/>
              </a:rPr>
              <a:t> </a:t>
            </a:r>
            <a:r>
              <a:rPr sz="2800" b="1" spc="-10" dirty="0">
                <a:solidFill>
                  <a:srgbClr val="FFFFFF"/>
                </a:solidFill>
                <a:latin typeface="Comic Sans MS"/>
                <a:cs typeface="Comic Sans MS"/>
              </a:rPr>
              <a:t>МОДЕРАЦИИ</a:t>
            </a:r>
            <a:endParaRPr sz="2800" dirty="0">
              <a:latin typeface="Comic Sans MS"/>
              <a:cs typeface="Comic Sans MS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046988" y="208762"/>
            <a:ext cx="2350770" cy="668655"/>
            <a:chOff x="1046988" y="208762"/>
            <a:chExt cx="2350770" cy="66865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46988" y="208762"/>
              <a:ext cx="2350769" cy="66829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38300" y="339851"/>
              <a:ext cx="1207770" cy="464058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1755775" y="386283"/>
            <a:ext cx="95885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rgbClr val="FFFFFF"/>
                </a:solidFill>
                <a:latin typeface="Calibri Light"/>
                <a:cs typeface="Calibri Light"/>
              </a:rPr>
              <a:t>инициация</a:t>
            </a:r>
            <a:endParaRPr sz="1600">
              <a:latin typeface="Calibri Light"/>
              <a:cs typeface="Calibri Light"/>
            </a:endParaRPr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412235" y="271246"/>
            <a:ext cx="2536698" cy="473227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3727450" y="367995"/>
            <a:ext cx="1934210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10" dirty="0">
                <a:latin typeface="Calibri Light"/>
                <a:cs typeface="Calibri Light"/>
              </a:rPr>
              <a:t>начало</a:t>
            </a:r>
            <a:r>
              <a:rPr sz="1400" spc="-50" dirty="0">
                <a:latin typeface="Calibri Light"/>
                <a:cs typeface="Calibri Light"/>
              </a:rPr>
              <a:t> </a:t>
            </a:r>
            <a:r>
              <a:rPr sz="1400" spc="-10" dirty="0">
                <a:latin typeface="Calibri Light"/>
                <a:cs typeface="Calibri Light"/>
              </a:rPr>
              <a:t>урока,</a:t>
            </a:r>
            <a:r>
              <a:rPr sz="1400" spc="-45" dirty="0">
                <a:latin typeface="Calibri Light"/>
                <a:cs typeface="Calibri Light"/>
              </a:rPr>
              <a:t> </a:t>
            </a:r>
            <a:r>
              <a:rPr sz="1400" spc="-10" dirty="0">
                <a:latin typeface="Calibri Light"/>
                <a:cs typeface="Calibri Light"/>
              </a:rPr>
              <a:t>знакомство</a:t>
            </a:r>
            <a:endParaRPr sz="1400">
              <a:latin typeface="Calibri Light"/>
              <a:cs typeface="Calibri Light"/>
            </a:endParaRPr>
          </a:p>
        </p:txBody>
      </p:sp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707379" y="231635"/>
            <a:ext cx="5089398" cy="624090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6528307" y="208914"/>
            <a:ext cx="3474085" cy="629920"/>
          </a:xfrm>
          <a:prstGeom prst="rect">
            <a:avLst/>
          </a:prstGeom>
        </p:spPr>
        <p:txBody>
          <a:bodyPr vert="horz" wrap="square" lIns="0" tIns="34290" rIns="0" bIns="0" rtlCol="0">
            <a:spAutoFit/>
          </a:bodyPr>
          <a:lstStyle/>
          <a:p>
            <a:pPr marL="12700" marR="5080" algn="ctr">
              <a:lnSpc>
                <a:spcPts val="1540"/>
              </a:lnSpc>
              <a:spcBef>
                <a:spcPts val="270"/>
              </a:spcBef>
            </a:pPr>
            <a:r>
              <a:rPr sz="1400" spc="-20" dirty="0">
                <a:latin typeface="Calibri Light"/>
                <a:cs typeface="Calibri Light"/>
              </a:rPr>
              <a:t>Создание</a:t>
            </a:r>
            <a:r>
              <a:rPr sz="1400" spc="-10" dirty="0">
                <a:latin typeface="Calibri Light"/>
                <a:cs typeface="Calibri Light"/>
              </a:rPr>
              <a:t> </a:t>
            </a:r>
            <a:r>
              <a:rPr sz="1400" spc="-20" dirty="0">
                <a:latin typeface="Calibri Light"/>
                <a:cs typeface="Calibri Light"/>
              </a:rPr>
              <a:t>мотивации,</a:t>
            </a:r>
            <a:r>
              <a:rPr sz="1400" spc="10" dirty="0">
                <a:latin typeface="Calibri Light"/>
                <a:cs typeface="Calibri Light"/>
              </a:rPr>
              <a:t> </a:t>
            </a:r>
            <a:r>
              <a:rPr sz="1400" spc="-20" dirty="0">
                <a:latin typeface="Calibri Light"/>
                <a:cs typeface="Calibri Light"/>
              </a:rPr>
              <a:t>концентрация</a:t>
            </a:r>
            <a:r>
              <a:rPr sz="1400" spc="-10" dirty="0">
                <a:latin typeface="Calibri Light"/>
                <a:cs typeface="Calibri Light"/>
              </a:rPr>
              <a:t> внимания </a:t>
            </a:r>
            <a:r>
              <a:rPr sz="1400" spc="-20" dirty="0">
                <a:latin typeface="Calibri Light"/>
                <a:cs typeface="Calibri Light"/>
              </a:rPr>
              <a:t>обучающихся,</a:t>
            </a:r>
            <a:r>
              <a:rPr sz="1400" spc="15" dirty="0">
                <a:latin typeface="Calibri Light"/>
                <a:cs typeface="Calibri Light"/>
              </a:rPr>
              <a:t> </a:t>
            </a:r>
            <a:r>
              <a:rPr sz="1400" spc="-20" dirty="0">
                <a:latin typeface="Calibri Light"/>
                <a:cs typeface="Calibri Light"/>
              </a:rPr>
              <a:t>предположение</a:t>
            </a:r>
            <a:r>
              <a:rPr sz="1400" spc="20" dirty="0">
                <a:latin typeface="Calibri Light"/>
                <a:cs typeface="Calibri Light"/>
              </a:rPr>
              <a:t> </a:t>
            </a:r>
            <a:r>
              <a:rPr sz="1400" spc="-20" dirty="0">
                <a:latin typeface="Calibri Light"/>
                <a:cs typeface="Calibri Light"/>
              </a:rPr>
              <a:t>обучающихся</a:t>
            </a:r>
            <a:r>
              <a:rPr sz="1400" dirty="0">
                <a:latin typeface="Calibri Light"/>
                <a:cs typeface="Calibri Light"/>
              </a:rPr>
              <a:t> </a:t>
            </a:r>
            <a:r>
              <a:rPr sz="1400" spc="-50" dirty="0">
                <a:latin typeface="Calibri Light"/>
                <a:cs typeface="Calibri Light"/>
              </a:rPr>
              <a:t>о </a:t>
            </a:r>
            <a:r>
              <a:rPr sz="1400" spc="-20" dirty="0">
                <a:latin typeface="Calibri Light"/>
                <a:cs typeface="Calibri Light"/>
              </a:rPr>
              <a:t>формулировке</a:t>
            </a:r>
            <a:r>
              <a:rPr sz="1400" spc="25" dirty="0">
                <a:latin typeface="Calibri Light"/>
                <a:cs typeface="Calibri Light"/>
              </a:rPr>
              <a:t> </a:t>
            </a:r>
            <a:r>
              <a:rPr sz="1400" spc="-20" dirty="0">
                <a:latin typeface="Calibri Light"/>
                <a:cs typeface="Calibri Light"/>
              </a:rPr>
              <a:t>темы</a:t>
            </a:r>
            <a:endParaRPr sz="1400">
              <a:latin typeface="Calibri Light"/>
              <a:cs typeface="Calibri Light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1031747" y="926579"/>
            <a:ext cx="2292985" cy="706755"/>
            <a:chOff x="1031747" y="926579"/>
            <a:chExt cx="2292985" cy="706755"/>
          </a:xfrm>
        </p:grpSpPr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31747" y="926579"/>
              <a:ext cx="2292857" cy="706386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12747" y="944879"/>
              <a:ext cx="1610105" cy="464058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64919" y="1167384"/>
              <a:ext cx="1907286" cy="464058"/>
            </a:xfrm>
            <a:prstGeom prst="rect">
              <a:avLst/>
            </a:prstGeom>
          </p:spPr>
        </p:pic>
      </p:grpSp>
      <p:sp>
        <p:nvSpPr>
          <p:cNvPr id="15" name="object 15"/>
          <p:cNvSpPr txBox="1"/>
          <p:nvPr/>
        </p:nvSpPr>
        <p:spPr>
          <a:xfrm>
            <a:off x="1381760" y="991869"/>
            <a:ext cx="1615440" cy="49149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 marR="5080" indent="147320">
              <a:lnSpc>
                <a:spcPts val="1750"/>
              </a:lnSpc>
              <a:spcBef>
                <a:spcPts val="295"/>
              </a:spcBef>
            </a:pPr>
            <a:r>
              <a:rPr sz="1600" spc="-20" dirty="0">
                <a:solidFill>
                  <a:srgbClr val="FFFFFF"/>
                </a:solidFill>
                <a:latin typeface="Calibri Light"/>
                <a:cs typeface="Calibri Light"/>
              </a:rPr>
              <a:t>вхождение</a:t>
            </a:r>
            <a:r>
              <a:rPr sz="1600" spc="-35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sz="1600" spc="-25" dirty="0">
                <a:solidFill>
                  <a:srgbClr val="FFFFFF"/>
                </a:solidFill>
                <a:latin typeface="Calibri Light"/>
                <a:cs typeface="Calibri Light"/>
              </a:rPr>
              <a:t>или </a:t>
            </a:r>
            <a:r>
              <a:rPr sz="1600" spc="-20" dirty="0">
                <a:solidFill>
                  <a:srgbClr val="FFFFFF"/>
                </a:solidFill>
                <a:latin typeface="Calibri Light"/>
                <a:cs typeface="Calibri Light"/>
              </a:rPr>
              <a:t>погружение</a:t>
            </a:r>
            <a:r>
              <a:rPr sz="1600" spc="-45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sz="1600" dirty="0">
                <a:solidFill>
                  <a:srgbClr val="FFFFFF"/>
                </a:solidFill>
                <a:latin typeface="Calibri Light"/>
                <a:cs typeface="Calibri Light"/>
              </a:rPr>
              <a:t>в </a:t>
            </a:r>
            <a:r>
              <a:rPr sz="1600" spc="-20" dirty="0">
                <a:solidFill>
                  <a:srgbClr val="FFFFFF"/>
                </a:solidFill>
                <a:latin typeface="Calibri Light"/>
                <a:cs typeface="Calibri Light"/>
              </a:rPr>
              <a:t>тему</a:t>
            </a:r>
            <a:endParaRPr sz="1600" dirty="0">
              <a:latin typeface="Calibri Light"/>
              <a:cs typeface="Calibri Light"/>
            </a:endParaRPr>
          </a:p>
        </p:txBody>
      </p:sp>
      <p:pic>
        <p:nvPicPr>
          <p:cNvPr id="16" name="object 16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3435096" y="990574"/>
            <a:ext cx="2294381" cy="480847"/>
          </a:xfrm>
          <a:prstGeom prst="rect">
            <a:avLst/>
          </a:prstGeom>
        </p:spPr>
      </p:pic>
      <p:sp>
        <p:nvSpPr>
          <p:cNvPr id="17" name="object 17"/>
          <p:cNvSpPr txBox="1"/>
          <p:nvPr/>
        </p:nvSpPr>
        <p:spPr>
          <a:xfrm>
            <a:off x="3691890" y="1091564"/>
            <a:ext cx="180911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20" dirty="0">
                <a:latin typeface="Calibri Light"/>
                <a:cs typeface="Calibri Light"/>
              </a:rPr>
              <a:t>сообщение</a:t>
            </a:r>
            <a:r>
              <a:rPr sz="1400" spc="-25" dirty="0">
                <a:latin typeface="Calibri Light"/>
                <a:cs typeface="Calibri Light"/>
              </a:rPr>
              <a:t> </a:t>
            </a:r>
            <a:r>
              <a:rPr sz="1400" spc="-10" dirty="0">
                <a:latin typeface="Calibri Light"/>
                <a:cs typeface="Calibri Light"/>
              </a:rPr>
              <a:t>целей</a:t>
            </a:r>
            <a:r>
              <a:rPr sz="1400" spc="-25" dirty="0">
                <a:latin typeface="Calibri Light"/>
                <a:cs typeface="Calibri Light"/>
              </a:rPr>
              <a:t> </a:t>
            </a:r>
            <a:r>
              <a:rPr sz="1400" spc="-10" dirty="0">
                <a:latin typeface="Calibri Light"/>
                <a:cs typeface="Calibri Light"/>
              </a:rPr>
              <a:t>урока</a:t>
            </a:r>
            <a:endParaRPr sz="1400">
              <a:latin typeface="Calibri Light"/>
              <a:cs typeface="Calibri Light"/>
            </a:endParaRPr>
          </a:p>
        </p:txBody>
      </p:sp>
      <p:pic>
        <p:nvPicPr>
          <p:cNvPr id="18" name="object 18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5780532" y="1060691"/>
            <a:ext cx="5016246" cy="425970"/>
          </a:xfrm>
          <a:prstGeom prst="rect">
            <a:avLst/>
          </a:prstGeom>
        </p:spPr>
      </p:pic>
      <p:sp>
        <p:nvSpPr>
          <p:cNvPr id="19" name="object 19"/>
          <p:cNvSpPr txBox="1"/>
          <p:nvPr/>
        </p:nvSpPr>
        <p:spPr>
          <a:xfrm>
            <a:off x="6462140" y="1036396"/>
            <a:ext cx="3681095" cy="4356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ts val="1610"/>
              </a:lnSpc>
              <a:spcBef>
                <a:spcPts val="105"/>
              </a:spcBef>
            </a:pPr>
            <a:r>
              <a:rPr sz="1400" spc="-20" dirty="0">
                <a:latin typeface="Calibri Light"/>
                <a:cs typeface="Calibri Light"/>
              </a:rPr>
              <a:t>Определение</a:t>
            </a:r>
            <a:r>
              <a:rPr sz="1400" spc="-50" dirty="0">
                <a:latin typeface="Calibri Light"/>
                <a:cs typeface="Calibri Light"/>
              </a:rPr>
              <a:t> </a:t>
            </a:r>
            <a:r>
              <a:rPr sz="1400" spc="-25" dirty="0">
                <a:latin typeface="Calibri Light"/>
                <a:cs typeface="Calibri Light"/>
              </a:rPr>
              <a:t>совместными</a:t>
            </a:r>
            <a:r>
              <a:rPr sz="1400" spc="-55" dirty="0">
                <a:latin typeface="Calibri Light"/>
                <a:cs typeface="Calibri Light"/>
              </a:rPr>
              <a:t> </a:t>
            </a:r>
            <a:r>
              <a:rPr sz="1400" dirty="0">
                <a:latin typeface="Calibri Light"/>
                <a:cs typeface="Calibri Light"/>
              </a:rPr>
              <a:t>усилиями</a:t>
            </a:r>
            <a:r>
              <a:rPr sz="1400" spc="270" dirty="0">
                <a:latin typeface="Calibri Light"/>
                <a:cs typeface="Calibri Light"/>
              </a:rPr>
              <a:t> </a:t>
            </a:r>
            <a:r>
              <a:rPr sz="1400" spc="-10" dirty="0">
                <a:latin typeface="Calibri Light"/>
                <a:cs typeface="Calibri Light"/>
              </a:rPr>
              <a:t>педагога</a:t>
            </a:r>
            <a:r>
              <a:rPr sz="1400" spc="-65" dirty="0">
                <a:latin typeface="Calibri Light"/>
                <a:cs typeface="Calibri Light"/>
              </a:rPr>
              <a:t> </a:t>
            </a:r>
            <a:r>
              <a:rPr sz="1400" spc="-50" dirty="0">
                <a:latin typeface="Calibri Light"/>
                <a:cs typeface="Calibri Light"/>
              </a:rPr>
              <a:t>и</a:t>
            </a:r>
            <a:endParaRPr sz="1400" dirty="0">
              <a:latin typeface="Calibri Light"/>
              <a:cs typeface="Calibri Light"/>
            </a:endParaRPr>
          </a:p>
          <a:p>
            <a:pPr marL="1905" algn="ctr">
              <a:lnSpc>
                <a:spcPts val="1610"/>
              </a:lnSpc>
            </a:pPr>
            <a:r>
              <a:rPr sz="1400" spc="-20" dirty="0">
                <a:latin typeface="Calibri Light"/>
                <a:cs typeface="Calibri Light"/>
              </a:rPr>
              <a:t>обучающихся </a:t>
            </a:r>
            <a:r>
              <a:rPr sz="1400" spc="-10" dirty="0">
                <a:latin typeface="Calibri Light"/>
                <a:cs typeface="Calibri Light"/>
              </a:rPr>
              <a:t>темы</a:t>
            </a:r>
            <a:r>
              <a:rPr sz="1400" spc="-20" dirty="0">
                <a:latin typeface="Calibri Light"/>
                <a:cs typeface="Calibri Light"/>
              </a:rPr>
              <a:t> </a:t>
            </a:r>
            <a:r>
              <a:rPr sz="1400" spc="-20" dirty="0" err="1">
                <a:latin typeface="Calibri Light"/>
                <a:cs typeface="Calibri Light"/>
              </a:rPr>
              <a:t>занятия</a:t>
            </a:r>
            <a:r>
              <a:rPr lang="ru-RU" sz="1400" spc="-20" dirty="0">
                <a:latin typeface="Calibri Light"/>
                <a:cs typeface="Calibri Light"/>
              </a:rPr>
              <a:t> </a:t>
            </a:r>
            <a:r>
              <a:rPr sz="1400" spc="-20" dirty="0">
                <a:latin typeface="Calibri Light"/>
                <a:cs typeface="Calibri Light"/>
              </a:rPr>
              <a:t>(урока) </a:t>
            </a:r>
            <a:r>
              <a:rPr sz="1400" dirty="0">
                <a:latin typeface="Calibri Light"/>
                <a:cs typeface="Calibri Light"/>
              </a:rPr>
              <a:t>и</a:t>
            </a:r>
            <a:r>
              <a:rPr sz="1400" spc="20" dirty="0">
                <a:latin typeface="Calibri Light"/>
                <a:cs typeface="Calibri Light"/>
              </a:rPr>
              <a:t> </a:t>
            </a:r>
            <a:r>
              <a:rPr sz="1400" spc="-20" dirty="0">
                <a:latin typeface="Calibri Light"/>
                <a:cs typeface="Calibri Light"/>
              </a:rPr>
              <a:t>целей</a:t>
            </a:r>
            <a:endParaRPr sz="1400" dirty="0">
              <a:latin typeface="Calibri Light"/>
              <a:cs typeface="Calibri Light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982980" y="1587995"/>
            <a:ext cx="2413635" cy="913765"/>
            <a:chOff x="982980" y="1587995"/>
            <a:chExt cx="2413635" cy="913765"/>
          </a:xfrm>
        </p:grpSpPr>
        <p:pic>
          <p:nvPicPr>
            <p:cNvPr id="21" name="object 2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82980" y="1587995"/>
              <a:ext cx="2413254" cy="913650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434084" y="1589532"/>
              <a:ext cx="1590293" cy="464058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636776" y="1812036"/>
              <a:ext cx="1183386" cy="464058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499616" y="2036063"/>
              <a:ext cx="1416558" cy="464058"/>
            </a:xfrm>
            <a:prstGeom prst="rect">
              <a:avLst/>
            </a:prstGeom>
          </p:spPr>
        </p:pic>
      </p:grpSp>
      <p:sp>
        <p:nvSpPr>
          <p:cNvPr id="25" name="object 25"/>
          <p:cNvSpPr txBox="1"/>
          <p:nvPr/>
        </p:nvSpPr>
        <p:spPr>
          <a:xfrm>
            <a:off x="1552194" y="1636522"/>
            <a:ext cx="1304290" cy="715645"/>
          </a:xfrm>
          <a:prstGeom prst="rect">
            <a:avLst/>
          </a:prstGeom>
        </p:spPr>
        <p:txBody>
          <a:bodyPr vert="horz" wrap="square" lIns="0" tIns="32384" rIns="0" bIns="0" rtlCol="0">
            <a:spAutoFit/>
          </a:bodyPr>
          <a:lstStyle/>
          <a:p>
            <a:pPr marL="12065" marR="5080" algn="ctr">
              <a:lnSpc>
                <a:spcPct val="91600"/>
              </a:lnSpc>
              <a:spcBef>
                <a:spcPts val="254"/>
              </a:spcBef>
            </a:pPr>
            <a:r>
              <a:rPr sz="1600" spc="-20" dirty="0">
                <a:solidFill>
                  <a:srgbClr val="FFFFFF"/>
                </a:solidFill>
                <a:latin typeface="Calibri Light"/>
                <a:cs typeface="Calibri Light"/>
              </a:rPr>
              <a:t>формирование </a:t>
            </a:r>
            <a:r>
              <a:rPr sz="1600" spc="-10" dirty="0">
                <a:solidFill>
                  <a:srgbClr val="FFFFFF"/>
                </a:solidFill>
                <a:latin typeface="Calibri Light"/>
                <a:cs typeface="Calibri Light"/>
              </a:rPr>
              <a:t>ожиданий обучающихся</a:t>
            </a:r>
            <a:endParaRPr sz="1600">
              <a:latin typeface="Calibri Light"/>
              <a:cs typeface="Calibri Light"/>
            </a:endParaRPr>
          </a:p>
        </p:txBody>
      </p:sp>
      <p:pic>
        <p:nvPicPr>
          <p:cNvPr id="26" name="object 26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3435096" y="1793722"/>
            <a:ext cx="2349246" cy="427507"/>
          </a:xfrm>
          <a:prstGeom prst="rect">
            <a:avLst/>
          </a:prstGeom>
        </p:spPr>
      </p:pic>
      <p:sp>
        <p:nvSpPr>
          <p:cNvPr id="27" name="object 27"/>
          <p:cNvSpPr txBox="1"/>
          <p:nvPr/>
        </p:nvSpPr>
        <p:spPr>
          <a:xfrm>
            <a:off x="3713479" y="1770380"/>
            <a:ext cx="1822450" cy="4349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ts val="1610"/>
              </a:lnSpc>
              <a:spcBef>
                <a:spcPts val="105"/>
              </a:spcBef>
            </a:pPr>
            <a:r>
              <a:rPr sz="1400" spc="-25" dirty="0">
                <a:latin typeface="Calibri Light"/>
                <a:cs typeface="Calibri Light"/>
              </a:rPr>
              <a:t>планирование</a:t>
            </a:r>
            <a:r>
              <a:rPr sz="1400" spc="40" dirty="0">
                <a:latin typeface="Calibri Light"/>
                <a:cs typeface="Calibri Light"/>
              </a:rPr>
              <a:t> </a:t>
            </a:r>
            <a:r>
              <a:rPr sz="1400" spc="-10" dirty="0">
                <a:latin typeface="Calibri Light"/>
                <a:cs typeface="Calibri Light"/>
              </a:rPr>
              <a:t>эффектов</a:t>
            </a:r>
            <a:endParaRPr sz="1400">
              <a:latin typeface="Calibri Light"/>
              <a:cs typeface="Calibri Light"/>
            </a:endParaRPr>
          </a:p>
          <a:p>
            <a:pPr algn="ctr">
              <a:lnSpc>
                <a:spcPts val="1610"/>
              </a:lnSpc>
            </a:pPr>
            <a:r>
              <a:rPr sz="1400" spc="-10" dirty="0">
                <a:latin typeface="Calibri Light"/>
                <a:cs typeface="Calibri Light"/>
              </a:rPr>
              <a:t>урока</a:t>
            </a:r>
            <a:endParaRPr sz="1400">
              <a:latin typeface="Calibri Light"/>
              <a:cs typeface="Calibri Light"/>
            </a:endParaRPr>
          </a:p>
        </p:txBody>
      </p:sp>
      <p:pic>
        <p:nvPicPr>
          <p:cNvPr id="28" name="object 28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5745479" y="1818119"/>
            <a:ext cx="5051298" cy="424446"/>
          </a:xfrm>
          <a:prstGeom prst="rect">
            <a:avLst/>
          </a:prstGeom>
        </p:spPr>
      </p:pic>
      <p:sp>
        <p:nvSpPr>
          <p:cNvPr id="29" name="object 29"/>
          <p:cNvSpPr txBox="1"/>
          <p:nvPr/>
        </p:nvSpPr>
        <p:spPr>
          <a:xfrm>
            <a:off x="6339332" y="1793875"/>
            <a:ext cx="3890010" cy="434975"/>
          </a:xfrm>
          <a:prstGeom prst="rect">
            <a:avLst/>
          </a:prstGeom>
        </p:spPr>
        <p:txBody>
          <a:bodyPr vert="horz" wrap="square" lIns="0" tIns="34290" rIns="0" bIns="0" rtlCol="0">
            <a:spAutoFit/>
          </a:bodyPr>
          <a:lstStyle/>
          <a:p>
            <a:pPr marL="12700" marR="5080" indent="103505">
              <a:lnSpc>
                <a:spcPts val="1540"/>
              </a:lnSpc>
              <a:spcBef>
                <a:spcPts val="270"/>
              </a:spcBef>
            </a:pPr>
            <a:r>
              <a:rPr sz="1400" spc="-20" dirty="0">
                <a:latin typeface="Calibri Light"/>
                <a:cs typeface="Calibri Light"/>
              </a:rPr>
              <a:t>Определение</a:t>
            </a:r>
            <a:r>
              <a:rPr sz="1400" spc="25" dirty="0">
                <a:latin typeface="Calibri Light"/>
                <a:cs typeface="Calibri Light"/>
              </a:rPr>
              <a:t> </a:t>
            </a:r>
            <a:r>
              <a:rPr sz="1400" spc="-25" dirty="0">
                <a:latin typeface="Calibri Light"/>
                <a:cs typeface="Calibri Light"/>
              </a:rPr>
              <a:t>обучающимся</a:t>
            </a:r>
            <a:r>
              <a:rPr sz="1400" spc="5" dirty="0">
                <a:latin typeface="Calibri Light"/>
                <a:cs typeface="Calibri Light"/>
              </a:rPr>
              <a:t> </a:t>
            </a:r>
            <a:r>
              <a:rPr sz="1400" spc="-20" dirty="0">
                <a:latin typeface="Calibri Light"/>
                <a:cs typeface="Calibri Light"/>
              </a:rPr>
              <a:t>алгоритма</a:t>
            </a:r>
            <a:r>
              <a:rPr sz="1400" spc="20" dirty="0">
                <a:latin typeface="Calibri Light"/>
                <a:cs typeface="Calibri Light"/>
              </a:rPr>
              <a:t> </a:t>
            </a:r>
            <a:r>
              <a:rPr sz="1400" spc="-10" dirty="0">
                <a:latin typeface="Calibri Light"/>
                <a:cs typeface="Calibri Light"/>
              </a:rPr>
              <a:t>действий, </a:t>
            </a:r>
            <a:r>
              <a:rPr sz="1400" spc="-20" dirty="0">
                <a:latin typeface="Calibri Light"/>
                <a:cs typeface="Calibri Light"/>
              </a:rPr>
              <a:t>необходимых</a:t>
            </a:r>
            <a:r>
              <a:rPr sz="1400" spc="-40" dirty="0">
                <a:latin typeface="Calibri Light"/>
                <a:cs typeface="Calibri Light"/>
              </a:rPr>
              <a:t> </a:t>
            </a:r>
            <a:r>
              <a:rPr sz="1400" dirty="0">
                <a:latin typeface="Calibri Light"/>
                <a:cs typeface="Calibri Light"/>
              </a:rPr>
              <a:t>для</a:t>
            </a:r>
            <a:r>
              <a:rPr sz="1400" spc="-40" dirty="0">
                <a:latin typeface="Calibri Light"/>
                <a:cs typeface="Calibri Light"/>
              </a:rPr>
              <a:t> </a:t>
            </a:r>
            <a:r>
              <a:rPr sz="1400" spc="-20" dirty="0">
                <a:latin typeface="Calibri Light"/>
                <a:cs typeface="Calibri Light"/>
              </a:rPr>
              <a:t>достижения</a:t>
            </a:r>
            <a:r>
              <a:rPr sz="1400" spc="-40" dirty="0">
                <a:latin typeface="Calibri Light"/>
                <a:cs typeface="Calibri Light"/>
              </a:rPr>
              <a:t> </a:t>
            </a:r>
            <a:r>
              <a:rPr sz="1400" spc="-10" dirty="0" err="1">
                <a:latin typeface="Calibri Light"/>
                <a:cs typeface="Calibri Light"/>
              </a:rPr>
              <a:t>целей</a:t>
            </a:r>
            <a:r>
              <a:rPr sz="1400" spc="-35" dirty="0">
                <a:latin typeface="Calibri Light"/>
                <a:cs typeface="Calibri Light"/>
              </a:rPr>
              <a:t> </a:t>
            </a:r>
            <a:r>
              <a:rPr sz="1400" spc="-10" dirty="0" err="1">
                <a:latin typeface="Calibri Light"/>
                <a:cs typeface="Calibri Light"/>
              </a:rPr>
              <a:t>занятия</a:t>
            </a:r>
            <a:r>
              <a:rPr lang="ru-RU" sz="1400" spc="-10" dirty="0">
                <a:latin typeface="Calibri Light"/>
                <a:cs typeface="Calibri Light"/>
              </a:rPr>
              <a:t> </a:t>
            </a:r>
            <a:r>
              <a:rPr sz="1400" spc="-10" dirty="0">
                <a:latin typeface="Calibri Light"/>
                <a:cs typeface="Calibri Light"/>
              </a:rPr>
              <a:t>(урока)</a:t>
            </a:r>
            <a:endParaRPr sz="1400" dirty="0">
              <a:latin typeface="Calibri Light"/>
              <a:cs typeface="Calibri Light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1082039" y="2552687"/>
            <a:ext cx="2373630" cy="706755"/>
            <a:chOff x="1082039" y="2552687"/>
            <a:chExt cx="2373630" cy="706755"/>
          </a:xfrm>
        </p:grpSpPr>
        <p:pic>
          <p:nvPicPr>
            <p:cNvPr id="31" name="object 31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082039" y="2552687"/>
              <a:ext cx="2373630" cy="706386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527047" y="2572499"/>
              <a:ext cx="1564386" cy="462546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51659" y="2795003"/>
              <a:ext cx="913638" cy="462546"/>
            </a:xfrm>
            <a:prstGeom prst="rect">
              <a:avLst/>
            </a:prstGeom>
          </p:spPr>
        </p:pic>
      </p:grpSp>
      <p:sp>
        <p:nvSpPr>
          <p:cNvPr id="34" name="object 34"/>
          <p:cNvSpPr txBox="1"/>
          <p:nvPr/>
        </p:nvSpPr>
        <p:spPr>
          <a:xfrm>
            <a:off x="1644523" y="2619248"/>
            <a:ext cx="1273810" cy="49149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337185" marR="5080" indent="-325120">
              <a:lnSpc>
                <a:spcPts val="1750"/>
              </a:lnSpc>
              <a:spcBef>
                <a:spcPts val="295"/>
              </a:spcBef>
            </a:pPr>
            <a:r>
              <a:rPr sz="1600" spc="-20" dirty="0">
                <a:solidFill>
                  <a:srgbClr val="FFFFFF"/>
                </a:solidFill>
                <a:latin typeface="Calibri Light"/>
                <a:cs typeface="Calibri Light"/>
              </a:rPr>
              <a:t>интерактивная </a:t>
            </a:r>
            <a:r>
              <a:rPr sz="1600" spc="-10" dirty="0">
                <a:solidFill>
                  <a:srgbClr val="FFFFFF"/>
                </a:solidFill>
                <a:latin typeface="Calibri Light"/>
                <a:cs typeface="Calibri Light"/>
              </a:rPr>
              <a:t>лекция</a:t>
            </a:r>
            <a:endParaRPr sz="1600" dirty="0">
              <a:latin typeface="Calibri Light"/>
              <a:cs typeface="Calibri Light"/>
            </a:endParaRPr>
          </a:p>
        </p:txBody>
      </p:sp>
      <p:pic>
        <p:nvPicPr>
          <p:cNvPr id="35" name="object 35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3512820" y="2590774"/>
            <a:ext cx="2195322" cy="558571"/>
          </a:xfrm>
          <a:prstGeom prst="rect">
            <a:avLst/>
          </a:prstGeom>
        </p:spPr>
      </p:pic>
      <p:sp>
        <p:nvSpPr>
          <p:cNvPr id="36" name="object 36"/>
          <p:cNvSpPr txBox="1"/>
          <p:nvPr/>
        </p:nvSpPr>
        <p:spPr>
          <a:xfrm>
            <a:off x="4136263" y="2535377"/>
            <a:ext cx="977265" cy="630555"/>
          </a:xfrm>
          <a:prstGeom prst="rect">
            <a:avLst/>
          </a:prstGeom>
        </p:spPr>
        <p:txBody>
          <a:bodyPr vert="horz" wrap="square" lIns="0" tIns="31750" rIns="0" bIns="0" rtlCol="0">
            <a:spAutoFit/>
          </a:bodyPr>
          <a:lstStyle/>
          <a:p>
            <a:pPr marL="12700" marR="5080" indent="60960" algn="just">
              <a:lnSpc>
                <a:spcPct val="91500"/>
              </a:lnSpc>
              <a:spcBef>
                <a:spcPts val="250"/>
              </a:spcBef>
            </a:pPr>
            <a:r>
              <a:rPr sz="1400" spc="-10" dirty="0">
                <a:latin typeface="Calibri Light"/>
                <a:cs typeface="Calibri Light"/>
              </a:rPr>
              <a:t>передача</a:t>
            </a:r>
            <a:r>
              <a:rPr sz="1400" spc="-45" dirty="0">
                <a:latin typeface="Calibri Light"/>
                <a:cs typeface="Calibri Light"/>
              </a:rPr>
              <a:t> </a:t>
            </a:r>
            <a:r>
              <a:rPr sz="1400" spc="-50" dirty="0">
                <a:latin typeface="Calibri Light"/>
                <a:cs typeface="Calibri Light"/>
              </a:rPr>
              <a:t>и </a:t>
            </a:r>
            <a:r>
              <a:rPr sz="1400" spc="-10" dirty="0">
                <a:latin typeface="Calibri Light"/>
                <a:cs typeface="Calibri Light"/>
              </a:rPr>
              <a:t>объяснение </a:t>
            </a:r>
            <a:r>
              <a:rPr sz="1400" spc="-20" dirty="0">
                <a:latin typeface="Calibri Light"/>
                <a:cs typeface="Calibri Light"/>
              </a:rPr>
              <a:t>информации</a:t>
            </a:r>
            <a:endParaRPr sz="1400">
              <a:latin typeface="Calibri Light"/>
              <a:cs typeface="Calibri Light"/>
            </a:endParaRPr>
          </a:p>
        </p:txBody>
      </p:sp>
      <p:pic>
        <p:nvPicPr>
          <p:cNvPr id="37" name="object 37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5582411" y="2432291"/>
            <a:ext cx="5186934" cy="822210"/>
          </a:xfrm>
          <a:prstGeom prst="rect">
            <a:avLst/>
          </a:prstGeom>
        </p:spPr>
      </p:pic>
      <p:sp>
        <p:nvSpPr>
          <p:cNvPr id="38" name="object 38"/>
          <p:cNvSpPr txBox="1"/>
          <p:nvPr/>
        </p:nvSpPr>
        <p:spPr>
          <a:xfrm>
            <a:off x="6129020" y="2411095"/>
            <a:ext cx="4120515" cy="824865"/>
          </a:xfrm>
          <a:prstGeom prst="rect">
            <a:avLst/>
          </a:prstGeom>
        </p:spPr>
        <p:txBody>
          <a:bodyPr vert="horz" wrap="square" lIns="0" tIns="34290" rIns="0" bIns="0" rtlCol="0">
            <a:spAutoFit/>
          </a:bodyPr>
          <a:lstStyle/>
          <a:p>
            <a:pPr marL="12700" marR="5080" algn="ctr">
              <a:lnSpc>
                <a:spcPts val="1540"/>
              </a:lnSpc>
              <a:spcBef>
                <a:spcPts val="270"/>
              </a:spcBef>
            </a:pPr>
            <a:r>
              <a:rPr sz="1400" spc="-20" dirty="0">
                <a:latin typeface="Calibri Light"/>
                <a:cs typeface="Calibri Light"/>
              </a:rPr>
              <a:t>Активизация</a:t>
            </a:r>
            <a:r>
              <a:rPr sz="1400" spc="-60" dirty="0">
                <a:latin typeface="Calibri Light"/>
                <a:cs typeface="Calibri Light"/>
              </a:rPr>
              <a:t> </a:t>
            </a:r>
            <a:r>
              <a:rPr sz="1400" spc="-20" dirty="0">
                <a:latin typeface="Calibri Light"/>
                <a:cs typeface="Calibri Light"/>
              </a:rPr>
              <a:t>групповой</a:t>
            </a:r>
            <a:r>
              <a:rPr sz="1400" spc="-70" dirty="0">
                <a:latin typeface="Calibri Light"/>
                <a:cs typeface="Calibri Light"/>
              </a:rPr>
              <a:t> </a:t>
            </a:r>
            <a:r>
              <a:rPr sz="1400" spc="-10" dirty="0">
                <a:latin typeface="Calibri Light"/>
                <a:cs typeface="Calibri Light"/>
              </a:rPr>
              <a:t>работы</a:t>
            </a:r>
            <a:r>
              <a:rPr sz="1400" spc="-70" dirty="0">
                <a:latin typeface="Calibri Light"/>
                <a:cs typeface="Calibri Light"/>
              </a:rPr>
              <a:t> </a:t>
            </a:r>
            <a:r>
              <a:rPr sz="1400" dirty="0">
                <a:latin typeface="Calibri Light"/>
                <a:cs typeface="Calibri Light"/>
              </a:rPr>
              <a:t>обучающихся</a:t>
            </a:r>
            <a:r>
              <a:rPr sz="1400" spc="240" dirty="0">
                <a:latin typeface="Calibri Light"/>
                <a:cs typeface="Calibri Light"/>
              </a:rPr>
              <a:t> </a:t>
            </a:r>
            <a:r>
              <a:rPr sz="1400" dirty="0">
                <a:latin typeface="Calibri Light"/>
                <a:cs typeface="Calibri Light"/>
              </a:rPr>
              <a:t>во</a:t>
            </a:r>
            <a:r>
              <a:rPr sz="1400" spc="-65" dirty="0">
                <a:latin typeface="Calibri Light"/>
                <a:cs typeface="Calibri Light"/>
              </a:rPr>
              <a:t> </a:t>
            </a:r>
            <a:r>
              <a:rPr sz="1400" spc="-10" dirty="0">
                <a:latin typeface="Calibri Light"/>
                <a:cs typeface="Calibri Light"/>
              </a:rPr>
              <a:t>время подачи</a:t>
            </a:r>
            <a:r>
              <a:rPr sz="1400" spc="-20" dirty="0">
                <a:latin typeface="Calibri Light"/>
                <a:cs typeface="Calibri Light"/>
              </a:rPr>
              <a:t> </a:t>
            </a:r>
            <a:r>
              <a:rPr sz="1400" spc="-25" dirty="0">
                <a:latin typeface="Calibri Light"/>
                <a:cs typeface="Calibri Light"/>
              </a:rPr>
              <a:t>информации</a:t>
            </a:r>
            <a:r>
              <a:rPr sz="1400" spc="-15" dirty="0">
                <a:latin typeface="Calibri Light"/>
                <a:cs typeface="Calibri Light"/>
              </a:rPr>
              <a:t> </a:t>
            </a:r>
            <a:r>
              <a:rPr sz="1400" spc="-20" dirty="0">
                <a:latin typeface="Calibri Light"/>
                <a:cs typeface="Calibri Light"/>
              </a:rPr>
              <a:t>педагогом.</a:t>
            </a:r>
            <a:r>
              <a:rPr sz="1400" spc="-10" dirty="0">
                <a:latin typeface="Calibri Light"/>
                <a:cs typeface="Calibri Light"/>
              </a:rPr>
              <a:t> Использование </a:t>
            </a:r>
            <a:r>
              <a:rPr sz="1400" spc="-20" dirty="0">
                <a:latin typeface="Calibri Light"/>
                <a:cs typeface="Calibri Light"/>
              </a:rPr>
              <a:t>интерактивных</a:t>
            </a:r>
            <a:r>
              <a:rPr sz="1400" spc="-25" dirty="0">
                <a:latin typeface="Calibri Light"/>
                <a:cs typeface="Calibri Light"/>
              </a:rPr>
              <a:t> </a:t>
            </a:r>
            <a:r>
              <a:rPr sz="1400" spc="-20" dirty="0">
                <a:latin typeface="Calibri Light"/>
                <a:cs typeface="Calibri Light"/>
              </a:rPr>
              <a:t>видов</a:t>
            </a:r>
            <a:r>
              <a:rPr sz="1400" spc="-15" dirty="0">
                <a:latin typeface="Calibri Light"/>
                <a:cs typeface="Calibri Light"/>
              </a:rPr>
              <a:t> </a:t>
            </a:r>
            <a:r>
              <a:rPr sz="1400" spc="-20" dirty="0">
                <a:latin typeface="Calibri Light"/>
                <a:cs typeface="Calibri Light"/>
              </a:rPr>
              <a:t>деятельности.</a:t>
            </a:r>
            <a:r>
              <a:rPr sz="1400" spc="-5" dirty="0">
                <a:latin typeface="Calibri Light"/>
                <a:cs typeface="Calibri Light"/>
              </a:rPr>
              <a:t> </a:t>
            </a:r>
            <a:r>
              <a:rPr sz="1400" spc="-10" dirty="0">
                <a:latin typeface="Calibri Light"/>
                <a:cs typeface="Calibri Light"/>
              </a:rPr>
              <a:t>Оценка</a:t>
            </a:r>
            <a:r>
              <a:rPr sz="1400" spc="-15" dirty="0">
                <a:latin typeface="Calibri Light"/>
                <a:cs typeface="Calibri Light"/>
              </a:rPr>
              <a:t> </a:t>
            </a:r>
            <a:r>
              <a:rPr sz="1400" spc="-10" dirty="0">
                <a:latin typeface="Calibri Light"/>
                <a:cs typeface="Calibri Light"/>
              </a:rPr>
              <a:t>степени</a:t>
            </a:r>
            <a:endParaRPr sz="1400" dirty="0">
              <a:latin typeface="Calibri Light"/>
              <a:cs typeface="Calibri Light"/>
            </a:endParaRPr>
          </a:p>
          <a:p>
            <a:pPr marL="1270" algn="ctr">
              <a:lnSpc>
                <a:spcPts val="1500"/>
              </a:lnSpc>
            </a:pPr>
            <a:r>
              <a:rPr sz="1400" spc="-20" dirty="0">
                <a:latin typeface="Calibri Light"/>
                <a:cs typeface="Calibri Light"/>
              </a:rPr>
              <a:t>усвоения</a:t>
            </a:r>
            <a:r>
              <a:rPr sz="1400" spc="-35" dirty="0">
                <a:latin typeface="Calibri Light"/>
                <a:cs typeface="Calibri Light"/>
              </a:rPr>
              <a:t> </a:t>
            </a:r>
            <a:r>
              <a:rPr sz="1400" spc="-20" dirty="0">
                <a:latin typeface="Calibri Light"/>
                <a:cs typeface="Calibri Light"/>
              </a:rPr>
              <a:t>рассмотренного</a:t>
            </a:r>
            <a:r>
              <a:rPr sz="1400" spc="-25" dirty="0">
                <a:latin typeface="Calibri Light"/>
                <a:cs typeface="Calibri Light"/>
              </a:rPr>
              <a:t> </a:t>
            </a:r>
            <a:r>
              <a:rPr sz="1400" dirty="0">
                <a:latin typeface="Calibri Light"/>
                <a:cs typeface="Calibri Light"/>
              </a:rPr>
              <a:t>на</a:t>
            </a:r>
            <a:r>
              <a:rPr sz="1400" spc="-5" dirty="0">
                <a:latin typeface="Calibri Light"/>
                <a:cs typeface="Calibri Light"/>
              </a:rPr>
              <a:t> </a:t>
            </a:r>
            <a:r>
              <a:rPr sz="1400" spc="-10" dirty="0" err="1">
                <a:latin typeface="Calibri Light"/>
                <a:cs typeface="Calibri Light"/>
              </a:rPr>
              <a:t>лекции</a:t>
            </a:r>
            <a:r>
              <a:rPr sz="1400" spc="-25" dirty="0">
                <a:latin typeface="Calibri Light"/>
                <a:cs typeface="Calibri Light"/>
              </a:rPr>
              <a:t> </a:t>
            </a:r>
            <a:r>
              <a:rPr sz="1400" spc="-10" dirty="0" err="1">
                <a:latin typeface="Calibri Light"/>
                <a:cs typeface="Calibri Light"/>
              </a:rPr>
              <a:t>материала</a:t>
            </a:r>
            <a:endParaRPr sz="1200" dirty="0">
              <a:latin typeface="Calibri Light"/>
              <a:cs typeface="Calibri Light"/>
            </a:endParaRPr>
          </a:p>
        </p:txBody>
      </p:sp>
      <p:grpSp>
        <p:nvGrpSpPr>
          <p:cNvPr id="39" name="object 39"/>
          <p:cNvGrpSpPr/>
          <p:nvPr/>
        </p:nvGrpSpPr>
        <p:grpSpPr>
          <a:xfrm>
            <a:off x="1072896" y="3354311"/>
            <a:ext cx="2242820" cy="708025"/>
            <a:chOff x="1072896" y="3354311"/>
            <a:chExt cx="2242820" cy="708025"/>
          </a:xfrm>
        </p:grpSpPr>
        <p:pic>
          <p:nvPicPr>
            <p:cNvPr id="40" name="object 40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072896" y="3354311"/>
              <a:ext cx="2242566" cy="707910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583436" y="3374123"/>
              <a:ext cx="1299210" cy="462546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318260" y="3596627"/>
              <a:ext cx="1831086" cy="462546"/>
            </a:xfrm>
            <a:prstGeom prst="rect">
              <a:avLst/>
            </a:prstGeom>
          </p:spPr>
        </p:pic>
      </p:grpSp>
      <p:sp>
        <p:nvSpPr>
          <p:cNvPr id="43" name="object 43"/>
          <p:cNvSpPr txBox="1"/>
          <p:nvPr/>
        </p:nvSpPr>
        <p:spPr>
          <a:xfrm>
            <a:off x="1435988" y="3421507"/>
            <a:ext cx="1540510" cy="49149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 marR="5080" indent="264795">
              <a:lnSpc>
                <a:spcPts val="1750"/>
              </a:lnSpc>
              <a:spcBef>
                <a:spcPts val="295"/>
              </a:spcBef>
            </a:pPr>
            <a:r>
              <a:rPr sz="1600" spc="-10" dirty="0">
                <a:solidFill>
                  <a:srgbClr val="FFFFFF"/>
                </a:solidFill>
                <a:latin typeface="Calibri Light"/>
                <a:cs typeface="Calibri Light"/>
              </a:rPr>
              <a:t>проработка </a:t>
            </a:r>
            <a:r>
              <a:rPr sz="1600" spc="-20" dirty="0">
                <a:solidFill>
                  <a:srgbClr val="FFFFFF"/>
                </a:solidFill>
                <a:latin typeface="Calibri Light"/>
                <a:cs typeface="Calibri Light"/>
              </a:rPr>
              <a:t>содержания</a:t>
            </a:r>
            <a:r>
              <a:rPr sz="1600" spc="-30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sz="1600" spc="-20" dirty="0">
                <a:solidFill>
                  <a:srgbClr val="FFFFFF"/>
                </a:solidFill>
                <a:latin typeface="Calibri Light"/>
                <a:cs typeface="Calibri Light"/>
              </a:rPr>
              <a:t>темы</a:t>
            </a:r>
            <a:endParaRPr sz="1600" dirty="0">
              <a:latin typeface="Calibri Light"/>
              <a:cs typeface="Calibri Light"/>
            </a:endParaRPr>
          </a:p>
        </p:txBody>
      </p:sp>
      <p:pic>
        <p:nvPicPr>
          <p:cNvPr id="44" name="object 44"/>
          <p:cNvPicPr/>
          <p:nvPr/>
        </p:nvPicPr>
        <p:blipFill>
          <a:blip r:embed="rId25" cstate="print"/>
          <a:stretch>
            <a:fillRect/>
          </a:stretch>
        </p:blipFill>
        <p:spPr>
          <a:xfrm>
            <a:off x="3470147" y="3520427"/>
            <a:ext cx="2231898" cy="442734"/>
          </a:xfrm>
          <a:prstGeom prst="rect">
            <a:avLst/>
          </a:prstGeom>
        </p:spPr>
      </p:pic>
      <p:sp>
        <p:nvSpPr>
          <p:cNvPr id="45" name="object 45"/>
          <p:cNvSpPr txBox="1"/>
          <p:nvPr/>
        </p:nvSpPr>
        <p:spPr>
          <a:xfrm>
            <a:off x="3964304" y="3512946"/>
            <a:ext cx="1320165" cy="440690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37160" marR="5080" indent="-125095">
              <a:lnSpc>
                <a:spcPts val="1580"/>
              </a:lnSpc>
              <a:spcBef>
                <a:spcPts val="240"/>
              </a:spcBef>
            </a:pPr>
            <a:r>
              <a:rPr sz="1400" spc="-20" dirty="0">
                <a:latin typeface="Calibri Light"/>
                <a:cs typeface="Calibri Light"/>
              </a:rPr>
              <a:t>групповая</a:t>
            </a:r>
            <a:r>
              <a:rPr sz="1400" spc="-5" dirty="0">
                <a:latin typeface="Calibri Light"/>
                <a:cs typeface="Calibri Light"/>
              </a:rPr>
              <a:t> </a:t>
            </a:r>
            <a:r>
              <a:rPr sz="1400" spc="-10" dirty="0">
                <a:latin typeface="Calibri Light"/>
                <a:cs typeface="Calibri Light"/>
              </a:rPr>
              <a:t>работа обучающихся</a:t>
            </a:r>
            <a:endParaRPr sz="1400">
              <a:latin typeface="Calibri Light"/>
              <a:cs typeface="Calibri Light"/>
            </a:endParaRPr>
          </a:p>
        </p:txBody>
      </p:sp>
      <p:pic>
        <p:nvPicPr>
          <p:cNvPr id="46" name="object 46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5908547" y="3561575"/>
            <a:ext cx="4888230" cy="424446"/>
          </a:xfrm>
          <a:prstGeom prst="rect">
            <a:avLst/>
          </a:prstGeom>
        </p:spPr>
      </p:pic>
      <p:sp>
        <p:nvSpPr>
          <p:cNvPr id="47" name="object 47"/>
          <p:cNvSpPr txBox="1"/>
          <p:nvPr/>
        </p:nvSpPr>
        <p:spPr>
          <a:xfrm>
            <a:off x="6355841" y="3634181"/>
            <a:ext cx="4023360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20" dirty="0">
                <a:latin typeface="Calibri Light"/>
                <a:cs typeface="Calibri Light"/>
              </a:rPr>
              <a:t>Закрепление</a:t>
            </a:r>
            <a:r>
              <a:rPr sz="1400" dirty="0">
                <a:latin typeface="Calibri Light"/>
                <a:cs typeface="Calibri Light"/>
              </a:rPr>
              <a:t> </a:t>
            </a:r>
            <a:r>
              <a:rPr sz="1400" spc="-20" dirty="0">
                <a:latin typeface="Calibri Light"/>
                <a:cs typeface="Calibri Light"/>
              </a:rPr>
              <a:t>материала,</a:t>
            </a:r>
            <a:r>
              <a:rPr sz="1400" spc="20" dirty="0">
                <a:latin typeface="Calibri Light"/>
                <a:cs typeface="Calibri Light"/>
              </a:rPr>
              <a:t> </a:t>
            </a:r>
            <a:r>
              <a:rPr sz="1400" spc="-25" dirty="0">
                <a:latin typeface="Calibri Light"/>
                <a:cs typeface="Calibri Light"/>
              </a:rPr>
              <a:t>формирование</a:t>
            </a:r>
            <a:r>
              <a:rPr sz="1400" spc="15" dirty="0">
                <a:latin typeface="Calibri Light"/>
                <a:cs typeface="Calibri Light"/>
              </a:rPr>
              <a:t> </a:t>
            </a:r>
            <a:r>
              <a:rPr sz="1400" spc="-10" dirty="0">
                <a:latin typeface="Calibri Light"/>
                <a:cs typeface="Calibri Light"/>
              </a:rPr>
              <a:t>компетенций</a:t>
            </a:r>
            <a:endParaRPr sz="1400">
              <a:latin typeface="Calibri Light"/>
              <a:cs typeface="Calibri Light"/>
            </a:endParaRPr>
          </a:p>
        </p:txBody>
      </p:sp>
      <p:grpSp>
        <p:nvGrpSpPr>
          <p:cNvPr id="48" name="object 48"/>
          <p:cNvGrpSpPr/>
          <p:nvPr/>
        </p:nvGrpSpPr>
        <p:grpSpPr>
          <a:xfrm>
            <a:off x="1072896" y="4069079"/>
            <a:ext cx="2258060" cy="706755"/>
            <a:chOff x="1072896" y="4069079"/>
            <a:chExt cx="2258060" cy="706755"/>
          </a:xfrm>
        </p:grpSpPr>
        <p:pic>
          <p:nvPicPr>
            <p:cNvPr id="49" name="object 49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072896" y="4069079"/>
              <a:ext cx="2257805" cy="706374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568196" y="4087367"/>
              <a:ext cx="1346454" cy="464057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1804416" y="4309871"/>
              <a:ext cx="834390" cy="464057"/>
            </a:xfrm>
            <a:prstGeom prst="rect">
              <a:avLst/>
            </a:prstGeom>
          </p:spPr>
        </p:pic>
      </p:grpSp>
      <p:sp>
        <p:nvSpPr>
          <p:cNvPr id="52" name="object 52"/>
          <p:cNvSpPr txBox="1"/>
          <p:nvPr/>
        </p:nvSpPr>
        <p:spPr>
          <a:xfrm>
            <a:off x="1685925" y="4135373"/>
            <a:ext cx="1057275" cy="49149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248285" marR="5080" indent="-236220">
              <a:lnSpc>
                <a:spcPts val="1750"/>
              </a:lnSpc>
              <a:spcBef>
                <a:spcPts val="295"/>
              </a:spcBef>
            </a:pPr>
            <a:r>
              <a:rPr sz="1600" spc="-20" dirty="0">
                <a:solidFill>
                  <a:srgbClr val="FFFFFF"/>
                </a:solidFill>
                <a:latin typeface="Calibri Light"/>
                <a:cs typeface="Calibri Light"/>
              </a:rPr>
              <a:t>подведение </a:t>
            </a:r>
            <a:r>
              <a:rPr sz="1600" spc="-10" dirty="0">
                <a:solidFill>
                  <a:srgbClr val="FFFFFF"/>
                </a:solidFill>
                <a:latin typeface="Calibri Light"/>
                <a:cs typeface="Calibri Light"/>
              </a:rPr>
              <a:t>итогов</a:t>
            </a:r>
            <a:endParaRPr sz="1600">
              <a:latin typeface="Calibri Light"/>
              <a:cs typeface="Calibri Light"/>
            </a:endParaRPr>
          </a:p>
        </p:txBody>
      </p:sp>
      <p:pic>
        <p:nvPicPr>
          <p:cNvPr id="53" name="object 53"/>
          <p:cNvPicPr/>
          <p:nvPr/>
        </p:nvPicPr>
        <p:blipFill>
          <a:blip r:embed="rId30" cstate="print"/>
          <a:stretch>
            <a:fillRect/>
          </a:stretch>
        </p:blipFill>
        <p:spPr>
          <a:xfrm>
            <a:off x="3329940" y="4171162"/>
            <a:ext cx="2536698" cy="477799"/>
          </a:xfrm>
          <a:prstGeom prst="rect">
            <a:avLst/>
          </a:prstGeom>
        </p:spPr>
      </p:pic>
      <p:sp>
        <p:nvSpPr>
          <p:cNvPr id="54" name="object 54"/>
          <p:cNvSpPr txBox="1"/>
          <p:nvPr/>
        </p:nvSpPr>
        <p:spPr>
          <a:xfrm>
            <a:off x="3675379" y="4271898"/>
            <a:ext cx="187452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20" dirty="0">
                <a:latin typeface="Calibri Light"/>
                <a:cs typeface="Calibri Light"/>
              </a:rPr>
              <a:t>рефлексия,</a:t>
            </a:r>
            <a:r>
              <a:rPr sz="1400" spc="-30" dirty="0">
                <a:latin typeface="Calibri Light"/>
                <a:cs typeface="Calibri Light"/>
              </a:rPr>
              <a:t> </a:t>
            </a:r>
            <a:r>
              <a:rPr sz="1400" spc="-10" dirty="0">
                <a:latin typeface="Calibri Light"/>
                <a:cs typeface="Calibri Light"/>
              </a:rPr>
              <a:t>оценка</a:t>
            </a:r>
            <a:r>
              <a:rPr sz="1400" spc="-35" dirty="0">
                <a:latin typeface="Calibri Light"/>
                <a:cs typeface="Calibri Light"/>
              </a:rPr>
              <a:t> </a:t>
            </a:r>
            <a:r>
              <a:rPr sz="1400" spc="-20" dirty="0">
                <a:latin typeface="Calibri Light"/>
                <a:cs typeface="Calibri Light"/>
              </a:rPr>
              <a:t>урока</a:t>
            </a:r>
            <a:endParaRPr sz="1400" dirty="0">
              <a:latin typeface="Calibri Light"/>
              <a:cs typeface="Calibri Light"/>
            </a:endParaRPr>
          </a:p>
        </p:txBody>
      </p:sp>
      <p:pic>
        <p:nvPicPr>
          <p:cNvPr id="55" name="object 55"/>
          <p:cNvPicPr/>
          <p:nvPr/>
        </p:nvPicPr>
        <p:blipFill>
          <a:blip r:embed="rId31" cstate="print"/>
          <a:stretch>
            <a:fillRect/>
          </a:stretch>
        </p:blipFill>
        <p:spPr>
          <a:xfrm>
            <a:off x="5958840" y="4250423"/>
            <a:ext cx="4738877" cy="424446"/>
          </a:xfrm>
          <a:prstGeom prst="rect">
            <a:avLst/>
          </a:prstGeom>
        </p:spPr>
      </p:pic>
      <p:sp>
        <p:nvSpPr>
          <p:cNvPr id="56" name="object 56"/>
          <p:cNvSpPr txBox="1"/>
          <p:nvPr/>
        </p:nvSpPr>
        <p:spPr>
          <a:xfrm>
            <a:off x="6420992" y="4233798"/>
            <a:ext cx="3893820" cy="4406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1630"/>
              </a:lnSpc>
              <a:spcBef>
                <a:spcPts val="100"/>
              </a:spcBef>
            </a:pPr>
            <a:r>
              <a:rPr sz="1400" spc="-20" dirty="0">
                <a:latin typeface="Calibri Light"/>
                <a:cs typeface="Calibri Light"/>
              </a:rPr>
              <a:t>Оценка</a:t>
            </a:r>
            <a:r>
              <a:rPr sz="1400" spc="5" dirty="0">
                <a:latin typeface="Calibri Light"/>
                <a:cs typeface="Calibri Light"/>
              </a:rPr>
              <a:t> </a:t>
            </a:r>
            <a:r>
              <a:rPr sz="1400" spc="-20" dirty="0">
                <a:latin typeface="Calibri Light"/>
                <a:cs typeface="Calibri Light"/>
              </a:rPr>
              <a:t>обучающихся</a:t>
            </a:r>
            <a:r>
              <a:rPr sz="1400" spc="10" dirty="0">
                <a:latin typeface="Calibri Light"/>
                <a:cs typeface="Calibri Light"/>
              </a:rPr>
              <a:t> </a:t>
            </a:r>
            <a:r>
              <a:rPr sz="1400" spc="-20" dirty="0">
                <a:latin typeface="Calibri Light"/>
                <a:cs typeface="Calibri Light"/>
              </a:rPr>
              <a:t>достигнутых</a:t>
            </a:r>
            <a:r>
              <a:rPr sz="1400" spc="-5" dirty="0">
                <a:latin typeface="Calibri Light"/>
                <a:cs typeface="Calibri Light"/>
              </a:rPr>
              <a:t> </a:t>
            </a:r>
            <a:r>
              <a:rPr sz="1400" spc="-10" dirty="0">
                <a:latin typeface="Calibri Light"/>
                <a:cs typeface="Calibri Light"/>
              </a:rPr>
              <a:t>образовательный</a:t>
            </a:r>
            <a:endParaRPr sz="1400">
              <a:latin typeface="Calibri Light"/>
              <a:cs typeface="Calibri Light"/>
            </a:endParaRPr>
          </a:p>
          <a:p>
            <a:pPr marR="40005" algn="ctr">
              <a:lnSpc>
                <a:spcPts val="1630"/>
              </a:lnSpc>
            </a:pPr>
            <a:r>
              <a:rPr sz="1400" spc="-10" dirty="0">
                <a:latin typeface="Calibri Light"/>
                <a:cs typeface="Calibri Light"/>
              </a:rPr>
              <a:t>результатов</a:t>
            </a:r>
            <a:endParaRPr sz="1400">
              <a:latin typeface="Calibri Light"/>
              <a:cs typeface="Calibri Light"/>
            </a:endParaRPr>
          </a:p>
        </p:txBody>
      </p:sp>
      <p:grpSp>
        <p:nvGrpSpPr>
          <p:cNvPr id="57" name="object 57"/>
          <p:cNvGrpSpPr/>
          <p:nvPr/>
        </p:nvGrpSpPr>
        <p:grpSpPr>
          <a:xfrm>
            <a:off x="1056132" y="4791455"/>
            <a:ext cx="2177415" cy="706755"/>
            <a:chOff x="1056132" y="4791455"/>
            <a:chExt cx="2177415" cy="706755"/>
          </a:xfrm>
        </p:grpSpPr>
        <p:pic>
          <p:nvPicPr>
            <p:cNvPr id="58" name="object 58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056132" y="4791455"/>
              <a:ext cx="2177034" cy="706374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1362456" y="4811255"/>
              <a:ext cx="1643633" cy="462546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1639824" y="5033759"/>
              <a:ext cx="1090422" cy="462546"/>
            </a:xfrm>
            <a:prstGeom prst="rect">
              <a:avLst/>
            </a:prstGeom>
          </p:spPr>
        </p:pic>
      </p:grpSp>
      <p:sp>
        <p:nvSpPr>
          <p:cNvPr id="61" name="object 61"/>
          <p:cNvSpPr txBox="1"/>
          <p:nvPr/>
        </p:nvSpPr>
        <p:spPr>
          <a:xfrm>
            <a:off x="1479296" y="4858003"/>
            <a:ext cx="1353820" cy="49149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289560" marR="5080" indent="-277495">
              <a:lnSpc>
                <a:spcPts val="1750"/>
              </a:lnSpc>
              <a:spcBef>
                <a:spcPts val="295"/>
              </a:spcBef>
            </a:pPr>
            <a:r>
              <a:rPr sz="1600" spc="-20" dirty="0">
                <a:solidFill>
                  <a:srgbClr val="FFFFFF"/>
                </a:solidFill>
                <a:latin typeface="Calibri Light"/>
                <a:cs typeface="Calibri Light"/>
              </a:rPr>
              <a:t>эмоциональная </a:t>
            </a:r>
            <a:r>
              <a:rPr sz="1600" spc="-10" dirty="0">
                <a:solidFill>
                  <a:srgbClr val="FFFFFF"/>
                </a:solidFill>
                <a:latin typeface="Calibri Light"/>
                <a:cs typeface="Calibri Light"/>
              </a:rPr>
              <a:t>разрядка</a:t>
            </a:r>
            <a:endParaRPr sz="1600">
              <a:latin typeface="Calibri Light"/>
              <a:cs typeface="Calibri Light"/>
            </a:endParaRPr>
          </a:p>
        </p:txBody>
      </p:sp>
      <p:pic>
        <p:nvPicPr>
          <p:cNvPr id="62" name="object 62"/>
          <p:cNvPicPr/>
          <p:nvPr/>
        </p:nvPicPr>
        <p:blipFill>
          <a:blip r:embed="rId35" cstate="print"/>
          <a:stretch>
            <a:fillRect/>
          </a:stretch>
        </p:blipFill>
        <p:spPr>
          <a:xfrm>
            <a:off x="3342132" y="4849342"/>
            <a:ext cx="2536698" cy="517423"/>
          </a:xfrm>
          <a:prstGeom prst="rect">
            <a:avLst/>
          </a:prstGeom>
        </p:spPr>
      </p:pic>
      <p:sp>
        <p:nvSpPr>
          <p:cNvPr id="63" name="object 63"/>
          <p:cNvSpPr txBox="1"/>
          <p:nvPr/>
        </p:nvSpPr>
        <p:spPr>
          <a:xfrm>
            <a:off x="4251197" y="4969509"/>
            <a:ext cx="74803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10" dirty="0">
                <a:latin typeface="Calibri Light"/>
                <a:cs typeface="Calibri Light"/>
              </a:rPr>
              <a:t>разминки</a:t>
            </a:r>
            <a:endParaRPr sz="1400">
              <a:latin typeface="Calibri Light"/>
              <a:cs typeface="Calibri Light"/>
            </a:endParaRPr>
          </a:p>
        </p:txBody>
      </p:sp>
      <p:pic>
        <p:nvPicPr>
          <p:cNvPr id="64" name="object 64"/>
          <p:cNvPicPr/>
          <p:nvPr/>
        </p:nvPicPr>
        <p:blipFill>
          <a:blip r:embed="rId36" cstate="print"/>
          <a:stretch>
            <a:fillRect/>
          </a:stretch>
        </p:blipFill>
        <p:spPr>
          <a:xfrm>
            <a:off x="5881115" y="4888979"/>
            <a:ext cx="4790694" cy="424446"/>
          </a:xfrm>
          <a:prstGeom prst="rect">
            <a:avLst/>
          </a:prstGeom>
        </p:spPr>
      </p:pic>
      <p:sp>
        <p:nvSpPr>
          <p:cNvPr id="65" name="object 65"/>
          <p:cNvSpPr txBox="1"/>
          <p:nvPr/>
        </p:nvSpPr>
        <p:spPr>
          <a:xfrm>
            <a:off x="7373493" y="4961966"/>
            <a:ext cx="1835150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10" dirty="0">
                <a:latin typeface="Calibri Light"/>
                <a:cs typeface="Calibri Light"/>
              </a:rPr>
              <a:t>Переход</a:t>
            </a:r>
            <a:r>
              <a:rPr sz="1400" spc="-60" dirty="0">
                <a:latin typeface="Calibri Light"/>
                <a:cs typeface="Calibri Light"/>
              </a:rPr>
              <a:t> </a:t>
            </a:r>
            <a:r>
              <a:rPr sz="1400" spc="-10" dirty="0">
                <a:latin typeface="Calibri Light"/>
                <a:cs typeface="Calibri Light"/>
              </a:rPr>
              <a:t>между</a:t>
            </a:r>
            <a:r>
              <a:rPr sz="1400" spc="-45" dirty="0">
                <a:latin typeface="Calibri Light"/>
                <a:cs typeface="Calibri Light"/>
              </a:rPr>
              <a:t> </a:t>
            </a:r>
            <a:r>
              <a:rPr sz="1400" spc="-10" dirty="0">
                <a:latin typeface="Calibri Light"/>
                <a:cs typeface="Calibri Light"/>
              </a:rPr>
              <a:t>этапами</a:t>
            </a:r>
            <a:endParaRPr sz="1400">
              <a:latin typeface="Calibri Light"/>
              <a:cs typeface="Calibri Ligh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253488" y="5840069"/>
            <a:ext cx="695579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dirty="0">
                <a:solidFill>
                  <a:srgbClr val="FFFFFF"/>
                </a:solidFill>
                <a:latin typeface="Comic Sans MS"/>
                <a:cs typeface="Comic Sans MS"/>
              </a:rPr>
              <a:t>КЛЮЧЕВЫЕ</a:t>
            </a:r>
            <a:r>
              <a:rPr sz="2800" b="1" spc="-190" dirty="0">
                <a:solidFill>
                  <a:srgbClr val="FFFFFF"/>
                </a:solidFill>
                <a:latin typeface="Comic Sans MS"/>
                <a:cs typeface="Comic Sans MS"/>
              </a:rPr>
              <a:t> </a:t>
            </a:r>
            <a:r>
              <a:rPr sz="2800" b="1" dirty="0">
                <a:solidFill>
                  <a:srgbClr val="FFFFFF"/>
                </a:solidFill>
                <a:latin typeface="Comic Sans MS"/>
                <a:cs typeface="Comic Sans MS"/>
              </a:rPr>
              <a:t>ПРОЦЕССЫ</a:t>
            </a:r>
            <a:r>
              <a:rPr sz="2800" b="1" spc="-170" dirty="0">
                <a:solidFill>
                  <a:srgbClr val="FFFFFF"/>
                </a:solidFill>
                <a:latin typeface="Comic Sans MS"/>
                <a:cs typeface="Comic Sans MS"/>
              </a:rPr>
              <a:t> </a:t>
            </a:r>
            <a:r>
              <a:rPr sz="2800" b="1" spc="-10" dirty="0">
                <a:solidFill>
                  <a:srgbClr val="FFFFFF"/>
                </a:solidFill>
                <a:latin typeface="Comic Sans MS"/>
                <a:cs typeface="Comic Sans MS"/>
              </a:rPr>
              <a:t>МОДЕРАЦИИ</a:t>
            </a:r>
            <a:endParaRPr sz="2800" dirty="0">
              <a:latin typeface="Comic Sans MS"/>
              <a:cs typeface="Comic Sans MS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57556" y="455828"/>
            <a:ext cx="5533644" cy="5030572"/>
            <a:chOff x="257556" y="618490"/>
            <a:chExt cx="5344795" cy="461645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5468" y="676656"/>
              <a:ext cx="5228844" cy="4500372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257556" y="618489"/>
              <a:ext cx="5344795" cy="4616450"/>
            </a:xfrm>
            <a:custGeom>
              <a:avLst/>
              <a:gdLst/>
              <a:ahLst/>
              <a:cxnLst/>
              <a:rect l="l" t="t" r="r" b="b"/>
              <a:pathLst>
                <a:path w="5344795" h="4616450">
                  <a:moveTo>
                    <a:pt x="5321554" y="22860"/>
                  </a:moveTo>
                  <a:lnTo>
                    <a:pt x="5286756" y="22860"/>
                  </a:lnTo>
                  <a:lnTo>
                    <a:pt x="5286756" y="58420"/>
                  </a:lnTo>
                  <a:lnTo>
                    <a:pt x="5286756" y="4558030"/>
                  </a:lnTo>
                  <a:lnTo>
                    <a:pt x="57912" y="4558030"/>
                  </a:lnTo>
                  <a:lnTo>
                    <a:pt x="57912" y="58420"/>
                  </a:lnTo>
                  <a:lnTo>
                    <a:pt x="5286756" y="58420"/>
                  </a:lnTo>
                  <a:lnTo>
                    <a:pt x="5286756" y="22860"/>
                  </a:lnTo>
                  <a:lnTo>
                    <a:pt x="23164" y="22860"/>
                  </a:lnTo>
                  <a:lnTo>
                    <a:pt x="23164" y="58420"/>
                  </a:lnTo>
                  <a:lnTo>
                    <a:pt x="23164" y="4558030"/>
                  </a:lnTo>
                  <a:lnTo>
                    <a:pt x="23164" y="4593590"/>
                  </a:lnTo>
                  <a:lnTo>
                    <a:pt x="5321554" y="4593590"/>
                  </a:lnTo>
                  <a:lnTo>
                    <a:pt x="5321554" y="4558538"/>
                  </a:lnTo>
                  <a:lnTo>
                    <a:pt x="5321554" y="4558030"/>
                  </a:lnTo>
                  <a:lnTo>
                    <a:pt x="5321554" y="58420"/>
                  </a:lnTo>
                  <a:lnTo>
                    <a:pt x="5321554" y="58166"/>
                  </a:lnTo>
                  <a:lnTo>
                    <a:pt x="5321554" y="22860"/>
                  </a:lnTo>
                  <a:close/>
                </a:path>
                <a:path w="5344795" h="4616450">
                  <a:moveTo>
                    <a:pt x="5344668" y="11811"/>
                  </a:moveTo>
                  <a:lnTo>
                    <a:pt x="5333111" y="11811"/>
                  </a:lnTo>
                  <a:lnTo>
                    <a:pt x="5333111" y="4604893"/>
                  </a:lnTo>
                  <a:lnTo>
                    <a:pt x="5344668" y="4604893"/>
                  </a:lnTo>
                  <a:lnTo>
                    <a:pt x="5344668" y="11811"/>
                  </a:lnTo>
                  <a:close/>
                </a:path>
                <a:path w="5344795" h="4616450">
                  <a:moveTo>
                    <a:pt x="5344668" y="0"/>
                  </a:moveTo>
                  <a:lnTo>
                    <a:pt x="0" y="0"/>
                  </a:lnTo>
                  <a:lnTo>
                    <a:pt x="0" y="11430"/>
                  </a:lnTo>
                  <a:lnTo>
                    <a:pt x="0" y="4605020"/>
                  </a:lnTo>
                  <a:lnTo>
                    <a:pt x="0" y="4616450"/>
                  </a:lnTo>
                  <a:lnTo>
                    <a:pt x="5344668" y="4616450"/>
                  </a:lnTo>
                  <a:lnTo>
                    <a:pt x="5344668" y="4605020"/>
                  </a:lnTo>
                  <a:lnTo>
                    <a:pt x="11582" y="4605020"/>
                  </a:lnTo>
                  <a:lnTo>
                    <a:pt x="11582" y="11430"/>
                  </a:lnTo>
                  <a:lnTo>
                    <a:pt x="5344668" y="11430"/>
                  </a:lnTo>
                  <a:lnTo>
                    <a:pt x="5344668" y="0"/>
                  </a:lnTo>
                  <a:close/>
                </a:path>
              </a:pathLst>
            </a:custGeom>
            <a:solidFill>
              <a:srgbClr val="7E7E7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5908675" y="455828"/>
            <a:ext cx="5573395" cy="51473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80645" indent="151130">
              <a:lnSpc>
                <a:spcPct val="150000"/>
              </a:lnSpc>
              <a:spcBef>
                <a:spcPts val="100"/>
              </a:spcBef>
              <a:buAutoNum type="arabicPlain"/>
              <a:tabLst>
                <a:tab pos="163830" algn="l"/>
              </a:tabLst>
            </a:pPr>
            <a:r>
              <a:rPr sz="1600" dirty="0">
                <a:latin typeface="Comic Sans MS"/>
                <a:cs typeface="Comic Sans MS"/>
              </a:rPr>
              <a:t>-</a:t>
            </a:r>
            <a:r>
              <a:rPr sz="1600" spc="-60" dirty="0">
                <a:latin typeface="Comic Sans MS"/>
                <a:cs typeface="Comic Sans MS"/>
              </a:rPr>
              <a:t> </a:t>
            </a:r>
            <a:r>
              <a:rPr sz="1600" dirty="0">
                <a:latin typeface="Comic Sans MS"/>
                <a:cs typeface="Comic Sans MS"/>
              </a:rPr>
              <a:t>ЭФФЕКТИВНОЕ</a:t>
            </a:r>
            <a:r>
              <a:rPr sz="1600" spc="-10" dirty="0">
                <a:latin typeface="Comic Sans MS"/>
                <a:cs typeface="Comic Sans MS"/>
              </a:rPr>
              <a:t> ВЗАИМОДЕЙСТВИЕ (</a:t>
            </a:r>
            <a:r>
              <a:rPr sz="1600" b="1" spc="-10" dirty="0">
                <a:latin typeface="Comic Sans MS"/>
                <a:cs typeface="Comic Sans MS"/>
              </a:rPr>
              <a:t>ИНТЕРАКЦИЯ</a:t>
            </a:r>
            <a:r>
              <a:rPr sz="1600" spc="-10" dirty="0">
                <a:latin typeface="Comic Sans MS"/>
                <a:cs typeface="Comic Sans MS"/>
              </a:rPr>
              <a:t>) </a:t>
            </a:r>
            <a:r>
              <a:rPr sz="1600" dirty="0">
                <a:latin typeface="Comic Sans MS"/>
                <a:cs typeface="Comic Sans MS"/>
              </a:rPr>
              <a:t>УЧАСТНИКОВ</a:t>
            </a:r>
            <a:r>
              <a:rPr sz="1600" spc="-60" dirty="0">
                <a:latin typeface="Comic Sans MS"/>
                <a:cs typeface="Comic Sans MS"/>
              </a:rPr>
              <a:t> </a:t>
            </a:r>
            <a:r>
              <a:rPr sz="1600" spc="-10" dirty="0">
                <a:latin typeface="Comic Sans MS"/>
                <a:cs typeface="Comic Sans MS"/>
              </a:rPr>
              <a:t>ГРУППОВОГО</a:t>
            </a:r>
            <a:r>
              <a:rPr sz="1600" spc="-75" dirty="0">
                <a:latin typeface="Comic Sans MS"/>
                <a:cs typeface="Comic Sans MS"/>
              </a:rPr>
              <a:t> </a:t>
            </a:r>
            <a:r>
              <a:rPr sz="1600" spc="-10" dirty="0">
                <a:latin typeface="Comic Sans MS"/>
                <a:cs typeface="Comic Sans MS"/>
              </a:rPr>
              <a:t>ПРОЦЕССА.</a:t>
            </a:r>
            <a:endParaRPr sz="1600" dirty="0">
              <a:latin typeface="Comic Sans MS"/>
              <a:cs typeface="Comic Sans MS"/>
            </a:endParaRPr>
          </a:p>
          <a:p>
            <a:pPr marL="195580" indent="-182880">
              <a:lnSpc>
                <a:spcPct val="100000"/>
              </a:lnSpc>
              <a:spcBef>
                <a:spcPts val="960"/>
              </a:spcBef>
              <a:buAutoNum type="arabicPlain"/>
              <a:tabLst>
                <a:tab pos="195580" algn="l"/>
              </a:tabLst>
            </a:pPr>
            <a:r>
              <a:rPr sz="1600" dirty="0">
                <a:latin typeface="Comic Sans MS"/>
                <a:cs typeface="Comic Sans MS"/>
              </a:rPr>
              <a:t>-</a:t>
            </a:r>
            <a:r>
              <a:rPr sz="1600" spc="-55" dirty="0">
                <a:latin typeface="Comic Sans MS"/>
                <a:cs typeface="Comic Sans MS"/>
              </a:rPr>
              <a:t> </a:t>
            </a:r>
            <a:r>
              <a:rPr sz="1600" spc="-10" dirty="0">
                <a:latin typeface="Comic Sans MS"/>
                <a:cs typeface="Comic Sans MS"/>
              </a:rPr>
              <a:t>УПОРЯДОЧЕННЫЙ</a:t>
            </a:r>
            <a:r>
              <a:rPr sz="1600" spc="-15" dirty="0">
                <a:latin typeface="Comic Sans MS"/>
                <a:cs typeface="Comic Sans MS"/>
              </a:rPr>
              <a:t> </a:t>
            </a:r>
            <a:r>
              <a:rPr sz="1600" dirty="0">
                <a:latin typeface="Comic Sans MS"/>
                <a:cs typeface="Comic Sans MS"/>
              </a:rPr>
              <a:t>ОБМЕН</a:t>
            </a:r>
            <a:r>
              <a:rPr sz="1600" spc="-45" dirty="0">
                <a:latin typeface="Comic Sans MS"/>
                <a:cs typeface="Comic Sans MS"/>
              </a:rPr>
              <a:t> </a:t>
            </a:r>
            <a:r>
              <a:rPr sz="1600" spc="-10" dirty="0">
                <a:latin typeface="Comic Sans MS"/>
                <a:cs typeface="Comic Sans MS"/>
              </a:rPr>
              <a:t>ИНФОРМАЦИЕЙ</a:t>
            </a:r>
            <a:endParaRPr sz="1600" dirty="0">
              <a:latin typeface="Comic Sans MS"/>
              <a:cs typeface="Comic Sans MS"/>
            </a:endParaRPr>
          </a:p>
          <a:p>
            <a:pPr marL="12700" marR="365760">
              <a:lnSpc>
                <a:spcPct val="150000"/>
              </a:lnSpc>
            </a:pPr>
            <a:r>
              <a:rPr sz="1600" spc="-10" dirty="0">
                <a:latin typeface="Comic Sans MS"/>
                <a:cs typeface="Comic Sans MS"/>
              </a:rPr>
              <a:t>(</a:t>
            </a:r>
            <a:r>
              <a:rPr sz="1600" b="1" spc="-10" dirty="0">
                <a:latin typeface="Comic Sans MS"/>
                <a:cs typeface="Comic Sans MS"/>
              </a:rPr>
              <a:t>КОММУНИКАЦИЯ</a:t>
            </a:r>
            <a:r>
              <a:rPr sz="1600" spc="-10" dirty="0">
                <a:latin typeface="Comic Sans MS"/>
                <a:cs typeface="Comic Sans MS"/>
              </a:rPr>
              <a:t>)</a:t>
            </a:r>
            <a:r>
              <a:rPr sz="1600" spc="-20" dirty="0">
                <a:latin typeface="Comic Sans MS"/>
                <a:cs typeface="Comic Sans MS"/>
              </a:rPr>
              <a:t> </a:t>
            </a:r>
            <a:r>
              <a:rPr sz="1600" dirty="0">
                <a:latin typeface="Comic Sans MS"/>
                <a:cs typeface="Comic Sans MS"/>
              </a:rPr>
              <a:t>МЕЖДУ</a:t>
            </a:r>
            <a:r>
              <a:rPr sz="1600" spc="-55" dirty="0">
                <a:latin typeface="Comic Sans MS"/>
                <a:cs typeface="Comic Sans MS"/>
              </a:rPr>
              <a:t> </a:t>
            </a:r>
            <a:r>
              <a:rPr sz="1600" dirty="0">
                <a:latin typeface="Comic Sans MS"/>
                <a:cs typeface="Comic Sans MS"/>
              </a:rPr>
              <a:t>ВСЕМИ</a:t>
            </a:r>
            <a:r>
              <a:rPr sz="1600" spc="-30" dirty="0">
                <a:latin typeface="Comic Sans MS"/>
                <a:cs typeface="Comic Sans MS"/>
              </a:rPr>
              <a:t> </a:t>
            </a:r>
            <a:r>
              <a:rPr sz="1600" spc="-10" dirty="0">
                <a:latin typeface="Comic Sans MS"/>
                <a:cs typeface="Comic Sans MS"/>
              </a:rPr>
              <a:t>УЧАСТНИКАМИ ОБРАЗОВАТЕЛЬНОГО</a:t>
            </a:r>
            <a:r>
              <a:rPr sz="1600" spc="20" dirty="0">
                <a:latin typeface="Comic Sans MS"/>
                <a:cs typeface="Comic Sans MS"/>
              </a:rPr>
              <a:t> </a:t>
            </a:r>
            <a:r>
              <a:rPr sz="1600" spc="-10" dirty="0">
                <a:latin typeface="Comic Sans MS"/>
                <a:cs typeface="Comic Sans MS"/>
              </a:rPr>
              <a:t>ПРОЦЕССА.</a:t>
            </a:r>
            <a:endParaRPr sz="1600" dirty="0">
              <a:latin typeface="Comic Sans MS"/>
              <a:cs typeface="Comic Sans MS"/>
            </a:endParaRPr>
          </a:p>
          <a:p>
            <a:pPr marL="195580" indent="-182880">
              <a:lnSpc>
                <a:spcPct val="100000"/>
              </a:lnSpc>
              <a:spcBef>
                <a:spcPts val="960"/>
              </a:spcBef>
              <a:buAutoNum type="arabicPlain" startAt="3"/>
              <a:tabLst>
                <a:tab pos="195580" algn="l"/>
              </a:tabLst>
            </a:pPr>
            <a:r>
              <a:rPr sz="1600" dirty="0">
                <a:latin typeface="Comic Sans MS"/>
                <a:cs typeface="Comic Sans MS"/>
              </a:rPr>
              <a:t>-</a:t>
            </a:r>
            <a:r>
              <a:rPr sz="1600" spc="-65" dirty="0">
                <a:latin typeface="Comic Sans MS"/>
                <a:cs typeface="Comic Sans MS"/>
              </a:rPr>
              <a:t> </a:t>
            </a:r>
            <a:r>
              <a:rPr sz="1600" spc="-10" dirty="0">
                <a:latin typeface="Comic Sans MS"/>
                <a:cs typeface="Comic Sans MS"/>
              </a:rPr>
              <a:t>ОБЕСПЕЧЕНИЕ</a:t>
            </a:r>
            <a:r>
              <a:rPr sz="1600" spc="-40" dirty="0">
                <a:latin typeface="Comic Sans MS"/>
                <a:cs typeface="Comic Sans MS"/>
              </a:rPr>
              <a:t> </a:t>
            </a:r>
            <a:r>
              <a:rPr sz="1600" dirty="0">
                <a:latin typeface="Comic Sans MS"/>
                <a:cs typeface="Comic Sans MS"/>
              </a:rPr>
              <a:t>НАГЛЯДНОСТИ</a:t>
            </a:r>
            <a:r>
              <a:rPr sz="1600" spc="-25" dirty="0">
                <a:latin typeface="Comic Sans MS"/>
                <a:cs typeface="Comic Sans MS"/>
              </a:rPr>
              <a:t> </a:t>
            </a:r>
            <a:r>
              <a:rPr sz="1600" dirty="0">
                <a:latin typeface="Comic Sans MS"/>
                <a:cs typeface="Comic Sans MS"/>
              </a:rPr>
              <a:t>ХОДА</a:t>
            </a:r>
            <a:r>
              <a:rPr sz="1600" spc="-40" dirty="0">
                <a:latin typeface="Comic Sans MS"/>
                <a:cs typeface="Comic Sans MS"/>
              </a:rPr>
              <a:t> </a:t>
            </a:r>
            <a:r>
              <a:rPr sz="1600" spc="-50" dirty="0">
                <a:latin typeface="Comic Sans MS"/>
                <a:cs typeface="Comic Sans MS"/>
              </a:rPr>
              <a:t>И</a:t>
            </a:r>
            <a:endParaRPr sz="1600" dirty="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960"/>
              </a:spcBef>
            </a:pPr>
            <a:r>
              <a:rPr sz="1600" dirty="0">
                <a:latin typeface="Comic Sans MS"/>
                <a:cs typeface="Comic Sans MS"/>
              </a:rPr>
              <a:t>РЕЗУЛЬТАТОВ</a:t>
            </a:r>
            <a:r>
              <a:rPr sz="1600" spc="-45" dirty="0">
                <a:latin typeface="Comic Sans MS"/>
                <a:cs typeface="Comic Sans MS"/>
              </a:rPr>
              <a:t> </a:t>
            </a:r>
            <a:r>
              <a:rPr sz="1600" spc="-10" dirty="0">
                <a:latin typeface="Comic Sans MS"/>
                <a:cs typeface="Comic Sans MS"/>
              </a:rPr>
              <a:t>ОБРАЗОВАТЕЛЬНОГО</a:t>
            </a:r>
            <a:r>
              <a:rPr sz="1600" spc="-35" dirty="0">
                <a:latin typeface="Comic Sans MS"/>
                <a:cs typeface="Comic Sans MS"/>
              </a:rPr>
              <a:t> </a:t>
            </a:r>
            <a:r>
              <a:rPr sz="1600" spc="-10" dirty="0">
                <a:latin typeface="Comic Sans MS"/>
                <a:cs typeface="Comic Sans MS"/>
              </a:rPr>
              <a:t>ПРОЦЕССА</a:t>
            </a:r>
            <a:endParaRPr sz="1600" dirty="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965"/>
              </a:spcBef>
            </a:pPr>
            <a:r>
              <a:rPr sz="1600" spc="-10" dirty="0">
                <a:latin typeface="Comic Sans MS"/>
                <a:cs typeface="Comic Sans MS"/>
              </a:rPr>
              <a:t>(</a:t>
            </a:r>
            <a:r>
              <a:rPr sz="1600" b="1" spc="-10" dirty="0">
                <a:latin typeface="Comic Sans MS"/>
                <a:cs typeface="Comic Sans MS"/>
              </a:rPr>
              <a:t>ВИЗУАЛИЗАЦИЯ</a:t>
            </a:r>
            <a:r>
              <a:rPr sz="1600" spc="-10" dirty="0">
                <a:latin typeface="Comic Sans MS"/>
                <a:cs typeface="Comic Sans MS"/>
              </a:rPr>
              <a:t>).</a:t>
            </a:r>
            <a:endParaRPr sz="1600" dirty="0">
              <a:latin typeface="Comic Sans MS"/>
              <a:cs typeface="Comic Sans MS"/>
            </a:endParaRPr>
          </a:p>
          <a:p>
            <a:pPr marL="12700" marR="1844039" indent="182880">
              <a:lnSpc>
                <a:spcPct val="150000"/>
              </a:lnSpc>
              <a:buAutoNum type="arabicPlain" startAt="4"/>
              <a:tabLst>
                <a:tab pos="195580" algn="l"/>
              </a:tabLst>
            </a:pPr>
            <a:r>
              <a:rPr sz="1600" dirty="0">
                <a:latin typeface="Comic Sans MS"/>
                <a:cs typeface="Comic Sans MS"/>
              </a:rPr>
              <a:t>- </a:t>
            </a:r>
            <a:r>
              <a:rPr sz="1600" b="1" spc="-20" dirty="0">
                <a:latin typeface="Comic Sans MS"/>
                <a:cs typeface="Comic Sans MS"/>
              </a:rPr>
              <a:t>МОТИВАЦИЯ</a:t>
            </a:r>
            <a:r>
              <a:rPr sz="1600" b="1" spc="-170" dirty="0">
                <a:latin typeface="Comic Sans MS"/>
                <a:cs typeface="Comic Sans MS"/>
              </a:rPr>
              <a:t> </a:t>
            </a:r>
            <a:r>
              <a:rPr sz="1600" dirty="0">
                <a:latin typeface="Comic Sans MS"/>
                <a:cs typeface="Comic Sans MS"/>
              </a:rPr>
              <a:t>ВСЕХ</a:t>
            </a:r>
            <a:r>
              <a:rPr sz="1600" spc="15" dirty="0">
                <a:latin typeface="Comic Sans MS"/>
                <a:cs typeface="Comic Sans MS"/>
              </a:rPr>
              <a:t> </a:t>
            </a:r>
            <a:r>
              <a:rPr sz="1600" spc="-10" dirty="0">
                <a:latin typeface="Comic Sans MS"/>
                <a:cs typeface="Comic Sans MS"/>
              </a:rPr>
              <a:t>УЧАСТНИКОВ ОБРАЗОВАТЕЛЬНОГО</a:t>
            </a:r>
            <a:r>
              <a:rPr sz="1600" spc="20" dirty="0">
                <a:latin typeface="Comic Sans MS"/>
                <a:cs typeface="Comic Sans MS"/>
              </a:rPr>
              <a:t> </a:t>
            </a:r>
            <a:r>
              <a:rPr sz="1600" spc="-10" dirty="0">
                <a:latin typeface="Comic Sans MS"/>
                <a:cs typeface="Comic Sans MS"/>
              </a:rPr>
              <a:t>ПРОЦЕССА.</a:t>
            </a:r>
            <a:endParaRPr sz="1600" dirty="0">
              <a:latin typeface="Comic Sans MS"/>
              <a:cs typeface="Comic Sans MS"/>
            </a:endParaRPr>
          </a:p>
          <a:p>
            <a:pPr marL="195580" indent="-182880">
              <a:lnSpc>
                <a:spcPct val="100000"/>
              </a:lnSpc>
              <a:spcBef>
                <a:spcPts val="960"/>
              </a:spcBef>
              <a:buAutoNum type="arabicPlain" startAt="4"/>
              <a:tabLst>
                <a:tab pos="195580" algn="l"/>
              </a:tabLst>
            </a:pPr>
            <a:r>
              <a:rPr sz="1600" dirty="0">
                <a:latin typeface="Comic Sans MS"/>
                <a:cs typeface="Comic Sans MS"/>
              </a:rPr>
              <a:t>-</a:t>
            </a:r>
            <a:r>
              <a:rPr sz="1600" spc="-5" dirty="0">
                <a:latin typeface="Comic Sans MS"/>
                <a:cs typeface="Comic Sans MS"/>
              </a:rPr>
              <a:t> </a:t>
            </a:r>
            <a:r>
              <a:rPr sz="1600" b="1" spc="-20" dirty="0">
                <a:latin typeface="Comic Sans MS"/>
                <a:cs typeface="Comic Sans MS"/>
              </a:rPr>
              <a:t>МОНИТОРИНГ</a:t>
            </a:r>
            <a:r>
              <a:rPr sz="1600" b="1" spc="-185" dirty="0">
                <a:latin typeface="Comic Sans MS"/>
                <a:cs typeface="Comic Sans MS"/>
              </a:rPr>
              <a:t> </a:t>
            </a:r>
            <a:r>
              <a:rPr sz="1600" spc="-10" dirty="0">
                <a:latin typeface="Comic Sans MS"/>
                <a:cs typeface="Comic Sans MS"/>
              </a:rPr>
              <a:t>ОБРАЗОВАТЕЛЬНОГО</a:t>
            </a:r>
            <a:r>
              <a:rPr sz="1600" spc="35" dirty="0">
                <a:latin typeface="Comic Sans MS"/>
                <a:cs typeface="Comic Sans MS"/>
              </a:rPr>
              <a:t> </a:t>
            </a:r>
            <a:r>
              <a:rPr sz="1600" spc="-10" dirty="0">
                <a:latin typeface="Comic Sans MS"/>
                <a:cs typeface="Comic Sans MS"/>
              </a:rPr>
              <a:t>ПРОЦЕССА.</a:t>
            </a:r>
            <a:endParaRPr sz="1600" dirty="0">
              <a:latin typeface="Comic Sans MS"/>
              <a:cs typeface="Comic Sans MS"/>
            </a:endParaRPr>
          </a:p>
          <a:p>
            <a:pPr marL="195580" indent="-182880">
              <a:lnSpc>
                <a:spcPct val="100000"/>
              </a:lnSpc>
              <a:spcBef>
                <a:spcPts val="960"/>
              </a:spcBef>
              <a:buAutoNum type="arabicPlain" startAt="4"/>
              <a:tabLst>
                <a:tab pos="195580" algn="l"/>
              </a:tabLst>
            </a:pPr>
            <a:r>
              <a:rPr sz="1600" dirty="0">
                <a:latin typeface="Comic Sans MS"/>
                <a:cs typeface="Comic Sans MS"/>
              </a:rPr>
              <a:t>-</a:t>
            </a:r>
            <a:r>
              <a:rPr sz="1600" spc="-50" dirty="0">
                <a:latin typeface="Comic Sans MS"/>
                <a:cs typeface="Comic Sans MS"/>
              </a:rPr>
              <a:t> </a:t>
            </a:r>
            <a:r>
              <a:rPr sz="1600" b="1" spc="-20" dirty="0">
                <a:latin typeface="Comic Sans MS"/>
                <a:cs typeface="Comic Sans MS"/>
              </a:rPr>
              <a:t>РЕФЛЕКСИЯ</a:t>
            </a:r>
            <a:r>
              <a:rPr sz="1600" spc="-5" dirty="0">
                <a:latin typeface="Comic Sans MS"/>
                <a:cs typeface="Comic Sans MS"/>
              </a:rPr>
              <a:t> </a:t>
            </a:r>
            <a:r>
              <a:rPr sz="1600" spc="-10" dirty="0">
                <a:latin typeface="Comic Sans MS"/>
                <a:cs typeface="Comic Sans MS"/>
              </a:rPr>
              <a:t>ОБУЧАЮЩИХСЯ.</a:t>
            </a:r>
            <a:endParaRPr sz="1600" dirty="0">
              <a:latin typeface="Comic Sans MS"/>
              <a:cs typeface="Comic Sans MS"/>
            </a:endParaRPr>
          </a:p>
          <a:p>
            <a:pPr marL="12700" marR="5080" indent="182880">
              <a:lnSpc>
                <a:spcPct val="150000"/>
              </a:lnSpc>
              <a:buAutoNum type="arabicPlain" startAt="4"/>
              <a:tabLst>
                <a:tab pos="195580" algn="l"/>
              </a:tabLst>
            </a:pPr>
            <a:r>
              <a:rPr sz="1600" dirty="0">
                <a:latin typeface="Comic Sans MS"/>
                <a:cs typeface="Comic Sans MS"/>
              </a:rPr>
              <a:t>-</a:t>
            </a:r>
            <a:r>
              <a:rPr sz="1600" spc="-105" dirty="0">
                <a:latin typeface="Comic Sans MS"/>
                <a:cs typeface="Comic Sans MS"/>
              </a:rPr>
              <a:t> </a:t>
            </a:r>
            <a:r>
              <a:rPr sz="1600" b="1" spc="-25" dirty="0">
                <a:latin typeface="Comic Sans MS"/>
                <a:cs typeface="Comic Sans MS"/>
              </a:rPr>
              <a:t>АНАЛИЗ</a:t>
            </a:r>
            <a:r>
              <a:rPr sz="1600" b="1" spc="-180" dirty="0">
                <a:latin typeface="Comic Sans MS"/>
                <a:cs typeface="Comic Sans MS"/>
              </a:rPr>
              <a:t> </a:t>
            </a:r>
            <a:r>
              <a:rPr sz="1600" dirty="0">
                <a:latin typeface="Comic Sans MS"/>
                <a:cs typeface="Comic Sans MS"/>
              </a:rPr>
              <a:t>ДЕЯТЕЛЬНОСТИ</a:t>
            </a:r>
            <a:r>
              <a:rPr sz="1600" spc="-15" dirty="0">
                <a:latin typeface="Comic Sans MS"/>
                <a:cs typeface="Comic Sans MS"/>
              </a:rPr>
              <a:t> </a:t>
            </a:r>
            <a:r>
              <a:rPr sz="1600" dirty="0">
                <a:latin typeface="Comic Sans MS"/>
                <a:cs typeface="Comic Sans MS"/>
              </a:rPr>
              <a:t>УЧАСТНИКОВ</a:t>
            </a:r>
            <a:r>
              <a:rPr sz="1600" spc="-5" dirty="0">
                <a:latin typeface="Comic Sans MS"/>
                <a:cs typeface="Comic Sans MS"/>
              </a:rPr>
              <a:t> </a:t>
            </a:r>
            <a:r>
              <a:rPr sz="1600" dirty="0">
                <a:latin typeface="Comic Sans MS"/>
                <a:cs typeface="Comic Sans MS"/>
              </a:rPr>
              <a:t>И</a:t>
            </a:r>
            <a:r>
              <a:rPr sz="1600" spc="-45" dirty="0">
                <a:latin typeface="Comic Sans MS"/>
                <a:cs typeface="Comic Sans MS"/>
              </a:rPr>
              <a:t> </a:t>
            </a:r>
            <a:r>
              <a:rPr sz="1600" spc="-10" dirty="0">
                <a:latin typeface="Comic Sans MS"/>
                <a:cs typeface="Comic Sans MS"/>
              </a:rPr>
              <a:t>ОЦЕНКА РЕЗУЛЬТАТОВ.</a:t>
            </a:r>
            <a:endParaRPr sz="1600" dirty="0">
              <a:latin typeface="Comic Sans MS"/>
              <a:cs typeface="Comic Sans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569717" y="2073605"/>
            <a:ext cx="10033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800" spc="-50" dirty="0">
                <a:latin typeface="Impact"/>
                <a:cs typeface="Impact"/>
              </a:rPr>
              <a:t>1</a:t>
            </a:r>
            <a:endParaRPr sz="1800" dirty="0">
              <a:latin typeface="Impact"/>
              <a:cs typeface="Impact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159886" y="2063074"/>
            <a:ext cx="192914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800" spc="-50" dirty="0">
                <a:latin typeface="Impact"/>
                <a:cs typeface="Impact"/>
              </a:rPr>
              <a:t>2</a:t>
            </a:r>
            <a:endParaRPr sz="1800" dirty="0">
              <a:latin typeface="Impact"/>
              <a:cs typeface="Impact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657600" y="2704338"/>
            <a:ext cx="1524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800" spc="-50" dirty="0">
                <a:latin typeface="Impact"/>
                <a:cs typeface="Impact"/>
              </a:rPr>
              <a:t>3</a:t>
            </a:r>
            <a:endParaRPr sz="1800" dirty="0">
              <a:latin typeface="Impact"/>
              <a:cs typeface="Impact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216910" y="3581400"/>
            <a:ext cx="13589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800" spc="-50" dirty="0">
                <a:latin typeface="Impact"/>
                <a:cs typeface="Impact"/>
              </a:rPr>
              <a:t>4</a:t>
            </a:r>
            <a:endParaRPr sz="1800" dirty="0">
              <a:latin typeface="Impact"/>
              <a:cs typeface="Impact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628137" y="3581399"/>
            <a:ext cx="10033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800" spc="-50" dirty="0">
                <a:latin typeface="Impact"/>
                <a:cs typeface="Impact"/>
              </a:rPr>
              <a:t>5</a:t>
            </a:r>
            <a:endParaRPr sz="1800" dirty="0">
              <a:latin typeface="Impact"/>
              <a:cs typeface="Impact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128772" y="3120644"/>
            <a:ext cx="233427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800" spc="-50" dirty="0">
                <a:latin typeface="Impact"/>
                <a:cs typeface="Impact"/>
              </a:rPr>
              <a:t>6</a:t>
            </a:r>
            <a:endParaRPr sz="1800" dirty="0">
              <a:latin typeface="Impact"/>
              <a:cs typeface="Impact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209799" y="2404998"/>
            <a:ext cx="1524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800" spc="-50" dirty="0">
                <a:latin typeface="Impact"/>
                <a:cs typeface="Impact"/>
              </a:rPr>
              <a:t>7</a:t>
            </a:r>
            <a:endParaRPr sz="1800" dirty="0">
              <a:latin typeface="Impact"/>
              <a:cs typeface="Impac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37964" y="5766308"/>
            <a:ext cx="298005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10" dirty="0">
                <a:solidFill>
                  <a:srgbClr val="FFFFFF"/>
                </a:solidFill>
                <a:latin typeface="Comic Sans MS"/>
                <a:cs typeface="Comic Sans MS"/>
              </a:rPr>
              <a:t>ВИЗУАЛИЗАЦИЯ</a:t>
            </a:r>
            <a:endParaRPr sz="2800" dirty="0">
              <a:latin typeface="Comic Sans MS"/>
              <a:cs typeface="Comic Sans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37398" y="697557"/>
            <a:ext cx="4418330" cy="1308100"/>
          </a:xfrm>
          <a:prstGeom prst="rect">
            <a:avLst/>
          </a:prstGeom>
          <a:solidFill>
            <a:srgbClr val="DCD7DC"/>
          </a:solidFill>
        </p:spPr>
        <p:txBody>
          <a:bodyPr vert="horz" wrap="square" lIns="0" tIns="135890" rIns="0" bIns="0" rtlCol="0">
            <a:spAutoFit/>
          </a:bodyPr>
          <a:lstStyle/>
          <a:p>
            <a:pPr marL="90805">
              <a:lnSpc>
                <a:spcPts val="2965"/>
              </a:lnSpc>
              <a:spcBef>
                <a:spcPts val="1070"/>
              </a:spcBef>
            </a:pPr>
            <a:r>
              <a:rPr sz="2600" b="1" spc="-10" dirty="0">
                <a:solidFill>
                  <a:srgbClr val="5A3470"/>
                </a:solidFill>
                <a:latin typeface="Comic Sans MS"/>
                <a:cs typeface="Comic Sans MS"/>
              </a:rPr>
              <a:t>БОЛЬШАЯ</a:t>
            </a:r>
            <a:endParaRPr sz="2600" dirty="0">
              <a:latin typeface="Comic Sans MS"/>
              <a:cs typeface="Comic Sans MS"/>
            </a:endParaRPr>
          </a:p>
          <a:p>
            <a:pPr marL="90805" marR="919480">
              <a:lnSpc>
                <a:spcPts val="2810"/>
              </a:lnSpc>
              <a:spcBef>
                <a:spcPts val="195"/>
              </a:spcBef>
            </a:pPr>
            <a:r>
              <a:rPr sz="2600" b="1" spc="-10" dirty="0">
                <a:solidFill>
                  <a:srgbClr val="5A3470"/>
                </a:solidFill>
                <a:latin typeface="Comic Sans MS"/>
                <a:cs typeface="Comic Sans MS"/>
              </a:rPr>
              <a:t>ИНФОРМАЦИОННАЯ </a:t>
            </a:r>
            <a:r>
              <a:rPr lang="ru-RU" sz="2600" b="1" spc="-10" dirty="0">
                <a:solidFill>
                  <a:srgbClr val="5A3470"/>
                </a:solidFill>
                <a:latin typeface="Comic Sans MS"/>
                <a:cs typeface="Comic Sans MS"/>
              </a:rPr>
              <a:t>Ё</a:t>
            </a:r>
            <a:r>
              <a:rPr sz="2600" b="1" spc="-10" dirty="0">
                <a:solidFill>
                  <a:srgbClr val="5A3470"/>
                </a:solidFill>
                <a:latin typeface="Comic Sans MS"/>
                <a:cs typeface="Comic Sans MS"/>
              </a:rPr>
              <a:t>МКОСТЬ</a:t>
            </a:r>
            <a:endParaRPr sz="2600" dirty="0">
              <a:latin typeface="Comic Sans MS"/>
              <a:cs typeface="Comic Sans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947" y="2253635"/>
            <a:ext cx="5046345" cy="18851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6870" indent="-344170">
              <a:lnSpc>
                <a:spcPts val="2795"/>
              </a:lnSpc>
              <a:buSzPct val="152631"/>
              <a:buFont typeface="Wingdings"/>
              <a:buChar char=""/>
              <a:tabLst>
                <a:tab pos="356870" algn="l"/>
              </a:tabLst>
            </a:pPr>
            <a:r>
              <a:rPr sz="1900" dirty="0">
                <a:latin typeface="Comic Sans MS"/>
                <a:cs typeface="Comic Sans MS"/>
              </a:rPr>
              <a:t>РИСУНКИ</a:t>
            </a:r>
            <a:r>
              <a:rPr lang="ru-RU" sz="1900" dirty="0">
                <a:latin typeface="Comic Sans MS"/>
                <a:cs typeface="Comic Sans MS"/>
              </a:rPr>
              <a:t>,</a:t>
            </a:r>
            <a:r>
              <a:rPr sz="1900" spc="-60" dirty="0">
                <a:latin typeface="Comic Sans MS"/>
                <a:cs typeface="Comic Sans MS"/>
              </a:rPr>
              <a:t> </a:t>
            </a:r>
            <a:r>
              <a:rPr sz="1900" dirty="0">
                <a:latin typeface="Comic Sans MS"/>
                <a:cs typeface="Comic Sans MS"/>
              </a:rPr>
              <a:t>КАРТИНКИ,</a:t>
            </a:r>
            <a:r>
              <a:rPr sz="1900" spc="-85" dirty="0">
                <a:latin typeface="Comic Sans MS"/>
                <a:cs typeface="Comic Sans MS"/>
              </a:rPr>
              <a:t> </a:t>
            </a:r>
            <a:r>
              <a:rPr sz="1900" spc="-10" dirty="0">
                <a:latin typeface="Comic Sans MS"/>
                <a:cs typeface="Comic Sans MS"/>
              </a:rPr>
              <a:t>ИЛЛЮСТРАЦИИ</a:t>
            </a:r>
            <a:endParaRPr sz="1900" dirty="0">
              <a:latin typeface="Comic Sans MS"/>
              <a:cs typeface="Comic Sans MS"/>
            </a:endParaRPr>
          </a:p>
          <a:p>
            <a:pPr marL="356870" indent="-344170">
              <a:lnSpc>
                <a:spcPct val="100000"/>
              </a:lnSpc>
              <a:spcBef>
                <a:spcPts val="130"/>
              </a:spcBef>
              <a:buSzPct val="152631"/>
              <a:buFont typeface="Wingdings"/>
              <a:buChar char=""/>
              <a:tabLst>
                <a:tab pos="356870" algn="l"/>
              </a:tabLst>
            </a:pPr>
            <a:r>
              <a:rPr sz="1900" dirty="0">
                <a:latin typeface="Comic Sans MS"/>
                <a:cs typeface="Comic Sans MS"/>
              </a:rPr>
              <a:t>ГРАФИКИ,</a:t>
            </a:r>
            <a:r>
              <a:rPr sz="1900" spc="-90" dirty="0">
                <a:latin typeface="Comic Sans MS"/>
                <a:cs typeface="Comic Sans MS"/>
              </a:rPr>
              <a:t> </a:t>
            </a:r>
            <a:r>
              <a:rPr sz="1900" spc="-10" dirty="0">
                <a:latin typeface="Comic Sans MS"/>
                <a:cs typeface="Comic Sans MS"/>
              </a:rPr>
              <a:t>ДИАГРАММЫ</a:t>
            </a:r>
            <a:endParaRPr sz="1900" dirty="0">
              <a:latin typeface="Comic Sans MS"/>
              <a:cs typeface="Comic Sans MS"/>
            </a:endParaRPr>
          </a:p>
          <a:p>
            <a:pPr marL="356235" indent="-343535">
              <a:lnSpc>
                <a:spcPct val="100000"/>
              </a:lnSpc>
              <a:spcBef>
                <a:spcPts val="145"/>
              </a:spcBef>
              <a:buSzPct val="152631"/>
              <a:buFont typeface="Wingdings"/>
              <a:buChar char=""/>
              <a:tabLst>
                <a:tab pos="356235" algn="l"/>
              </a:tabLst>
            </a:pPr>
            <a:r>
              <a:rPr sz="1900" spc="-10" dirty="0">
                <a:latin typeface="Comic Sans MS"/>
                <a:cs typeface="Comic Sans MS"/>
              </a:rPr>
              <a:t>КЛАСТЕРЫ</a:t>
            </a:r>
            <a:endParaRPr sz="1900" dirty="0">
              <a:latin typeface="Comic Sans MS"/>
              <a:cs typeface="Comic Sans MS"/>
            </a:endParaRPr>
          </a:p>
          <a:p>
            <a:pPr marL="356870" indent="-344170">
              <a:lnSpc>
                <a:spcPct val="100000"/>
              </a:lnSpc>
              <a:spcBef>
                <a:spcPts val="135"/>
              </a:spcBef>
              <a:buSzPct val="152631"/>
              <a:buFont typeface="Wingdings"/>
              <a:buChar char=""/>
              <a:tabLst>
                <a:tab pos="356870" algn="l"/>
              </a:tabLst>
            </a:pPr>
            <a:r>
              <a:rPr sz="1900" dirty="0">
                <a:latin typeface="Comic Sans MS"/>
                <a:cs typeface="Comic Sans MS"/>
              </a:rPr>
              <a:t>МОДЕЛЬ</a:t>
            </a:r>
            <a:r>
              <a:rPr sz="1900" spc="-75" dirty="0">
                <a:latin typeface="Comic Sans MS"/>
                <a:cs typeface="Comic Sans MS"/>
              </a:rPr>
              <a:t> </a:t>
            </a:r>
            <a:r>
              <a:rPr sz="1900" dirty="0">
                <a:latin typeface="Comic Sans MS"/>
                <a:cs typeface="Comic Sans MS"/>
              </a:rPr>
              <a:t>(ОБРАЗ,</a:t>
            </a:r>
            <a:r>
              <a:rPr sz="1900" spc="-90" dirty="0">
                <a:latin typeface="Comic Sans MS"/>
                <a:cs typeface="Comic Sans MS"/>
              </a:rPr>
              <a:t> </a:t>
            </a:r>
            <a:r>
              <a:rPr sz="1900" spc="-10" dirty="0">
                <a:latin typeface="Comic Sans MS"/>
                <a:cs typeface="Comic Sans MS"/>
              </a:rPr>
              <a:t>ОБРАЗЕЦ)</a:t>
            </a:r>
            <a:endParaRPr sz="1900" dirty="0">
              <a:latin typeface="Comic Sans MS"/>
              <a:cs typeface="Comic Sans MS"/>
            </a:endParaRPr>
          </a:p>
          <a:p>
            <a:pPr marL="356870" indent="-344170">
              <a:lnSpc>
                <a:spcPct val="100000"/>
              </a:lnSpc>
              <a:spcBef>
                <a:spcPts val="130"/>
              </a:spcBef>
              <a:buSzPct val="152631"/>
              <a:buFont typeface="Wingdings"/>
              <a:buChar char=""/>
              <a:tabLst>
                <a:tab pos="356870" algn="l"/>
              </a:tabLst>
            </a:pPr>
            <a:r>
              <a:rPr sz="1900" spc="-10" dirty="0">
                <a:latin typeface="Comic Sans MS"/>
                <a:cs typeface="Comic Sans MS"/>
              </a:rPr>
              <a:t>АЛГОРИТМ</a:t>
            </a:r>
            <a:endParaRPr sz="1900" dirty="0">
              <a:latin typeface="Comic Sans MS"/>
              <a:cs typeface="Comic Sans MS"/>
            </a:endParaRPr>
          </a:p>
          <a:p>
            <a:pPr marL="356235" indent="-343535">
              <a:lnSpc>
                <a:spcPct val="100000"/>
              </a:lnSpc>
              <a:spcBef>
                <a:spcPts val="145"/>
              </a:spcBef>
              <a:buSzPct val="152631"/>
              <a:buFont typeface="Wingdings"/>
              <a:buChar char=""/>
              <a:tabLst>
                <a:tab pos="356235" algn="l"/>
              </a:tabLst>
            </a:pPr>
            <a:r>
              <a:rPr sz="1900" dirty="0">
                <a:latin typeface="Comic Sans MS"/>
                <a:cs typeface="Comic Sans MS"/>
              </a:rPr>
              <a:t>ЦВЕТОВОЕ</a:t>
            </a:r>
            <a:r>
              <a:rPr sz="1900" spc="-80" dirty="0">
                <a:latin typeface="Comic Sans MS"/>
                <a:cs typeface="Comic Sans MS"/>
              </a:rPr>
              <a:t> </a:t>
            </a:r>
            <a:r>
              <a:rPr sz="1900" spc="-10" dirty="0">
                <a:latin typeface="Comic Sans MS"/>
                <a:cs typeface="Comic Sans MS"/>
              </a:rPr>
              <a:t>КОДИРОВАНИЕ</a:t>
            </a:r>
            <a:endParaRPr sz="1900" dirty="0">
              <a:latin typeface="Comic Sans MS"/>
              <a:cs typeface="Comic Sans MS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5053584" y="437387"/>
            <a:ext cx="6842759" cy="5210607"/>
            <a:chOff x="5053584" y="437387"/>
            <a:chExt cx="6842759" cy="5210607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589264" y="437387"/>
              <a:ext cx="3185287" cy="2668397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589264" y="632459"/>
              <a:ext cx="2932176" cy="2099183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053584" y="449579"/>
              <a:ext cx="3735450" cy="264414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334000" y="644651"/>
              <a:ext cx="3080004" cy="207416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589264" y="2967278"/>
              <a:ext cx="3307079" cy="2680716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589264" y="3162299"/>
              <a:ext cx="2932176" cy="211074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058156" y="2967227"/>
              <a:ext cx="3730879" cy="2601595"/>
            </a:xfrm>
            <a:prstGeom prst="rect">
              <a:avLst/>
            </a:prstGeom>
          </p:spPr>
        </p:pic>
      </p:grpSp>
      <p:pic>
        <p:nvPicPr>
          <p:cNvPr id="13" name="object 13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5334000" y="3162299"/>
            <a:ext cx="3075433" cy="211073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27887" y="222504"/>
            <a:ext cx="3985260" cy="460375"/>
          </a:xfrm>
          <a:prstGeom prst="rect">
            <a:avLst/>
          </a:prstGeom>
          <a:solidFill>
            <a:srgbClr val="DCD7DC"/>
          </a:solidFill>
        </p:spPr>
        <p:txBody>
          <a:bodyPr vert="horz" wrap="square" lIns="0" tIns="4953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390"/>
              </a:spcBef>
            </a:pPr>
            <a:r>
              <a:rPr sz="2000" b="1" dirty="0">
                <a:solidFill>
                  <a:srgbClr val="5A3470"/>
                </a:solidFill>
                <a:latin typeface="Comic Sans MS"/>
                <a:cs typeface="Comic Sans MS"/>
              </a:rPr>
              <a:t>«МОЗГОВОЙ </a:t>
            </a:r>
            <a:r>
              <a:rPr sz="2000" b="1" spc="-10" dirty="0">
                <a:solidFill>
                  <a:srgbClr val="5A3470"/>
                </a:solidFill>
                <a:latin typeface="Comic Sans MS"/>
                <a:cs typeface="Comic Sans MS"/>
              </a:rPr>
              <a:t>ШТУРМ»</a:t>
            </a:r>
            <a:endParaRPr sz="2000" dirty="0">
              <a:latin typeface="Comic Sans MS"/>
              <a:cs typeface="Comic Sans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596387" y="5817960"/>
            <a:ext cx="6924675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ru-RU" sz="2800" b="1" spc="-65" dirty="0">
                <a:solidFill>
                  <a:srgbClr val="FFFFFF"/>
                </a:solidFill>
                <a:latin typeface="Comic Sans MS"/>
                <a:cs typeface="Comic Sans MS"/>
              </a:rPr>
              <a:t>ПРИЁМЫ </a:t>
            </a:r>
            <a:r>
              <a:rPr lang="ru-RU" sz="2800" b="1" spc="-70" dirty="0">
                <a:solidFill>
                  <a:srgbClr val="FFFFFF"/>
                </a:solidFill>
                <a:latin typeface="Comic Sans MS"/>
                <a:cs typeface="Comic Sans MS"/>
              </a:rPr>
              <a:t>МОДЕРАЦИИ</a:t>
            </a:r>
            <a:endParaRPr sz="2800" dirty="0">
              <a:latin typeface="Comic Sans MS"/>
              <a:cs typeface="Comic Sans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27887" y="895255"/>
            <a:ext cx="3985260" cy="399415"/>
          </a:xfrm>
          <a:prstGeom prst="rect">
            <a:avLst/>
          </a:prstGeom>
          <a:solidFill>
            <a:srgbClr val="DCD7DC"/>
          </a:solidFill>
        </p:spPr>
        <p:txBody>
          <a:bodyPr vert="horz" wrap="square" lIns="0" tIns="32384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254"/>
              </a:spcBef>
            </a:pPr>
            <a:r>
              <a:rPr sz="2000" b="1" dirty="0">
                <a:solidFill>
                  <a:srgbClr val="5A3470"/>
                </a:solidFill>
                <a:latin typeface="Comic Sans MS"/>
                <a:cs typeface="Comic Sans MS"/>
              </a:rPr>
              <a:t>«КАРТОЧНЫЙ</a:t>
            </a:r>
            <a:r>
              <a:rPr sz="2000" b="1" spc="-65" dirty="0">
                <a:solidFill>
                  <a:srgbClr val="5A3470"/>
                </a:solidFill>
                <a:latin typeface="Comic Sans MS"/>
                <a:cs typeface="Comic Sans MS"/>
              </a:rPr>
              <a:t> </a:t>
            </a:r>
            <a:r>
              <a:rPr sz="2000" b="1" spc="-10" dirty="0">
                <a:solidFill>
                  <a:srgbClr val="5A3470"/>
                </a:solidFill>
                <a:latin typeface="Comic Sans MS"/>
                <a:cs typeface="Comic Sans MS"/>
              </a:rPr>
              <a:t>ОПРОС»</a:t>
            </a:r>
            <a:endParaRPr sz="2000" dirty="0">
              <a:latin typeface="Comic Sans MS"/>
              <a:cs typeface="Comic Sans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2272" y="3822191"/>
            <a:ext cx="3937000" cy="646972"/>
          </a:xfrm>
          <a:prstGeom prst="rect">
            <a:avLst/>
          </a:prstGeom>
          <a:solidFill>
            <a:srgbClr val="DCD7DC"/>
          </a:solidFill>
        </p:spPr>
        <p:txBody>
          <a:bodyPr vert="horz" wrap="square" lIns="0" tIns="31115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245"/>
              </a:spcBef>
            </a:pPr>
            <a:r>
              <a:rPr sz="2000" b="1" spc="-25" dirty="0">
                <a:solidFill>
                  <a:srgbClr val="5A3470"/>
                </a:solidFill>
                <a:latin typeface="Comic Sans MS"/>
                <a:cs typeface="Comic Sans MS"/>
              </a:rPr>
              <a:t>«</a:t>
            </a:r>
            <a:r>
              <a:rPr lang="ru-RU" sz="2000" b="1" spc="-25" dirty="0">
                <a:solidFill>
                  <a:srgbClr val="5A3470"/>
                </a:solidFill>
                <a:latin typeface="Comic Sans MS"/>
                <a:cs typeface="Comic Sans MS"/>
              </a:rPr>
              <a:t>ПЕРЕКРЁСТНАЯ НАМЁТКА ИДЕЙ</a:t>
            </a:r>
            <a:r>
              <a:rPr sz="2000" b="1" spc="-10" dirty="0">
                <a:solidFill>
                  <a:srgbClr val="5A3470"/>
                </a:solidFill>
                <a:latin typeface="Comic Sans MS"/>
                <a:cs typeface="Comic Sans MS"/>
              </a:rPr>
              <a:t>»</a:t>
            </a:r>
            <a:endParaRPr sz="2000" b="1" dirty="0">
              <a:latin typeface="Comic Sans MS"/>
              <a:cs typeface="Comic Sans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64090" y="3012476"/>
            <a:ext cx="3949057" cy="518091"/>
          </a:xfrm>
          <a:prstGeom prst="rect">
            <a:avLst/>
          </a:prstGeom>
          <a:solidFill>
            <a:srgbClr val="DCD7DC"/>
          </a:solidFill>
        </p:spPr>
        <p:txBody>
          <a:bodyPr vert="horz" wrap="square" lIns="0" tIns="33020" rIns="0" bIns="0" rtlCol="0" anchor="ctr">
            <a:spAutoFit/>
          </a:bodyPr>
          <a:lstStyle/>
          <a:p>
            <a:pPr marL="91440">
              <a:lnSpc>
                <a:spcPct val="100000"/>
              </a:lnSpc>
              <a:spcBef>
                <a:spcPts val="260"/>
              </a:spcBef>
            </a:pPr>
            <a:r>
              <a:rPr sz="2000" b="1" dirty="0">
                <a:solidFill>
                  <a:srgbClr val="5A3470"/>
                </a:solidFill>
                <a:latin typeface="Comic Sans MS"/>
                <a:cs typeface="Comic Sans MS"/>
              </a:rPr>
              <a:t>«</a:t>
            </a:r>
            <a:r>
              <a:rPr lang="ru-RU" sz="2000" b="1" dirty="0">
                <a:solidFill>
                  <a:srgbClr val="5A3470"/>
                </a:solidFill>
                <a:latin typeface="Comic Sans MS"/>
                <a:cs typeface="Comic Sans MS"/>
              </a:rPr>
              <a:t>ЛЕСТНИЦА ВОПРОСОВ</a:t>
            </a:r>
            <a:r>
              <a:rPr sz="2000" b="1" spc="-10" dirty="0">
                <a:solidFill>
                  <a:srgbClr val="5A3470"/>
                </a:solidFill>
                <a:latin typeface="Comic Sans MS"/>
                <a:cs typeface="Comic Sans MS"/>
              </a:rPr>
              <a:t>»</a:t>
            </a:r>
            <a:endParaRPr lang="ru-RU" sz="2000" b="1" spc="-10" dirty="0">
              <a:solidFill>
                <a:srgbClr val="5A3470"/>
              </a:solidFill>
              <a:latin typeface="Comic Sans MS"/>
              <a:cs typeface="Comic Sans MS"/>
            </a:endParaRPr>
          </a:p>
          <a:p>
            <a:pPr marL="91440">
              <a:lnSpc>
                <a:spcPct val="100000"/>
              </a:lnSpc>
              <a:spcBef>
                <a:spcPts val="260"/>
              </a:spcBef>
            </a:pPr>
            <a:endParaRPr sz="900" dirty="0">
              <a:latin typeface="Comic Sans MS"/>
              <a:cs typeface="Comic Sans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27887" y="2194560"/>
            <a:ext cx="3937000" cy="400110"/>
          </a:xfrm>
          <a:prstGeom prst="rect">
            <a:avLst/>
          </a:prstGeom>
          <a:solidFill>
            <a:srgbClr val="DCD7DC"/>
          </a:solidFill>
        </p:spPr>
        <p:txBody>
          <a:bodyPr vert="horz" wrap="square" lIns="0" tIns="3048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240"/>
              </a:spcBef>
            </a:pPr>
            <a:r>
              <a:rPr sz="2000" b="1" spc="-10" dirty="0">
                <a:solidFill>
                  <a:srgbClr val="5A3470"/>
                </a:solidFill>
                <a:latin typeface="Comic Sans MS"/>
                <a:cs typeface="Comic Sans MS"/>
              </a:rPr>
              <a:t>«</a:t>
            </a:r>
            <a:r>
              <a:rPr lang="ru-RU" sz="2000" b="1" spc="-10" dirty="0">
                <a:solidFill>
                  <a:srgbClr val="5A3470"/>
                </a:solidFill>
                <a:latin typeface="Comic Sans MS"/>
                <a:cs typeface="Comic Sans MS"/>
              </a:rPr>
              <a:t>МАТРИЦА</a:t>
            </a:r>
            <a:r>
              <a:rPr sz="2400" b="1" spc="-10" dirty="0">
                <a:solidFill>
                  <a:srgbClr val="5A3470"/>
                </a:solidFill>
                <a:latin typeface="Comic Sans MS"/>
                <a:cs typeface="Comic Sans MS"/>
              </a:rPr>
              <a:t>»</a:t>
            </a:r>
            <a:endParaRPr sz="2400" dirty="0">
              <a:latin typeface="Comic Sans MS"/>
              <a:cs typeface="Comic Sans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27887" y="4739640"/>
            <a:ext cx="3985260" cy="411010"/>
          </a:xfrm>
          <a:prstGeom prst="rect">
            <a:avLst/>
          </a:prstGeom>
          <a:solidFill>
            <a:srgbClr val="DCD7DC"/>
          </a:solidFill>
        </p:spPr>
        <p:txBody>
          <a:bodyPr vert="horz" wrap="square" lIns="0" tIns="31115" rIns="0" bIns="0" rtlCol="0">
            <a:spAutoFit/>
          </a:bodyPr>
          <a:lstStyle/>
          <a:p>
            <a:pPr marL="91440" marR="741680">
              <a:lnSpc>
                <a:spcPct val="100400"/>
              </a:lnSpc>
              <a:spcBef>
                <a:spcPts val="245"/>
              </a:spcBef>
            </a:pP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  <a:cs typeface="Times New Roman"/>
              </a:rPr>
              <a:t>«СОТЫ» и другие</a:t>
            </a:r>
          </a:p>
          <a:p>
            <a:pPr marL="91440" marR="741680">
              <a:lnSpc>
                <a:spcPct val="100400"/>
              </a:lnSpc>
              <a:spcBef>
                <a:spcPts val="245"/>
              </a:spcBef>
            </a:pPr>
            <a:endParaRPr sz="300" b="1" dirty="0">
              <a:solidFill>
                <a:schemeClr val="accent4">
                  <a:lumMod val="75000"/>
                </a:schemeClr>
              </a:solidFill>
              <a:latin typeface="Comic Sans MS" panose="030F0702030302020204" pitchFamily="66" charset="0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52272" y="1565147"/>
            <a:ext cx="3937000" cy="340477"/>
          </a:xfrm>
          <a:prstGeom prst="rect">
            <a:avLst/>
          </a:prstGeom>
          <a:solidFill>
            <a:srgbClr val="DCD7DC"/>
          </a:solidFill>
        </p:spPr>
        <p:txBody>
          <a:bodyPr vert="horz" wrap="square" lIns="0" tIns="32384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254"/>
              </a:spcBef>
            </a:pPr>
            <a:r>
              <a:rPr sz="2000" b="1" dirty="0">
                <a:solidFill>
                  <a:srgbClr val="5A3470"/>
                </a:solidFill>
                <a:latin typeface="Comic Sans MS"/>
                <a:cs typeface="Comic Sans MS"/>
              </a:rPr>
              <a:t>«</a:t>
            </a:r>
            <a:r>
              <a:rPr lang="ru-RU" sz="2000" b="1" dirty="0">
                <a:solidFill>
                  <a:srgbClr val="5A3470"/>
                </a:solidFill>
                <a:latin typeface="Comic Sans MS"/>
                <a:cs typeface="Comic Sans MS"/>
              </a:rPr>
              <a:t>ЧАСИКИ</a:t>
            </a:r>
            <a:r>
              <a:rPr sz="2000" b="1" spc="-10" dirty="0">
                <a:solidFill>
                  <a:srgbClr val="5A3470"/>
                </a:solidFill>
                <a:latin typeface="Comic Sans MS"/>
                <a:cs typeface="Comic Sans MS"/>
              </a:rPr>
              <a:t>»</a:t>
            </a:r>
            <a:endParaRPr sz="2000" dirty="0">
              <a:latin typeface="Comic Sans MS"/>
              <a:cs typeface="Comic Sans MS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5326379" y="0"/>
            <a:ext cx="6282055" cy="4154804"/>
            <a:chOff x="5326379" y="0"/>
            <a:chExt cx="6282055" cy="4154804"/>
          </a:xfrm>
        </p:grpSpPr>
        <p:pic>
          <p:nvPicPr>
            <p:cNvPr id="11" name="object 1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326379" y="0"/>
              <a:ext cx="6281928" cy="4154424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521451" y="150876"/>
              <a:ext cx="5711952" cy="362864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41275" y="-40386"/>
            <a:ext cx="12233275" cy="6898640"/>
            <a:chOff x="-41275" y="-40386"/>
            <a:chExt cx="12233275" cy="689864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799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42664"/>
              <a:ext cx="11808714" cy="678865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1667744" cy="658825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-41275" y="-40386"/>
              <a:ext cx="11430254" cy="642010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6388" y="85343"/>
              <a:ext cx="11152632" cy="4669535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51104" y="280682"/>
              <a:ext cx="10583710" cy="409916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266</TotalTime>
  <Words>549</Words>
  <Application>Microsoft Office PowerPoint</Application>
  <PresentationFormat>Широкоэкранный</PresentationFormat>
  <Paragraphs>106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Calibri Light</vt:lpstr>
      <vt:lpstr>Comic Sans MS</vt:lpstr>
      <vt:lpstr>Impact</vt:lpstr>
      <vt:lpstr>Wingdings</vt:lpstr>
      <vt:lpstr>Office Theme</vt:lpstr>
      <vt:lpstr>Презентация PowerPoint</vt:lpstr>
      <vt:lpstr>МОДЕРАЦИЯ – ТЕХНИКА ОРГАНИЗАЦИИ ИНТЕРАКТИВНОГО ОБУЧЕНИЯ, БЛАГОДАРЯ КОТОРОЙ</vt:lpstr>
      <vt:lpstr>Презентация PowerPoint</vt:lpstr>
      <vt:lpstr>КОМПЛЕКСНОСТЬ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Элементы технологии модерации на уроках биологии</dc:title>
  <dc:creator>SMOLENSK</dc:creator>
  <cp:lastModifiedBy>Mouse</cp:lastModifiedBy>
  <cp:revision>7</cp:revision>
  <dcterms:created xsi:type="dcterms:W3CDTF">2024-06-19T11:07:24Z</dcterms:created>
  <dcterms:modified xsi:type="dcterms:W3CDTF">2025-11-13T06:45:54Z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2024-06-18T00:00:00Z</vt:filetime>
  </property>
  <property fmtid="{D5CDD505-2E9C-101B-9397-08002B2CF9AE}" pid="3" name="Creator">
    <vt:lpwstr>Microsoft® PowerPoint® для Office 365</vt:lpwstr>
  </property>
  <property fmtid="{D5CDD505-2E9C-101B-9397-08002B2CF9AE}" pid="4" name="LastSaved">
    <vt:filetime>2024-06-19T00:00:00Z</vt:filetime>
  </property>
  <property fmtid="{D5CDD505-2E9C-101B-9397-08002B2CF9AE}" pid="5" name="Producer">
    <vt:lpwstr>Microsoft® PowerPoint® для Office 365</vt:lpwstr>
  </property>
</Properties>
</file>