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08" r:id="rId2"/>
    <p:sldId id="279" r:id="rId3"/>
    <p:sldId id="318" r:id="rId4"/>
    <p:sldId id="292" r:id="rId5"/>
    <p:sldId id="304" r:id="rId6"/>
    <p:sldId id="305" r:id="rId7"/>
    <p:sldId id="303" r:id="rId8"/>
    <p:sldId id="267" r:id="rId9"/>
    <p:sldId id="311" r:id="rId10"/>
    <p:sldId id="294" r:id="rId11"/>
    <p:sldId id="317" r:id="rId12"/>
    <p:sldId id="284" r:id="rId13"/>
    <p:sldId id="309" r:id="rId14"/>
    <p:sldId id="265" r:id="rId15"/>
    <p:sldId id="286" r:id="rId16"/>
    <p:sldId id="285" r:id="rId17"/>
    <p:sldId id="262" r:id="rId18"/>
    <p:sldId id="282" r:id="rId19"/>
    <p:sldId id="287" r:id="rId20"/>
    <p:sldId id="295" r:id="rId21"/>
    <p:sldId id="314" r:id="rId22"/>
    <p:sldId id="288" r:id="rId23"/>
    <p:sldId id="289" r:id="rId24"/>
    <p:sldId id="264" r:id="rId25"/>
    <p:sldId id="296" r:id="rId26"/>
    <p:sldId id="297" r:id="rId27"/>
    <p:sldId id="276" r:id="rId28"/>
    <p:sldId id="263" r:id="rId29"/>
    <p:sldId id="269" r:id="rId30"/>
    <p:sldId id="277" r:id="rId31"/>
    <p:sldId id="306" r:id="rId32"/>
    <p:sldId id="300" r:id="rId33"/>
    <p:sldId id="28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384DEE61-180C-4001-9C07-406C19842063}">
          <p14:sldIdLst>
            <p14:sldId id="308"/>
            <p14:sldId id="279"/>
            <p14:sldId id="318"/>
            <p14:sldId id="292"/>
            <p14:sldId id="304"/>
            <p14:sldId id="305"/>
            <p14:sldId id="303"/>
            <p14:sldId id="267"/>
            <p14:sldId id="311"/>
            <p14:sldId id="294"/>
            <p14:sldId id="317"/>
            <p14:sldId id="284"/>
            <p14:sldId id="309"/>
            <p14:sldId id="265"/>
            <p14:sldId id="286"/>
            <p14:sldId id="285"/>
            <p14:sldId id="262"/>
            <p14:sldId id="282"/>
            <p14:sldId id="287"/>
            <p14:sldId id="295"/>
            <p14:sldId id="314"/>
            <p14:sldId id="288"/>
            <p14:sldId id="289"/>
            <p14:sldId id="264"/>
            <p14:sldId id="296"/>
            <p14:sldId id="297"/>
            <p14:sldId id="276"/>
            <p14:sldId id="263"/>
            <p14:sldId id="269"/>
            <p14:sldId id="277"/>
            <p14:sldId id="306"/>
            <p14:sldId id="300"/>
            <p14:sldId id="28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3399"/>
    <a:srgbClr val="FF99CC"/>
    <a:srgbClr val="0066FF"/>
    <a:srgbClr val="3333FF"/>
    <a:srgbClr val="66FFFF"/>
    <a:srgbClr val="004C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6" autoAdjust="0"/>
    <p:restoredTop sz="94660"/>
  </p:normalViewPr>
  <p:slideViewPr>
    <p:cSldViewPr>
      <p:cViewPr>
        <p:scale>
          <a:sx n="60" d="100"/>
          <a:sy n="60" d="100"/>
        </p:scale>
        <p:origin x="-159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1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E087FA-AF8A-4018-AFCF-B46328525E14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69D4D-5914-471F-8AE2-8C9A52FC9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77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9D4D-5914-471F-8AE2-8C9A52FC977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015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9D4D-5914-471F-8AE2-8C9A52FC977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895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9D4D-5914-471F-8AE2-8C9A52FC977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9D4D-5914-471F-8AE2-8C9A52FC977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Космонавты всегда занимаются спортом и делают зарядку. Даже в полете они находят время на спортивные упражнения.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9D4D-5914-471F-8AE2-8C9A52FC9774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59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9D4D-5914-471F-8AE2-8C9A52FC977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4" descr="http://www.ccfeastwood.org/blog/wp-content/uploads/2013/05/blue-sky-background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9EBE6-D92E-413C-AA26-1298B3E31C83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4;&#1077;&#1085;&#1095;&#1080;&#1082;\Desktop\Documents\&#1086;&#1073;&#1097;&#1080;&#1077;%20&#1076;&#1086;&#1082;&#1091;&#1084;&#1077;&#1085;&#1090;&#1099;\&#1084;&#1086;&#1080;%20&#1082;&#1086;&#1085;&#1082;&#1091;&#1088;&#1089;&#1099;\&#1084;&#1086;&#1080;%20&#1082;&#1086;&#1085;&#1082;&#1091;&#1088;&#1089;&#1099;\&#1084;&#1091;&#1083;&#1100;&#1090;&#1080;&#1084;&#1077;&#1076;&#1080;&#1081;&#1085;&#1072;&#1103;%20&#1074;&#1080;&#1082;&#1090;&#1086;&#1088;&#1080;&#1085;&#1072;%20&#1086;%20&#1043;&#1072;&#1075;&#1072;&#1088;&#1080;&#1085;&#1077;\&#1070;&#1088;&#1080;&#1081;_&#1043;&#1091;&#1083;&#1103;&#1077;&#1074;_-_&#1047;&#1085;&#1072;&#1077;&#1090;&#1077;,_&#1082;&#1072;&#1082;&#1080;&#1084;_&#1086;&#1085;_&#1087;&#1072;&#1088;&#1085;&#1077;&#1084;_&#1073;&#1099;&#1083;_(-).mp3" TargetMode="Externa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estwatch.ru/news/img/cosmos/pic226.jpg" TargetMode="External"/><Relationship Id="rId3" Type="http://schemas.openxmlformats.org/officeDocument/2006/relationships/hyperlink" Target="http://mirkosmosa.ru/download/content/201510/image_561f65f5ce9060.48958268.jpg" TargetMode="External"/><Relationship Id="rId7" Type="http://schemas.openxmlformats.org/officeDocument/2006/relationships/hyperlink" Target="http://www.neizvestniy-geniy.ru/images/works/photo/2013/07/971959_1.jpg" TargetMode="External"/><Relationship Id="rId2" Type="http://schemas.openxmlformats.org/officeDocument/2006/relationships/hyperlink" Target="http://f4.mylove.ru/9_1bs5MzsY13ch7iK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s00.infourok.ru/images/doc/315/314887/2/img5.jpg" TargetMode="External"/><Relationship Id="rId5" Type="http://schemas.openxmlformats.org/officeDocument/2006/relationships/hyperlink" Target="http://fs00.infourok.ru/images/doc/224/23277/2/img3.jpg" TargetMode="External"/><Relationship Id="rId10" Type="http://schemas.openxmlformats.org/officeDocument/2006/relationships/hyperlink" Target="http://www.ccfeastwood.org/blog/wp-content/uploads/2013/05/blue-sky-background.jpg" TargetMode="External"/><Relationship Id="rId4" Type="http://schemas.openxmlformats.org/officeDocument/2006/relationships/hyperlink" Target="http://goldkey.lpgzt.ru/photo/theme/26/15298/main.jpg" TargetMode="External"/><Relationship Id="rId9" Type="http://schemas.openxmlformats.org/officeDocument/2006/relationships/hyperlink" Target="http://lemur59.ru/sites/default/files/images/e17539b91a14.jpg%20&#1070;.&#1043;&#1072;&#1075;&#1072;&#1088;&#1080;&#1085;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math5-vpr.sdamgia.ru/test?id=1057317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24744"/>
            <a:ext cx="6858000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/>
              <a:t>Урок по математики в 5 </a:t>
            </a:r>
            <a:r>
              <a:rPr lang="ru-RU" sz="3200" dirty="0" smtClean="0"/>
              <a:t>классе</a:t>
            </a:r>
          </a:p>
          <a:p>
            <a:r>
              <a:rPr lang="ru-RU" sz="3200" dirty="0" smtClean="0"/>
              <a:t> «</a:t>
            </a:r>
            <a:r>
              <a:rPr lang="ru-RU" sz="3200" dirty="0"/>
              <a:t>Полёт Юрия Гагарина в космос</a:t>
            </a:r>
            <a:r>
              <a:rPr lang="ru-RU" sz="3200" dirty="0" smtClean="0"/>
              <a:t>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9731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75656" y="476672"/>
            <a:ext cx="6480720" cy="59093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C00000"/>
                </a:solidFill>
              </a:rPr>
              <a:t>Вычислите</a:t>
            </a:r>
            <a:r>
              <a:rPr lang="ru-RU" sz="3600" b="1" dirty="0">
                <a:solidFill>
                  <a:srgbClr val="C00000"/>
                </a:solidFill>
              </a:rPr>
              <a:t>:</a:t>
            </a:r>
          </a:p>
          <a:p>
            <a:pPr marL="742950" lvl="0" indent="-742950">
              <a:lnSpc>
                <a:spcPct val="150000"/>
              </a:lnSpc>
              <a:buFont typeface="+mj-lt"/>
              <a:buAutoNum type="arabicParenR"/>
            </a:pPr>
            <a:r>
              <a:rPr lang="en-US" sz="3600" b="1" dirty="0">
                <a:solidFill>
                  <a:srgbClr val="000099"/>
                </a:solidFill>
              </a:rPr>
              <a:t>324</a:t>
            </a:r>
            <a:r>
              <a:rPr lang="ru-RU" sz="3600" b="1" dirty="0">
                <a:solidFill>
                  <a:srgbClr val="000099"/>
                </a:solidFill>
              </a:rPr>
              <a:t> : </a:t>
            </a:r>
            <a:r>
              <a:rPr lang="ru-RU" sz="3600" b="1" dirty="0" smtClean="0">
                <a:solidFill>
                  <a:srgbClr val="000099"/>
                </a:solidFill>
              </a:rPr>
              <a:t>108 =</a:t>
            </a:r>
            <a:endParaRPr lang="ru-RU" sz="3600" b="1" dirty="0">
              <a:solidFill>
                <a:srgbClr val="000099"/>
              </a:solidFill>
            </a:endParaRPr>
          </a:p>
          <a:p>
            <a:pPr marL="742950" lvl="0" indent="-742950">
              <a:lnSpc>
                <a:spcPct val="150000"/>
              </a:lnSpc>
              <a:buFont typeface="+mj-lt"/>
              <a:buAutoNum type="arabicParenR"/>
            </a:pPr>
            <a:r>
              <a:rPr lang="ru-RU" sz="3600" b="1" dirty="0">
                <a:solidFill>
                  <a:srgbClr val="000099"/>
                </a:solidFill>
              </a:rPr>
              <a:t>208 :13 =</a:t>
            </a:r>
          </a:p>
          <a:p>
            <a:pPr marL="742950" lvl="0" indent="-742950">
              <a:lnSpc>
                <a:spcPct val="150000"/>
              </a:lnSpc>
              <a:buFont typeface="+mj-lt"/>
              <a:buAutoNum type="arabicParenR"/>
            </a:pPr>
            <a:r>
              <a:rPr lang="ru-RU" sz="3600" b="1" dirty="0">
                <a:solidFill>
                  <a:srgbClr val="000099"/>
                </a:solidFill>
              </a:rPr>
              <a:t>(548 – 168) :</a:t>
            </a:r>
            <a:r>
              <a:rPr lang="ru-RU" sz="3600" b="1" dirty="0" smtClean="0">
                <a:solidFill>
                  <a:srgbClr val="000099"/>
                </a:solidFill>
              </a:rPr>
              <a:t>20 =</a:t>
            </a:r>
            <a:endParaRPr lang="ru-RU" sz="3600" b="1" dirty="0">
              <a:solidFill>
                <a:srgbClr val="000099"/>
              </a:solidFill>
            </a:endParaRPr>
          </a:p>
          <a:p>
            <a:pPr marL="742950" lvl="0" indent="-742950">
              <a:lnSpc>
                <a:spcPct val="150000"/>
              </a:lnSpc>
              <a:buFont typeface="+mj-lt"/>
              <a:buAutoNum type="arabicParenR"/>
            </a:pPr>
            <a:r>
              <a:rPr lang="ru-RU" sz="3600" b="1" dirty="0">
                <a:solidFill>
                  <a:srgbClr val="000099"/>
                </a:solidFill>
              </a:rPr>
              <a:t>10· х -70=130 </a:t>
            </a:r>
            <a:r>
              <a:rPr lang="ru-RU" sz="3600" b="1" dirty="0" smtClean="0">
                <a:solidFill>
                  <a:srgbClr val="000099"/>
                </a:solidFill>
              </a:rPr>
              <a:t>        х =</a:t>
            </a:r>
            <a:endParaRPr lang="ru-RU" sz="3600" b="1" dirty="0">
              <a:solidFill>
                <a:srgbClr val="000099"/>
              </a:solidFill>
            </a:endParaRPr>
          </a:p>
          <a:p>
            <a:pPr marL="742950" lvl="0" indent="-742950">
              <a:lnSpc>
                <a:spcPct val="150000"/>
              </a:lnSpc>
              <a:buFont typeface="+mj-lt"/>
              <a:buAutoNum type="arabicParenR"/>
            </a:pPr>
            <a:r>
              <a:rPr lang="ru-RU" sz="3600" b="1" dirty="0">
                <a:solidFill>
                  <a:srgbClr val="000099"/>
                </a:solidFill>
              </a:rPr>
              <a:t>712 </a:t>
            </a:r>
            <a:r>
              <a:rPr lang="ru-RU" sz="3600" b="1" dirty="0" smtClean="0">
                <a:solidFill>
                  <a:srgbClr val="000099"/>
                </a:solidFill>
              </a:rPr>
              <a:t>– 696 =</a:t>
            </a:r>
            <a:endParaRPr lang="ru-RU" sz="3600" b="1" dirty="0">
              <a:solidFill>
                <a:srgbClr val="000099"/>
              </a:solidFill>
            </a:endParaRPr>
          </a:p>
          <a:p>
            <a:pPr marL="742950" lvl="0" indent="-742950">
              <a:lnSpc>
                <a:spcPct val="150000"/>
              </a:lnSpc>
              <a:buFont typeface="+mj-lt"/>
              <a:buAutoNum type="arabicParenR"/>
            </a:pPr>
            <a:r>
              <a:rPr lang="ru-RU" sz="3600" b="1" dirty="0">
                <a:solidFill>
                  <a:srgbClr val="000099"/>
                </a:solidFill>
              </a:rPr>
              <a:t>1236 :</a:t>
            </a:r>
            <a:r>
              <a:rPr lang="ru-RU" sz="3600" b="1" dirty="0" smtClean="0">
                <a:solidFill>
                  <a:srgbClr val="000099"/>
                </a:solidFill>
              </a:rPr>
              <a:t>103 =</a:t>
            </a:r>
            <a:endParaRPr lang="ru-RU" sz="36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34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75656" y="476672"/>
            <a:ext cx="6480720" cy="59093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C00000"/>
                </a:solidFill>
              </a:rPr>
              <a:t>Проверка!</a:t>
            </a:r>
            <a:endParaRPr lang="ru-RU" sz="3600" b="1" dirty="0">
              <a:solidFill>
                <a:srgbClr val="C00000"/>
              </a:solidFill>
            </a:endParaRPr>
          </a:p>
          <a:p>
            <a:pPr marL="742950" lvl="0" indent="-742950">
              <a:lnSpc>
                <a:spcPct val="150000"/>
              </a:lnSpc>
              <a:buFont typeface="+mj-lt"/>
              <a:buAutoNum type="arabicParenR"/>
            </a:pPr>
            <a:r>
              <a:rPr lang="en-US" sz="3600" b="1" dirty="0">
                <a:solidFill>
                  <a:srgbClr val="000099"/>
                </a:solidFill>
              </a:rPr>
              <a:t>324</a:t>
            </a:r>
            <a:r>
              <a:rPr lang="ru-RU" sz="3600" b="1" dirty="0">
                <a:solidFill>
                  <a:srgbClr val="000099"/>
                </a:solidFill>
              </a:rPr>
              <a:t> : </a:t>
            </a:r>
            <a:r>
              <a:rPr lang="ru-RU" sz="3600" b="1" dirty="0" smtClean="0">
                <a:solidFill>
                  <a:srgbClr val="000099"/>
                </a:solidFill>
              </a:rPr>
              <a:t>108 = </a:t>
            </a:r>
            <a:r>
              <a:rPr lang="ru-RU" sz="3600" b="1" dirty="0" smtClean="0">
                <a:solidFill>
                  <a:srgbClr val="C00000"/>
                </a:solidFill>
              </a:rPr>
              <a:t>3</a:t>
            </a:r>
            <a:endParaRPr lang="ru-RU" sz="3600" b="1" dirty="0">
              <a:solidFill>
                <a:srgbClr val="C00000"/>
              </a:solidFill>
            </a:endParaRPr>
          </a:p>
          <a:p>
            <a:pPr marL="742950" lvl="0" indent="-742950">
              <a:lnSpc>
                <a:spcPct val="150000"/>
              </a:lnSpc>
              <a:buFont typeface="+mj-lt"/>
              <a:buAutoNum type="arabicParenR"/>
            </a:pPr>
            <a:r>
              <a:rPr lang="ru-RU" sz="3600" b="1" dirty="0">
                <a:solidFill>
                  <a:srgbClr val="000099"/>
                </a:solidFill>
              </a:rPr>
              <a:t>208 :13 </a:t>
            </a:r>
            <a:r>
              <a:rPr lang="ru-RU" sz="3600" b="1" dirty="0" smtClean="0">
                <a:solidFill>
                  <a:srgbClr val="000099"/>
                </a:solidFill>
              </a:rPr>
              <a:t>= </a:t>
            </a:r>
            <a:r>
              <a:rPr lang="ru-RU" sz="3600" b="1" dirty="0" smtClean="0">
                <a:solidFill>
                  <a:srgbClr val="C00000"/>
                </a:solidFill>
              </a:rPr>
              <a:t>16</a:t>
            </a:r>
            <a:endParaRPr lang="ru-RU" sz="3600" b="1" dirty="0">
              <a:solidFill>
                <a:srgbClr val="C00000"/>
              </a:solidFill>
            </a:endParaRPr>
          </a:p>
          <a:p>
            <a:pPr marL="742950" lvl="0" indent="-742950">
              <a:lnSpc>
                <a:spcPct val="150000"/>
              </a:lnSpc>
              <a:buFont typeface="+mj-lt"/>
              <a:buAutoNum type="arabicParenR"/>
            </a:pPr>
            <a:r>
              <a:rPr lang="ru-RU" sz="3600" b="1" dirty="0">
                <a:solidFill>
                  <a:srgbClr val="000099"/>
                </a:solidFill>
              </a:rPr>
              <a:t>(548 – 168) :</a:t>
            </a:r>
            <a:r>
              <a:rPr lang="ru-RU" sz="3600" b="1" dirty="0" smtClean="0">
                <a:solidFill>
                  <a:srgbClr val="000099"/>
                </a:solidFill>
              </a:rPr>
              <a:t>20 = </a:t>
            </a:r>
            <a:r>
              <a:rPr lang="ru-RU" sz="3600" b="1" dirty="0" smtClean="0">
                <a:solidFill>
                  <a:srgbClr val="C00000"/>
                </a:solidFill>
              </a:rPr>
              <a:t>19</a:t>
            </a:r>
            <a:endParaRPr lang="ru-RU" sz="3600" b="1" dirty="0">
              <a:solidFill>
                <a:srgbClr val="C00000"/>
              </a:solidFill>
            </a:endParaRPr>
          </a:p>
          <a:p>
            <a:pPr marL="742950" lvl="0" indent="-742950">
              <a:lnSpc>
                <a:spcPct val="150000"/>
              </a:lnSpc>
              <a:buFont typeface="+mj-lt"/>
              <a:buAutoNum type="arabicParenR"/>
            </a:pPr>
            <a:r>
              <a:rPr lang="ru-RU" sz="3600" b="1" dirty="0">
                <a:solidFill>
                  <a:srgbClr val="000099"/>
                </a:solidFill>
              </a:rPr>
              <a:t>10· х -70=130 </a:t>
            </a:r>
            <a:r>
              <a:rPr lang="ru-RU" sz="3600" b="1" dirty="0" smtClean="0">
                <a:solidFill>
                  <a:srgbClr val="000099"/>
                </a:solidFill>
              </a:rPr>
              <a:t>        х = </a:t>
            </a:r>
            <a:r>
              <a:rPr lang="ru-RU" sz="3600" b="1" dirty="0" smtClean="0">
                <a:solidFill>
                  <a:srgbClr val="C00000"/>
                </a:solidFill>
              </a:rPr>
              <a:t>20</a:t>
            </a:r>
            <a:endParaRPr lang="ru-RU" sz="3600" b="1" dirty="0">
              <a:solidFill>
                <a:srgbClr val="C00000"/>
              </a:solidFill>
            </a:endParaRPr>
          </a:p>
          <a:p>
            <a:pPr marL="742950" lvl="0" indent="-742950">
              <a:lnSpc>
                <a:spcPct val="150000"/>
              </a:lnSpc>
              <a:buFont typeface="+mj-lt"/>
              <a:buAutoNum type="arabicParenR"/>
            </a:pPr>
            <a:r>
              <a:rPr lang="ru-RU" sz="3600" b="1" dirty="0">
                <a:solidFill>
                  <a:srgbClr val="000099"/>
                </a:solidFill>
              </a:rPr>
              <a:t>712 </a:t>
            </a:r>
            <a:r>
              <a:rPr lang="ru-RU" sz="3600" b="1" dirty="0" smtClean="0">
                <a:solidFill>
                  <a:srgbClr val="000099"/>
                </a:solidFill>
              </a:rPr>
              <a:t>– 696 = </a:t>
            </a:r>
            <a:r>
              <a:rPr lang="ru-RU" sz="3600" b="1" dirty="0" smtClean="0">
                <a:solidFill>
                  <a:srgbClr val="C00000"/>
                </a:solidFill>
              </a:rPr>
              <a:t>16</a:t>
            </a:r>
            <a:endParaRPr lang="ru-RU" sz="3600" b="1" dirty="0">
              <a:solidFill>
                <a:srgbClr val="C00000"/>
              </a:solidFill>
            </a:endParaRPr>
          </a:p>
          <a:p>
            <a:pPr marL="742950" lvl="0" indent="-742950">
              <a:lnSpc>
                <a:spcPct val="150000"/>
              </a:lnSpc>
              <a:buFont typeface="+mj-lt"/>
              <a:buAutoNum type="arabicParenR"/>
            </a:pPr>
            <a:r>
              <a:rPr lang="ru-RU" sz="3600" b="1" dirty="0">
                <a:solidFill>
                  <a:srgbClr val="000099"/>
                </a:solidFill>
              </a:rPr>
              <a:t>1236 :</a:t>
            </a:r>
            <a:r>
              <a:rPr lang="ru-RU" sz="3600" b="1" dirty="0" smtClean="0">
                <a:solidFill>
                  <a:srgbClr val="000099"/>
                </a:solidFill>
              </a:rPr>
              <a:t>103 = </a:t>
            </a:r>
            <a:r>
              <a:rPr lang="ru-RU" sz="3600" b="1" dirty="0" smtClean="0">
                <a:solidFill>
                  <a:srgbClr val="C00000"/>
                </a:solidFill>
              </a:rPr>
              <a:t>12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6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51520" y="260648"/>
            <a:ext cx="8783750" cy="1476163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ru-RU" sz="2000" b="1" dirty="0">
                <a:solidFill>
                  <a:srgbClr val="3333FF"/>
                </a:solidFill>
              </a:rPr>
              <a:t>С помощью </a:t>
            </a:r>
            <a:r>
              <a:rPr lang="ru-RU" sz="2000" b="1" dirty="0" smtClean="0">
                <a:solidFill>
                  <a:srgbClr val="3333FF"/>
                </a:solidFill>
              </a:rPr>
              <a:t>ответов и </a:t>
            </a:r>
            <a:r>
              <a:rPr lang="ru-RU" sz="2000" b="1" dirty="0">
                <a:solidFill>
                  <a:srgbClr val="3333FF"/>
                </a:solidFill>
              </a:rPr>
              <a:t>кодировочной таблицы ответьте на </a:t>
            </a:r>
            <a:r>
              <a:rPr lang="ru-RU" sz="2000" b="1" dirty="0" smtClean="0">
                <a:solidFill>
                  <a:srgbClr val="3333FF"/>
                </a:solidFill>
              </a:rPr>
              <a:t>вопрос:  </a:t>
            </a:r>
            <a:r>
              <a:rPr lang="ru-RU" sz="2000" b="1" dirty="0" smtClean="0">
                <a:solidFill>
                  <a:srgbClr val="C00000"/>
                </a:solidFill>
              </a:rPr>
              <a:t>«Какое </a:t>
            </a:r>
            <a:r>
              <a:rPr lang="ru-RU" sz="2000" b="1" dirty="0">
                <a:solidFill>
                  <a:srgbClr val="C00000"/>
                </a:solidFill>
              </a:rPr>
              <a:t>название имела ракета-носитель, </a:t>
            </a:r>
            <a:r>
              <a:rPr lang="ru-RU" sz="2000" b="1" dirty="0" smtClean="0">
                <a:solidFill>
                  <a:srgbClr val="C00000"/>
                </a:solidFill>
              </a:rPr>
              <a:t>которая должна была впервые в истории  </a:t>
            </a:r>
            <a:r>
              <a:rPr lang="ru-RU" sz="2000" b="1" dirty="0">
                <a:solidFill>
                  <a:srgbClr val="C00000"/>
                </a:solidFill>
              </a:rPr>
              <a:t>человечества вывести в космос корабль </a:t>
            </a:r>
            <a:r>
              <a:rPr lang="ru-RU" sz="2000" b="1" dirty="0" smtClean="0">
                <a:solidFill>
                  <a:srgbClr val="C00000"/>
                </a:solidFill>
              </a:rPr>
              <a:t> с </a:t>
            </a:r>
            <a:r>
              <a:rPr lang="ru-RU" sz="2000" b="1" dirty="0">
                <a:solidFill>
                  <a:srgbClr val="C00000"/>
                </a:solidFill>
              </a:rPr>
              <a:t>человеком на борту</a:t>
            </a:r>
            <a:r>
              <a:rPr lang="ru-RU" sz="2000" b="1" dirty="0" smtClean="0">
                <a:solidFill>
                  <a:srgbClr val="C00000"/>
                </a:solidFill>
              </a:rPr>
              <a:t>?»</a:t>
            </a:r>
            <a:endParaRPr lang="ru-RU" sz="2000" kern="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2" t="23743" r="22434" b="17456"/>
          <a:stretch/>
        </p:blipFill>
        <p:spPr bwMode="auto">
          <a:xfrm>
            <a:off x="1691680" y="1988840"/>
            <a:ext cx="5434334" cy="46167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18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https://ds05.infourok.ru/uploads/ex/0f23/0008600a-40df739a/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6" t="27650" r="6596" b="7507"/>
          <a:stretch/>
        </p:blipFill>
        <p:spPr bwMode="auto">
          <a:xfrm>
            <a:off x="-159560" y="-99392"/>
            <a:ext cx="9339469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56201" y="0"/>
            <a:ext cx="845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Первый космический корабль «Восток -1»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6146" name="Picture 2" descr="https://fs01.infourok.ru/images/doc/22/29039/img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0" t="18035" r="40541" b="64288"/>
          <a:stretch/>
        </p:blipFill>
        <p:spPr bwMode="auto">
          <a:xfrm>
            <a:off x="-134925" y="4509120"/>
            <a:ext cx="9314834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64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75973" y="260648"/>
                <a:ext cx="8424936" cy="63225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>
                    <a:solidFill>
                      <a:srgbClr val="C00000"/>
                    </a:solidFill>
                  </a:rPr>
                  <a:t>Задание № 4. </a:t>
                </a:r>
              </a:p>
              <a:p>
                <a:r>
                  <a:rPr lang="ru-RU" sz="2800" b="1" dirty="0" smtClean="0">
                    <a:solidFill>
                      <a:srgbClr val="C00000"/>
                    </a:solidFill>
                  </a:rPr>
                  <a:t>Заполните пропуски:</a:t>
                </a:r>
                <a:endParaRPr lang="ru-RU" sz="2800" b="1" dirty="0">
                  <a:solidFill>
                    <a:srgbClr val="C00000"/>
                  </a:solidFill>
                </a:endParaRPr>
              </a:p>
              <a:p>
                <a:pPr lvl="0"/>
                <a:r>
                  <a:rPr lang="ru-RU" sz="2800" b="1" dirty="0" smtClean="0">
                    <a:solidFill>
                      <a:srgbClr val="000099"/>
                    </a:solidFill>
                  </a:rPr>
                  <a:t>1) В </a:t>
                </a:r>
                <a:r>
                  <a:rPr lang="ru-RU" sz="2800" b="1" dirty="0">
                    <a:solidFill>
                      <a:srgbClr val="000099"/>
                    </a:solidFill>
                  </a:rPr>
                  <a:t>классе 30 учеников, из них три пятых — девочки. Сколько </a:t>
                </a:r>
                <a:r>
                  <a:rPr lang="ru-RU" sz="2800" b="1" i="1" dirty="0">
                    <a:solidFill>
                      <a:srgbClr val="000099"/>
                    </a:solidFill>
                  </a:rPr>
                  <a:t>мальчиков учится в классе?</a:t>
                </a:r>
                <a:endParaRPr lang="ru-RU" sz="2800" b="1" dirty="0">
                  <a:solidFill>
                    <a:srgbClr val="000099"/>
                  </a:solidFill>
                </a:endParaRPr>
              </a:p>
              <a:p>
                <a:r>
                  <a:rPr lang="ru-RU" sz="2800" dirty="0">
                    <a:solidFill>
                      <a:srgbClr val="000099"/>
                    </a:solidFill>
                  </a:rPr>
                  <a:t>Ответ: </a:t>
                </a:r>
                <a:r>
                  <a:rPr lang="ru-RU" sz="2800" dirty="0" smtClean="0">
                    <a:solidFill>
                      <a:srgbClr val="000099"/>
                    </a:solidFill>
                  </a:rPr>
                  <a:t>       – число</a:t>
                </a:r>
              </a:p>
              <a:p>
                <a:endParaRPr lang="ru-RU" sz="2800" dirty="0">
                  <a:solidFill>
                    <a:srgbClr val="000099"/>
                  </a:solidFill>
                </a:endParaRPr>
              </a:p>
              <a:p>
                <a:pPr lvl="0"/>
                <a:r>
                  <a:rPr lang="ru-RU" sz="2800" dirty="0" smtClean="0">
                    <a:solidFill>
                      <a:srgbClr val="000099"/>
                    </a:solidFill>
                  </a:rPr>
                  <a:t>2</a:t>
                </a:r>
                <a:r>
                  <a:rPr lang="ru-RU" sz="2800" b="1" dirty="0" smtClean="0">
                    <a:solidFill>
                      <a:srgbClr val="000099"/>
                    </a:solidFill>
                  </a:rPr>
                  <a:t>) Длина </a:t>
                </a:r>
                <a:r>
                  <a:rPr lang="ru-RU" sz="2800" b="1" dirty="0">
                    <a:solidFill>
                      <a:srgbClr val="000099"/>
                    </a:solidFill>
                  </a:rPr>
                  <a:t>дороги 24 км. </a:t>
                </a:r>
                <a:r>
                  <a:rPr lang="ru-RU" sz="2800" b="1" dirty="0" smtClean="0">
                    <a:solidFill>
                      <a:srgbClr val="000099"/>
                    </a:solidFill>
                  </a:rPr>
                  <a:t>Заасфальтировали</a:t>
                </a:r>
                <a:r>
                  <a:rPr lang="ru-RU" sz="2800" b="1" dirty="0">
                    <a:solidFill>
                      <a:srgbClr val="000099"/>
                    </a:solidFill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0099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000099"/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ru-RU" sz="2800" b="1" i="1">
                            <a:solidFill>
                              <a:srgbClr val="000099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ru-RU" sz="2800" b="1" dirty="0" smtClean="0">
                    <a:solidFill>
                      <a:srgbClr val="000099"/>
                    </a:solidFill>
                  </a:rPr>
                  <a:t> </a:t>
                </a:r>
                <a:r>
                  <a:rPr lang="ru-RU" sz="2800" b="1" dirty="0">
                    <a:solidFill>
                      <a:srgbClr val="000099"/>
                    </a:solidFill>
                  </a:rPr>
                  <a:t> дороги. Сколько километров осталось заасфальтировать?</a:t>
                </a:r>
              </a:p>
              <a:p>
                <a:r>
                  <a:rPr lang="ru-RU" sz="2800" dirty="0">
                    <a:solidFill>
                      <a:srgbClr val="000099"/>
                    </a:solidFill>
                  </a:rPr>
                  <a:t>Ответ: </a:t>
                </a:r>
                <a:r>
                  <a:rPr lang="ru-RU" sz="2800" dirty="0" smtClean="0">
                    <a:solidFill>
                      <a:srgbClr val="000099"/>
                    </a:solidFill>
                  </a:rPr>
                  <a:t>           – месяц</a:t>
                </a:r>
              </a:p>
              <a:p>
                <a:endParaRPr lang="ru-RU" sz="2800" dirty="0">
                  <a:solidFill>
                    <a:srgbClr val="000099"/>
                  </a:solidFill>
                </a:endParaRPr>
              </a:p>
              <a:p>
                <a:r>
                  <a:rPr lang="ru-RU" sz="2800" b="1" dirty="0">
                    <a:solidFill>
                      <a:srgbClr val="000099"/>
                    </a:solidFill>
                  </a:rPr>
                  <a:t>3</a:t>
                </a:r>
                <a:r>
                  <a:rPr lang="ru-RU" sz="2800" dirty="0">
                    <a:solidFill>
                      <a:srgbClr val="000099"/>
                    </a:solidFill>
                  </a:rPr>
                  <a:t>) </a:t>
                </a:r>
                <a:r>
                  <a:rPr lang="ru-RU" sz="2800" b="1" dirty="0">
                    <a:solidFill>
                      <a:srgbClr val="000099"/>
                    </a:solidFill>
                  </a:rPr>
                  <a:t>Какое число надо вписать в окошко, чтобы равенство стало верным</a:t>
                </a:r>
                <a:r>
                  <a:rPr lang="ru-RU" sz="2800" b="1" dirty="0" smtClean="0">
                    <a:solidFill>
                      <a:srgbClr val="000099"/>
                    </a:solidFill>
                  </a:rPr>
                  <a:t>?    </a:t>
                </a:r>
                <a:r>
                  <a:rPr lang="ru-RU" sz="2800" b="1" dirty="0">
                    <a:solidFill>
                      <a:srgbClr val="000099"/>
                    </a:solidFill>
                  </a:rPr>
                  <a:t> </a:t>
                </a:r>
                <a:r>
                  <a:rPr lang="ru-RU" sz="2800" b="1" dirty="0" smtClean="0">
                    <a:solidFill>
                      <a:srgbClr val="000099"/>
                    </a:solidFill>
                  </a:rPr>
                  <a:t>      :</a:t>
                </a:r>
                <a:r>
                  <a:rPr lang="ru-RU" sz="2800" b="1" dirty="0">
                    <a:solidFill>
                      <a:srgbClr val="000099"/>
                    </a:solidFill>
                  </a:rPr>
                  <a:t>53 = 37</a:t>
                </a:r>
              </a:p>
              <a:p>
                <a:r>
                  <a:rPr lang="ru-RU" sz="2800" dirty="0">
                    <a:solidFill>
                      <a:srgbClr val="000099"/>
                    </a:solidFill>
                  </a:rPr>
                  <a:t>Ответ: </a:t>
                </a:r>
                <a:r>
                  <a:rPr lang="ru-RU" sz="2800" dirty="0" smtClean="0">
                    <a:solidFill>
                      <a:srgbClr val="000099"/>
                    </a:solidFill>
                  </a:rPr>
                  <a:t>         -  год</a:t>
                </a:r>
              </a:p>
              <a:p>
                <a:endParaRPr lang="ru-RU" sz="2800" dirty="0">
                  <a:solidFill>
                    <a:srgbClr val="000099"/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973" y="260648"/>
                <a:ext cx="8424936" cy="6322565"/>
              </a:xfrm>
              <a:prstGeom prst="rect">
                <a:avLst/>
              </a:prstGeom>
              <a:blipFill rotWithShape="1">
                <a:blip r:embed="rId2"/>
                <a:stretch>
                  <a:fillRect l="-1447" t="-868" r="-15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1636906" y="2019097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14607" y="4017866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14607" y="5680567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784720" y="5229200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3040" y="553421"/>
            <a:ext cx="8640960" cy="569386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Задание </a:t>
            </a:r>
            <a:r>
              <a:rPr lang="ru-RU" sz="2800" b="1" dirty="0" smtClean="0">
                <a:solidFill>
                  <a:srgbClr val="C00000"/>
                </a:solidFill>
              </a:rPr>
              <a:t>№ 5.</a:t>
            </a:r>
            <a:endParaRPr lang="ru-RU" sz="2800" b="1" dirty="0">
              <a:solidFill>
                <a:srgbClr val="C00000"/>
              </a:solidFill>
            </a:endParaRPr>
          </a:p>
          <a:p>
            <a:r>
              <a:rPr lang="ru-RU" sz="2800" b="1" dirty="0">
                <a:solidFill>
                  <a:srgbClr val="C00000"/>
                </a:solidFill>
              </a:rPr>
              <a:t>Заполните пропуски</a:t>
            </a:r>
            <a:r>
              <a:rPr lang="ru-RU" sz="2800" b="1" dirty="0" smtClean="0">
                <a:solidFill>
                  <a:srgbClr val="C00000"/>
                </a:solidFill>
              </a:rPr>
              <a:t>:</a:t>
            </a:r>
          </a:p>
          <a:p>
            <a:endParaRPr lang="ru-RU" sz="2800" b="1" dirty="0">
              <a:solidFill>
                <a:srgbClr val="C00000"/>
              </a:solidFill>
            </a:endParaRPr>
          </a:p>
          <a:p>
            <a:r>
              <a:rPr lang="ru-RU" sz="2800" b="1" dirty="0" smtClean="0">
                <a:solidFill>
                  <a:srgbClr val="000099"/>
                </a:solidFill>
              </a:rPr>
              <a:t>1</a:t>
            </a:r>
            <a:r>
              <a:rPr lang="ru-RU" sz="2800" b="1" dirty="0">
                <a:solidFill>
                  <a:srgbClr val="000099"/>
                </a:solidFill>
              </a:rPr>
              <a:t>) Какое число надо вписать в окошко, чтобы равенство стало верным?</a:t>
            </a:r>
          </a:p>
          <a:p>
            <a:r>
              <a:rPr lang="ru-RU" sz="2800" b="1" dirty="0" smtClean="0">
                <a:solidFill>
                  <a:srgbClr val="000099"/>
                </a:solidFill>
              </a:rPr>
              <a:t> </a:t>
            </a:r>
          </a:p>
          <a:p>
            <a:r>
              <a:rPr lang="ru-RU" sz="2800" b="1" dirty="0" smtClean="0">
                <a:solidFill>
                  <a:srgbClr val="000099"/>
                </a:solidFill>
              </a:rPr>
              <a:t>    834 −         = 287;</a:t>
            </a:r>
          </a:p>
          <a:p>
            <a:endParaRPr lang="ru-RU" sz="2800" b="1" dirty="0" smtClean="0">
              <a:solidFill>
                <a:srgbClr val="000099"/>
              </a:solidFill>
            </a:endParaRPr>
          </a:p>
          <a:p>
            <a:r>
              <a:rPr lang="ru-RU" sz="2800" b="1" dirty="0" smtClean="0">
                <a:solidFill>
                  <a:srgbClr val="000099"/>
                </a:solidFill>
              </a:rPr>
              <a:t>2</a:t>
            </a:r>
            <a:r>
              <a:rPr lang="ru-RU" sz="2800" b="1" dirty="0">
                <a:solidFill>
                  <a:srgbClr val="000099"/>
                </a:solidFill>
              </a:rPr>
              <a:t>) Выразите</a:t>
            </a:r>
            <a:r>
              <a:rPr lang="ru-RU" sz="2800" b="1" dirty="0" smtClean="0">
                <a:solidFill>
                  <a:srgbClr val="000099"/>
                </a:solidFill>
              </a:rPr>
              <a:t>:  </a:t>
            </a:r>
            <a:endParaRPr lang="ru-RU" sz="2800" b="1" dirty="0">
              <a:solidFill>
                <a:srgbClr val="000099"/>
              </a:solidFill>
            </a:endParaRPr>
          </a:p>
          <a:p>
            <a:r>
              <a:rPr lang="ru-RU" sz="2800" b="1" dirty="0" smtClean="0">
                <a:solidFill>
                  <a:srgbClr val="000099"/>
                </a:solidFill>
              </a:rPr>
              <a:t>                         мин =          часов            мин</a:t>
            </a:r>
          </a:p>
          <a:p>
            <a:endParaRPr lang="ru-RU" sz="2800" b="1" dirty="0">
              <a:solidFill>
                <a:srgbClr val="000099"/>
              </a:solidFill>
            </a:endParaRPr>
          </a:p>
          <a:p>
            <a:r>
              <a:rPr lang="ru-RU" sz="2800" b="1" dirty="0">
                <a:solidFill>
                  <a:srgbClr val="000099"/>
                </a:solidFill>
              </a:rPr>
              <a:t> </a:t>
            </a:r>
            <a:endParaRPr lang="ru-RU" sz="2800" b="1" dirty="0" smtClean="0">
              <a:solidFill>
                <a:srgbClr val="000099"/>
              </a:solidFill>
            </a:endParaRPr>
          </a:p>
          <a:p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871252" y="3107959"/>
            <a:ext cx="432048" cy="504056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71252" y="4487327"/>
            <a:ext cx="432048" cy="504056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851920" y="4476111"/>
            <a:ext cx="432048" cy="504056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615015" y="4394250"/>
            <a:ext cx="432048" cy="504056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06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</a:t>
            </a:r>
            <a:r>
              <a:rPr lang="ru-RU" sz="2800" b="1" dirty="0" smtClean="0">
                <a:solidFill>
                  <a:schemeClr val="tx1"/>
                </a:solidFill>
              </a:rPr>
              <a:t>12 апреля 1962 года</a:t>
            </a:r>
            <a:r>
              <a:rPr lang="ru-RU" sz="3600" dirty="0" smtClean="0"/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       12 декабря1951 года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        12 апреля 1961 года</a:t>
            </a:r>
            <a:r>
              <a:rPr lang="ru-RU" sz="3200" dirty="0" smtClean="0"/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     9 мая 1945 года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2924944"/>
            <a:ext cx="9144000" cy="1789931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Вопрос к заданию № 4.</a:t>
            </a:r>
          </a:p>
          <a:p>
            <a:pPr eaLnBrk="0" hangingPunct="0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rgbClr val="000099"/>
                </a:solidFill>
              </a:rPr>
              <a:t>Когда </a:t>
            </a:r>
            <a:r>
              <a:rPr lang="ru-RU" sz="3200" b="1" dirty="0">
                <a:solidFill>
                  <a:srgbClr val="000099"/>
                </a:solidFill>
              </a:rPr>
              <a:t>состоялся исторический старт корабля «Восток» с первым космонавтом Юрием Алексеевичем Гагариным на борту?</a:t>
            </a:r>
            <a:endParaRPr lang="ru-RU" sz="3200" kern="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929330"/>
            <a:ext cx="10001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5000636"/>
            <a:ext cx="79701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5786454"/>
            <a:ext cx="86273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218" name="Picture 2" descr="http://im1-tub-ru.yandex.net/i?id=f94fa4303799b84eb2468d53e543508a-55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256213"/>
            <a:ext cx="4214832" cy="25225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292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33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bestwatch.ru/news/img/cosmos/pic226.jpg"/>
          <p:cNvPicPr>
            <a:picLocks noChangeAspect="1" noChangeArrowheads="1"/>
          </p:cNvPicPr>
          <p:nvPr/>
        </p:nvPicPr>
        <p:blipFill>
          <a:blip r:embed="rId3" cstate="print"/>
          <a:srcRect l="7560" t="4414" r="14951"/>
          <a:stretch>
            <a:fillRect/>
          </a:stretch>
        </p:blipFill>
        <p:spPr bwMode="auto">
          <a:xfrm>
            <a:off x="2922733" y="-99392"/>
            <a:ext cx="2952328" cy="3641812"/>
          </a:xfrm>
          <a:prstGeom prst="rect">
            <a:avLst/>
          </a:prstGeom>
          <a:noFill/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      </a:t>
            </a:r>
            <a:r>
              <a:rPr lang="ru-RU" sz="2800" b="1" dirty="0" smtClean="0">
                <a:solidFill>
                  <a:schemeClr val="tx1"/>
                </a:solidFill>
              </a:rPr>
              <a:t>06 </a:t>
            </a:r>
            <a:r>
              <a:rPr lang="ru-RU" sz="2800" b="1" dirty="0">
                <a:solidFill>
                  <a:schemeClr val="tx1"/>
                </a:solidFill>
              </a:rPr>
              <a:t>часов 00 минут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     </a:t>
            </a:r>
            <a:r>
              <a:rPr lang="ru-RU" sz="2800" b="1" dirty="0" smtClean="0">
                <a:solidFill>
                  <a:schemeClr val="tx1"/>
                </a:solidFill>
              </a:rPr>
              <a:t>09 </a:t>
            </a:r>
            <a:r>
              <a:rPr lang="ru-RU" sz="2800" b="1" dirty="0">
                <a:solidFill>
                  <a:schemeClr val="tx1"/>
                </a:solidFill>
              </a:rPr>
              <a:t>часов 7 минут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             12 </a:t>
            </a:r>
            <a:r>
              <a:rPr lang="ru-RU" sz="2800" b="1" dirty="0">
                <a:solidFill>
                  <a:schemeClr val="tx1"/>
                </a:solidFill>
              </a:rPr>
              <a:t>часов 00 минут</a:t>
            </a: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    </a:t>
            </a:r>
            <a:r>
              <a:rPr lang="ru-RU" sz="2800" b="1" dirty="0" smtClean="0">
                <a:solidFill>
                  <a:schemeClr val="tx1"/>
                </a:solidFill>
              </a:rPr>
              <a:t>18 часов 23 минуты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211032"/>
            <a:ext cx="9252520" cy="1296144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rgbClr val="C00000"/>
                </a:solidFill>
              </a:rPr>
              <a:t>Вопрос к заданию № </a:t>
            </a:r>
            <a:r>
              <a:rPr lang="ru-RU" sz="2800" b="1" dirty="0" smtClean="0">
                <a:solidFill>
                  <a:srgbClr val="C00000"/>
                </a:solidFill>
              </a:rPr>
              <a:t>5.</a:t>
            </a:r>
            <a:endParaRPr lang="ru-RU" sz="2800" b="1" dirty="0">
              <a:solidFill>
                <a:srgbClr val="C00000"/>
              </a:solidFill>
            </a:endParaRPr>
          </a:p>
          <a:p>
            <a:pPr algn="ctr" eaLnBrk="0" hangingPunct="0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Сколько </a:t>
            </a:r>
            <a:r>
              <a:rPr lang="ru-RU" sz="2800" b="1" dirty="0">
                <a:solidFill>
                  <a:schemeClr val="tx1"/>
                </a:solidFill>
              </a:rPr>
              <a:t>времени было на </a:t>
            </a:r>
            <a:r>
              <a:rPr lang="ru-RU" sz="2800" b="1" dirty="0" smtClean="0">
                <a:solidFill>
                  <a:schemeClr val="tx1"/>
                </a:solidFill>
              </a:rPr>
              <a:t>часах (московское время), </a:t>
            </a:r>
            <a:r>
              <a:rPr lang="ru-RU" sz="2800" b="1" dirty="0">
                <a:solidFill>
                  <a:schemeClr val="tx1"/>
                </a:solidFill>
              </a:rPr>
              <a:t>когда включился двигатель ракеты на старте?</a:t>
            </a:r>
            <a:endParaRPr lang="ru-RU" sz="280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7159" y="5929330"/>
            <a:ext cx="7858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5072074"/>
            <a:ext cx="101132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9190" y="5929331"/>
            <a:ext cx="862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66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4.mylove.ru/9_1bs5MzsY13ch7iK.jpg"/>
          <p:cNvPicPr>
            <a:picLocks noChangeAspect="1" noChangeArrowheads="1"/>
          </p:cNvPicPr>
          <p:nvPr/>
        </p:nvPicPr>
        <p:blipFill>
          <a:blip r:embed="rId2" cstate="print"/>
          <a:srcRect t="22370"/>
          <a:stretch>
            <a:fillRect/>
          </a:stretch>
        </p:blipFill>
        <p:spPr bwMode="auto">
          <a:xfrm>
            <a:off x="2915816" y="0"/>
            <a:ext cx="2826693" cy="2987274"/>
          </a:xfrm>
          <a:prstGeom prst="rect">
            <a:avLst/>
          </a:prstGeom>
          <a:noFill/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071813"/>
            <a:ext cx="9144000" cy="1643062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 smtClean="0"/>
              <a:t> </a:t>
            </a:r>
            <a:endParaRPr lang="ru-RU" sz="3200" kern="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5857892"/>
            <a:ext cx="82586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29190" y="5072074"/>
            <a:ext cx="85725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5857892"/>
            <a:ext cx="86273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142976" y="3357562"/>
            <a:ext cx="668952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сказал Ю.Гагарин при старте</a:t>
            </a:r>
          </a:p>
          <a:p>
            <a:pPr algn="ctr"/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своего корабля</a:t>
            </a:r>
            <a:r>
              <a:rPr lang="ru-RU" sz="3600" b="1" dirty="0" smtClean="0"/>
              <a:t> ?</a:t>
            </a:r>
            <a:endParaRPr lang="ru-RU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85852" y="4929198"/>
            <a:ext cx="28592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 свидания! 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5715016"/>
            <a:ext cx="19704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злетаю!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72198" y="5643578"/>
            <a:ext cx="20717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Погнали!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72198" y="4929198"/>
            <a:ext cx="1994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Поехали!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449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33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94968" y="3212975"/>
            <a:ext cx="8496944" cy="954107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 smtClean="0"/>
              <a:t> </a:t>
            </a:r>
            <a:endParaRPr lang="ru-RU" sz="3200" kern="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0743" y="3212974"/>
            <a:ext cx="8429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Какую максимальную скорость  развивала ракета, выводившая Ю.Гагарина в космос 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052" name="Picture 4" descr="http://im2-tub-ru.yandex.net/i?id=b72913ad5343d3ea66a4b33b269a90c5-119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60648"/>
            <a:ext cx="4663420" cy="27363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4968" y="4581128"/>
            <a:ext cx="8496943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000099"/>
                </a:solidFill>
              </a:rPr>
              <a:t>Назовите число</a:t>
            </a:r>
            <a:r>
              <a:rPr lang="ru-RU" sz="5400" b="1" dirty="0" smtClean="0">
                <a:solidFill>
                  <a:srgbClr val="000099"/>
                </a:solidFill>
              </a:rPr>
              <a:t>,</a:t>
            </a:r>
          </a:p>
          <a:p>
            <a:pPr algn="ctr"/>
            <a:r>
              <a:rPr lang="ru-RU" sz="5400" b="1" dirty="0" smtClean="0">
                <a:solidFill>
                  <a:srgbClr val="000099"/>
                </a:solidFill>
              </a:rPr>
              <a:t> </a:t>
            </a:r>
            <a:r>
              <a:rPr lang="ru-RU" sz="5400" b="1" dirty="0">
                <a:solidFill>
                  <a:srgbClr val="000099"/>
                </a:solidFill>
              </a:rPr>
              <a:t>больше 23458 на 4802</a:t>
            </a:r>
          </a:p>
        </p:txBody>
      </p:sp>
    </p:spTree>
    <p:extLst>
      <p:ext uri="{BB962C8B-B14F-4D97-AF65-F5344CB8AC3E}">
        <p14:creationId xmlns:p14="http://schemas.microsoft.com/office/powerpoint/2010/main" val="238551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Юрий_Гуляев_-_Знаете,_каким_он_парнем_был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857356" y="4286256"/>
            <a:ext cx="304800" cy="304800"/>
          </a:xfrm>
          <a:prstGeom prst="rect">
            <a:avLst/>
          </a:prstGeom>
        </p:spPr>
      </p:pic>
      <p:pic>
        <p:nvPicPr>
          <p:cNvPr id="2050" name="Picture 2" descr="Жизнь в путешеств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285728"/>
            <a:ext cx="6215106" cy="4199780"/>
          </a:xfrm>
          <a:prstGeom prst="rect">
            <a:avLst/>
          </a:prstGeom>
          <a:solidFill>
            <a:srgbClr val="66FFFF"/>
          </a:solidFill>
          <a:ln>
            <a:solidFill>
              <a:srgbClr val="66FFFF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683568" y="3995678"/>
            <a:ext cx="6408712" cy="206210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Математику нам нужно знать,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космос покорять. 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неведомые дали и миры, смело открывать могли бы мы!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94968" y="3212975"/>
            <a:ext cx="8496944" cy="954107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 smtClean="0"/>
              <a:t> </a:t>
            </a:r>
            <a:endParaRPr lang="ru-RU" sz="3200" kern="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0743" y="3212974"/>
            <a:ext cx="8429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Какую максимальную скорость  развивала ракета, выводившая Ю.Гагарина в космос 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052" name="Picture 4" descr="http://im2-tub-ru.yandex.net/i?id=b72913ad5343d3ea66a4b33b269a90c5-119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60648"/>
            <a:ext cx="4663420" cy="2736304"/>
          </a:xfrm>
          <a:prstGeom prst="rect">
            <a:avLst/>
          </a:prstGeom>
          <a:noFill/>
        </p:spPr>
      </p:pic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474км</a:t>
            </a:r>
            <a:r>
              <a:rPr lang="en-US" sz="3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</a:t>
            </a:r>
            <a:r>
              <a:rPr lang="ru-RU" sz="3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</a:t>
            </a:r>
            <a:endParaRPr lang="ru-RU" sz="32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7,9 км</a:t>
            </a:r>
            <a:r>
              <a:rPr lang="en-US" sz="3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</a:t>
            </a:r>
            <a:r>
              <a:rPr lang="ru-RU" sz="3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</a:t>
            </a:r>
            <a:endParaRPr lang="ru-RU" sz="32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12422 км</a:t>
            </a:r>
            <a:r>
              <a:rPr lang="en-US" sz="3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</a:t>
            </a:r>
            <a:r>
              <a:rPr lang="ru-RU" sz="3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</a:t>
            </a:r>
            <a:endParaRPr lang="ru-RU" sz="32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4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5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596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0034" y="5857892"/>
            <a:ext cx="82586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29190" y="5072074"/>
            <a:ext cx="93988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00628" y="5857892"/>
            <a:ext cx="86273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929322" y="5143512"/>
            <a:ext cx="19431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28260 км</a:t>
            </a:r>
            <a:r>
              <a:rPr lang="en-US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</a:t>
            </a:r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617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33"/>
                                      </p:to>
                                    </p:animClr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457732" y="-107676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solidFill>
                  <a:srgbClr val="C00000"/>
                </a:solidFill>
              </a:rPr>
              <a:t>Физминутка с Гагариным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Picture 4" descr="https://simg.sputnik.ru/?key=139abcda47dcd3b04c63089a44daaa1154f5304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63" y="1379377"/>
            <a:ext cx="8768225" cy="493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33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675043" y="1281744"/>
            <a:ext cx="5489599" cy="954107"/>
          </a:xfrm>
          <a:prstGeom prst="rect">
            <a:avLst/>
          </a:prstGeom>
          <a:solidFill>
            <a:srgbClr val="66FFFF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Какова </a:t>
            </a:r>
            <a:r>
              <a:rPr lang="ru-RU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была максимальная </a:t>
            </a:r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высота гагаринского полёта</a:t>
            </a:r>
            <a:r>
              <a:rPr lang="ru-RU" sz="2800" b="1" dirty="0" smtClean="0"/>
              <a:t> ?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Россия на время становится монополистом в космосе / &quot;КОРЕШо.к.&quot; - Ежедневная интернет газета молодежи и студентов КМ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551" y="404664"/>
            <a:ext cx="3651244" cy="270826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3120816"/>
            <a:ext cx="9164642" cy="163121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Найдите значение </a:t>
            </a:r>
            <a:r>
              <a:rPr lang="ru-RU" sz="2800" dirty="0" smtClean="0">
                <a:solidFill>
                  <a:srgbClr val="C00000"/>
                </a:solidFill>
              </a:rPr>
              <a:t>выражения</a:t>
            </a:r>
          </a:p>
          <a:p>
            <a:pPr algn="ctr"/>
            <a:r>
              <a:rPr lang="ru-RU" sz="4400" b="1" dirty="0" smtClean="0">
                <a:solidFill>
                  <a:srgbClr val="000099"/>
                </a:solidFill>
              </a:rPr>
              <a:t> </a:t>
            </a:r>
            <a:r>
              <a:rPr lang="ru-RU" sz="4400" b="1" dirty="0">
                <a:solidFill>
                  <a:srgbClr val="000099"/>
                </a:solidFill>
              </a:rPr>
              <a:t>(15 345 + 31 455) : 60 − 15 · 24 </a:t>
            </a:r>
            <a:r>
              <a:rPr lang="ru-RU" sz="4400" b="1" dirty="0" smtClean="0">
                <a:solidFill>
                  <a:srgbClr val="000099"/>
                </a:solidFill>
              </a:rPr>
              <a:t>– 93= </a:t>
            </a:r>
            <a:endParaRPr lang="ru-RU" sz="4400" b="1" dirty="0">
              <a:solidFill>
                <a:srgbClr val="000099"/>
              </a:solidFill>
            </a:endParaRPr>
          </a:p>
          <a:p>
            <a:r>
              <a:rPr lang="ru-RU" sz="2800" dirty="0">
                <a:solidFill>
                  <a:srgbClr val="C00000"/>
                </a:solidFill>
              </a:rPr>
              <a:t>Запишите решение и ответ.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4767465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4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5000636"/>
            <a:ext cx="14468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5857892"/>
            <a:ext cx="150016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857752" y="5072074"/>
            <a:ext cx="128588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786314" y="5857892"/>
            <a:ext cx="128588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643042" y="5143512"/>
            <a:ext cx="11673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327км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15074" y="6000768"/>
            <a:ext cx="11673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27км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85918" y="5929330"/>
            <a:ext cx="11673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27км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215074" y="5214950"/>
            <a:ext cx="11673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27км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Управляющая кнопка: далее 24">
            <a:hlinkClick r:id="rId3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63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41784" y="2771"/>
            <a:ext cx="8460432" cy="717227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chemeClr val="tx1"/>
                </a:solidFill>
              </a:rPr>
              <a:t>Сколько витков совершил корабль вокруг Земли?</a:t>
            </a:r>
            <a:endParaRPr lang="ru-RU" sz="2800" b="1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9218" name="Picture 2" descr="Ю.А. Гагарин и корабль &quot;Восток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2910" y="755858"/>
            <a:ext cx="4371398" cy="2617899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0" y="3552138"/>
                <a:ext cx="9144000" cy="141237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r>
                  <a:rPr lang="ru-RU" sz="2800" dirty="0"/>
                  <a:t>Какое число нужно написать в числителе, чтобы равенство стало верным</a:t>
                </a:r>
                <a:r>
                  <a:rPr lang="ru-RU" sz="2800" dirty="0" smtClean="0"/>
                  <a:t>? </a:t>
                </a:r>
                <a:r>
                  <a:rPr lang="ru-RU" sz="2800" dirty="0"/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ru-RU" sz="4000" b="1" i="1">
                            <a:latin typeface="Cambria Math"/>
                          </a:rPr>
                          <m:t>𝟐𝟒</m:t>
                        </m:r>
                      </m:den>
                    </m:f>
                  </m:oMath>
                </a14:m>
                <a:r>
                  <a:rPr lang="ru-RU" sz="4000" b="1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/>
                          </a:rPr>
                          <m:t>?</m:t>
                        </m:r>
                      </m:num>
                      <m:den>
                        <m:r>
                          <a:rPr lang="ru-RU" sz="4000" b="1" i="1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ru-RU" sz="4000" b="1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52138"/>
                <a:ext cx="9144000" cy="1412374"/>
              </a:xfrm>
              <a:prstGeom prst="rect">
                <a:avLst/>
              </a:prstGeom>
              <a:blipFill rotWithShape="1">
                <a:blip r:embed="rId4"/>
                <a:stretch>
                  <a:fillRect l="-1333" t="-3896" r="-1800" b="-9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4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5000636"/>
            <a:ext cx="14468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5857892"/>
            <a:ext cx="132590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29190" y="5072074"/>
            <a:ext cx="93988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29190" y="5857892"/>
            <a:ext cx="9341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357422" y="5143512"/>
            <a:ext cx="266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785918" y="6000768"/>
            <a:ext cx="14795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витка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15074" y="5072074"/>
            <a:ext cx="14795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витка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215074" y="6000768"/>
            <a:ext cx="14795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витка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571604" y="5072074"/>
            <a:ext cx="15005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виток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Управляющая кнопка: далее 24">
            <a:hlinkClick r:id="rId5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57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0" y="3071813"/>
            <a:ext cx="9144000" cy="1077267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</a:rPr>
              <a:t>Сколько времени провёл Гагарин на околоземной орбите?</a:t>
            </a:r>
            <a:endParaRPr lang="ru-RU" sz="320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1266" name="Picture 2" descr="http://goldkey.lpgzt.ru/photo/theme/26/15298/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60648"/>
            <a:ext cx="3807295" cy="27991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19672" y="4685639"/>
            <a:ext cx="6102424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Вычисли: </a:t>
            </a:r>
          </a:p>
          <a:p>
            <a:r>
              <a:rPr lang="ru-RU" sz="3200" b="1" dirty="0">
                <a:solidFill>
                  <a:srgbClr val="000099"/>
                </a:solidFill>
              </a:rPr>
              <a:t>53ч52мин - 52ч04 мин =?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       1 </a:t>
            </a:r>
            <a:r>
              <a:rPr lang="ru-RU" sz="3600" b="1" dirty="0">
                <a:solidFill>
                  <a:schemeClr val="tx1"/>
                </a:solidFill>
              </a:rPr>
              <a:t>час 48 минут </a:t>
            </a: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          </a:t>
            </a:r>
            <a:r>
              <a:rPr lang="ru-RU" sz="3200" b="1" dirty="0" smtClean="0">
                <a:solidFill>
                  <a:schemeClr val="tx1"/>
                </a:solidFill>
              </a:rPr>
              <a:t>3 </a:t>
            </a:r>
            <a:r>
              <a:rPr lang="ru-RU" sz="3200" b="1" dirty="0">
                <a:solidFill>
                  <a:schemeClr val="tx1"/>
                </a:solidFill>
              </a:rPr>
              <a:t>часа 00 минут</a:t>
            </a: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    5 </a:t>
            </a:r>
            <a:r>
              <a:rPr lang="ru-RU" sz="3200" b="1" dirty="0">
                <a:solidFill>
                  <a:schemeClr val="tx1"/>
                </a:solidFill>
              </a:rPr>
              <a:t>часов 53 минуты</a:t>
            </a: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    24 часа 43 минуты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071813"/>
            <a:ext cx="9144000" cy="1643062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</a:rPr>
              <a:t>Сколько времени провёл Гагарин на околоземной орбите?</a:t>
            </a:r>
            <a:endParaRPr lang="ru-RU" sz="320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5000636"/>
            <a:ext cx="92869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5786454"/>
            <a:ext cx="82586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29190" y="5000636"/>
            <a:ext cx="79701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9190" y="5857892"/>
            <a:ext cx="86273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pic>
        <p:nvPicPr>
          <p:cNvPr id="11266" name="Picture 2" descr="http://goldkey.lpgzt.ru/photo/theme/26/15298/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60648"/>
            <a:ext cx="3807295" cy="2799184"/>
          </a:xfrm>
          <a:prstGeom prst="rect">
            <a:avLst/>
          </a:prstGeom>
          <a:noFill/>
        </p:spPr>
      </p:pic>
      <p:sp>
        <p:nvSpPr>
          <p:cNvPr id="18" name="Управляющая кнопка: далее 17">
            <a:hlinkClick r:id="rId3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31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66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0" y="2893239"/>
            <a:ext cx="9144000" cy="1643062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 smtClean="0"/>
              <a:t> </a:t>
            </a:r>
            <a:endParaRPr lang="ru-RU" sz="3200" kern="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85852" y="3357562"/>
            <a:ext cx="721110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Сколько ступеней имела ракета-носитель «Восток»</a:t>
            </a:r>
            <a:r>
              <a:rPr lang="ru-RU" sz="3200" b="1" dirty="0" smtClean="0"/>
              <a:t> ?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4818" name="Picture 2" descr="http://im2-tub-ru.yandex.net/i?id=789d7d76d20d6a2292c1551c41d5eada-24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23433"/>
            <a:ext cx="4449676" cy="266980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5760" y="4536301"/>
            <a:ext cx="8892480" cy="20621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Решите задачу .</a:t>
            </a:r>
          </a:p>
          <a:p>
            <a:r>
              <a:rPr lang="ru-RU" sz="3200" b="1" dirty="0" smtClean="0">
                <a:solidFill>
                  <a:srgbClr val="000099"/>
                </a:solidFill>
              </a:rPr>
              <a:t>Сколько </a:t>
            </a:r>
            <a:r>
              <a:rPr lang="ru-RU" sz="3200" b="1" dirty="0">
                <a:solidFill>
                  <a:srgbClr val="000099"/>
                </a:solidFill>
              </a:rPr>
              <a:t>роз нужно добавить к 186 розам, чтобы из этих цветов можно было составить букеты из 7 роз? </a:t>
            </a:r>
          </a:p>
        </p:txBody>
      </p:sp>
    </p:spTree>
    <p:extLst>
      <p:ext uri="{BB962C8B-B14F-4D97-AF65-F5344CB8AC3E}">
        <p14:creationId xmlns:p14="http://schemas.microsoft.com/office/powerpoint/2010/main" val="28125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071813"/>
            <a:ext cx="9144000" cy="1643062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 smtClean="0"/>
              <a:t> </a:t>
            </a:r>
            <a:endParaRPr lang="ru-RU" sz="3200" kern="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5857892"/>
            <a:ext cx="82586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5072074"/>
            <a:ext cx="101132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5857892"/>
            <a:ext cx="86273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285852" y="3357562"/>
            <a:ext cx="721110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Сколько ступеней имела ракета-носитель «Восток»</a:t>
            </a:r>
            <a:r>
              <a:rPr lang="ru-RU" sz="3200" b="1" dirty="0" smtClean="0"/>
              <a:t> ?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57290" y="5143512"/>
            <a:ext cx="209704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Две ступени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29322" y="6072206"/>
            <a:ext cx="22188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Пять ступени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00760" y="5214950"/>
            <a:ext cx="264918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Четыре ступени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28728" y="6000768"/>
            <a:ext cx="204767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Три ступени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4818" name="Picture 2" descr="http://im2-tub-ru.yandex.net/i?id=789d7d76d20d6a2292c1551c41d5eada-24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23433"/>
            <a:ext cx="4449676" cy="2669806"/>
          </a:xfrm>
          <a:prstGeom prst="rect">
            <a:avLst/>
          </a:prstGeom>
          <a:noFill/>
        </p:spPr>
      </p:pic>
      <p:sp>
        <p:nvSpPr>
          <p:cNvPr id="23" name="Управляющая кнопка: далее 22">
            <a:hlinkClick r:id="rId3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       </a:t>
            </a:r>
            <a:r>
              <a:rPr lang="ru-RU" sz="3200" b="1" dirty="0" smtClean="0">
                <a:solidFill>
                  <a:schemeClr val="tx1"/>
                </a:solidFill>
              </a:rPr>
              <a:t>Полёт </a:t>
            </a:r>
            <a:r>
              <a:rPr lang="ru-RU" sz="3200" b="1" dirty="0">
                <a:solidFill>
                  <a:schemeClr val="tx1"/>
                </a:solidFill>
              </a:rPr>
              <a:t>по орбите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Посадка</a:t>
            </a:r>
            <a:r>
              <a:rPr lang="ru-RU" sz="2400" b="1" dirty="0"/>
              <a:t> </a:t>
            </a:r>
            <a:r>
              <a:rPr lang="ru-RU" sz="24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Взлёт</a:t>
            </a: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Поломка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071813"/>
            <a:ext cx="9144000" cy="1643062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</a:rPr>
              <a:t>Какая часть полёта более всего беспокоила конструкторов?</a:t>
            </a:r>
            <a:endParaRPr lang="ru-RU" sz="320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857892"/>
            <a:ext cx="132590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5072074"/>
            <a:ext cx="121444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57752" y="5857892"/>
            <a:ext cx="121444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pic>
        <p:nvPicPr>
          <p:cNvPr id="11266" name="Picture 2" descr="http://im0-tub-ru.yandex.net/i?id=c0ea0f46e5b6ca44757d5a94450d5dca-101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85728"/>
            <a:ext cx="4071959" cy="2571768"/>
          </a:xfrm>
          <a:prstGeom prst="rect">
            <a:avLst/>
          </a:prstGeom>
          <a:noFill/>
        </p:spPr>
      </p:pic>
      <p:sp>
        <p:nvSpPr>
          <p:cNvPr id="18" name="Управляющая кнопка: далее 17">
            <a:hlinkClick r:id="rId3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Орел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Сокол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Кедр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Сосна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071813"/>
            <a:ext cx="9144000" cy="1643062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Какой позывной был у первого космонавта Юрия Гагарина ?</a:t>
            </a:r>
            <a:endParaRPr lang="ru-RU" sz="320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000636"/>
            <a:ext cx="714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5857892"/>
            <a:ext cx="82586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72066" y="5072074"/>
            <a:ext cx="79701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5857892"/>
            <a:ext cx="107157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17" name="Управляющая кнопка: далее 16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357554" y="17144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8194" name="Picture 2" descr="К 50-ЛЕТИЮ ПОЛЕТА ЮРИЯ ГАГАРИНА Граждане СССР Группы Мой Ми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14280"/>
            <a:ext cx="3401044" cy="27826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33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9354" y="260648"/>
            <a:ext cx="8109109" cy="58169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урока: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познакомить </a:t>
            </a:r>
            <a:r>
              <a: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биографией </a:t>
            </a:r>
            <a:r>
              <a:rPr lang="ru-RU" sz="2400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Ю.А.Гагарина</a:t>
            </a:r>
            <a:r>
              <a: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Повторить  </a:t>
            </a:r>
            <a:r>
              <a: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с </a:t>
            </a:r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натуральными числами, сложение и вычитание дробей с одинаковыми , сравнение дробей, </a:t>
            </a:r>
            <a:r>
              <a: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 уравнений</a:t>
            </a:r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решение задач  на деление натуральных чисел.</a:t>
            </a:r>
            <a:endParaRPr lang="ru-RU" sz="24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воспитывать бережное отношение к страницам истории нашей Родины.</a:t>
            </a:r>
          </a:p>
        </p:txBody>
      </p:sp>
    </p:spTree>
    <p:extLst>
      <p:ext uri="{BB962C8B-B14F-4D97-AF65-F5344CB8AC3E}">
        <p14:creationId xmlns:p14="http://schemas.microsoft.com/office/powerpoint/2010/main" val="127308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071813"/>
            <a:ext cx="9144000" cy="1643062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 smtClean="0"/>
              <a:t> </a:t>
            </a:r>
            <a:endParaRPr lang="ru-RU" sz="3200" kern="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000636"/>
            <a:ext cx="121441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929330"/>
            <a:ext cx="114297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786314" y="5072074"/>
            <a:ext cx="11430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57752" y="5857892"/>
            <a:ext cx="100561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0" y="3286124"/>
            <a:ext cx="87868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приземлился Ю.Гагарин после завершения космического полёта</a:t>
            </a:r>
            <a:r>
              <a:rPr lang="ru-RU" sz="4000" b="1" dirty="0" smtClean="0"/>
              <a:t> ?</a:t>
            </a:r>
            <a:endParaRPr lang="ru-RU" sz="4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85852" y="5072074"/>
            <a:ext cx="227267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парашюте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72132" y="6072206"/>
            <a:ext cx="3306995" cy="46166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специальной капсуле</a:t>
            </a:r>
            <a:endParaRPr lang="ru-RU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29256" y="5214950"/>
            <a:ext cx="337669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посадочном аппарате</a:t>
            </a:r>
            <a:endParaRPr lang="ru-RU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99592" y="6000768"/>
            <a:ext cx="312033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По-самолётному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Users\Денчик\Desktop\спускаемый-аппарат-ю-гагар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57166"/>
            <a:ext cx="4306230" cy="25686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33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11" descr="https://ds04.infourok.ru/uploads/ex/0261/00069210-04fd6150/310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54" r="15674" b="10584"/>
          <a:stretch/>
        </p:blipFill>
        <p:spPr bwMode="auto">
          <a:xfrm>
            <a:off x="326900" y="1124744"/>
            <a:ext cx="5328591" cy="2867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4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horeografiya.com/image/data/65822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0788880">
            <a:off x="2689575" y="761379"/>
            <a:ext cx="6480720" cy="158417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506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5" y="764704"/>
            <a:ext cx="8496944" cy="369331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"/>
              </a:rPr>
              <a:t>http://f4.mylove.ru/9_1bs5MzsY13ch7iK.jpg</a:t>
            </a:r>
            <a:r>
              <a:rPr lang="ru-RU" dirty="0" smtClean="0">
                <a:solidFill>
                  <a:schemeClr val="bg1"/>
                </a:solidFill>
              </a:rPr>
              <a:t>  </a:t>
            </a:r>
          </a:p>
          <a:p>
            <a:r>
              <a:rPr lang="en-US" dirty="0" smtClean="0">
                <a:solidFill>
                  <a:schemeClr val="bg1"/>
                </a:solidFill>
                <a:hlinkClick r:id="rId3"/>
              </a:rPr>
              <a:t>http://mirkosmosa.ru/download/content/201510/image_561f65f5ce9060.48958268.jpg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dirty="0" smtClean="0">
                <a:solidFill>
                  <a:schemeClr val="bg1"/>
                </a:solidFill>
                <a:hlinkClick r:id="rId4"/>
              </a:rPr>
              <a:t>http://goldkey.lpgzt.ru/photo/theme/26/15298/main.jpg</a:t>
            </a:r>
            <a:r>
              <a:rPr lang="ru-RU" dirty="0" smtClean="0">
                <a:solidFill>
                  <a:schemeClr val="bg1"/>
                </a:solidFill>
              </a:rPr>
              <a:t>  </a:t>
            </a:r>
          </a:p>
          <a:p>
            <a:r>
              <a:rPr lang="en-US" dirty="0" smtClean="0">
                <a:solidFill>
                  <a:schemeClr val="bg1"/>
                </a:solidFill>
                <a:hlinkClick r:id="rId5"/>
              </a:rPr>
              <a:t>http://fs00.infourok.ru/images/doc/224/23277/2/img3.jpg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6"/>
              </a:rPr>
              <a:t>http://fs00.infourok.ru/images/doc/315/314887/2/img5.jpg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http://os1.i.ua/1/4/161570.jpg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Гагарин</a:t>
            </a:r>
          </a:p>
          <a:p>
            <a:r>
              <a:rPr lang="en-US" dirty="0" smtClean="0">
                <a:solidFill>
                  <a:schemeClr val="bg1"/>
                </a:solidFill>
                <a:hlinkClick r:id="rId7"/>
              </a:rPr>
              <a:t>http://www.neizvestniy-geniy.ru/images/works/photo/2013/07/971959_1.jpg</a:t>
            </a:r>
            <a:r>
              <a:rPr lang="ru-RU" dirty="0" smtClean="0">
                <a:solidFill>
                  <a:schemeClr val="bg1"/>
                </a:solidFill>
              </a:rPr>
              <a:t> корабль</a:t>
            </a:r>
          </a:p>
          <a:p>
            <a:r>
              <a:rPr lang="en-US" dirty="0" smtClean="0">
                <a:solidFill>
                  <a:schemeClr val="bg1"/>
                </a:solidFill>
                <a:hlinkClick r:id="rId8"/>
              </a:rPr>
              <a:t>http://www.bestwatch.ru/news/img/cosmos/pic226.jpg</a:t>
            </a:r>
            <a:r>
              <a:rPr lang="ru-RU" dirty="0" smtClean="0">
                <a:solidFill>
                  <a:schemeClr val="bg1"/>
                </a:solidFill>
              </a:rPr>
              <a:t> часы</a:t>
            </a:r>
          </a:p>
          <a:p>
            <a:r>
              <a:rPr lang="en-US" dirty="0" smtClean="0">
                <a:solidFill>
                  <a:schemeClr val="bg1"/>
                </a:solidFill>
                <a:hlinkClick r:id="rId9"/>
              </a:rPr>
              <a:t>http://lemur59.ru/sites/default/files/images/e17539b91a14.jpg</a:t>
            </a:r>
            <a:r>
              <a:rPr lang="ru-RU" dirty="0" smtClean="0">
                <a:solidFill>
                  <a:schemeClr val="bg1"/>
                </a:solidFill>
                <a:hlinkClick r:id="rId9"/>
              </a:rPr>
              <a:t> Ю.Гагарин</a:t>
            </a:r>
            <a:r>
              <a:rPr lang="ru-RU" dirty="0" smtClean="0">
                <a:solidFill>
                  <a:schemeClr val="bg1"/>
                </a:solidFill>
              </a:rPr>
              <a:t> и Г.Титов</a:t>
            </a:r>
          </a:p>
          <a:p>
            <a:r>
              <a:rPr lang="en-US" dirty="0" smtClean="0">
                <a:solidFill>
                  <a:schemeClr val="bg1"/>
                </a:solidFill>
                <a:hlinkClick r:id="rId10"/>
              </a:rPr>
              <a:t>http://www.ccfeastwood.org/blog/wp-content/uploads/2013/05/blue-sky-background.jpg</a:t>
            </a:r>
            <a:r>
              <a:rPr lang="ru-RU" dirty="0" smtClean="0">
                <a:solidFill>
                  <a:schemeClr val="bg1"/>
                </a:solidFill>
              </a:rPr>
              <a:t>  фон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4045" y="3856692"/>
            <a:ext cx="8784976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https://math5-vpr.sdamgia.ru/test?id=1057317</a:t>
            </a:r>
            <a:endParaRPr lang="ru-RU" sz="32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660767"/>
              </p:ext>
            </p:extLst>
          </p:nvPr>
        </p:nvGraphicFramePr>
        <p:xfrm>
          <a:off x="316344" y="4581128"/>
          <a:ext cx="8496945" cy="210312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3279956"/>
                <a:gridCol w="1080120"/>
                <a:gridCol w="1440160"/>
                <a:gridCol w="1368152"/>
                <a:gridCol w="1328557"/>
              </a:tblGrid>
              <a:tr h="576064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Рекомендации по переводу первичных баллов в отметки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пятибалльной шкал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0099"/>
                        </a:solidFill>
                        <a:effectLst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0099"/>
                        </a:solidFill>
                        <a:effectLst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0099"/>
                        </a:solidFill>
                        <a:effectLst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0099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Отметка по пятибалльной шкале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«2»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«3»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«4»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«5»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Первичные баллы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0—6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7—10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11—14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15—20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7" name="Picture 3" descr="https://knigobox.ru/image/cache/catalog/efron/5/474405146-matematika-5-klass-vserossijskaya-proverochnaya-rabota-tipovye-zadaniya-10-variantov-zadanij-podrobnye-kriterii-otsenivaniya-otvety-9785377144434-1200x63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2" r="31982" b="253"/>
          <a:stretch/>
        </p:blipFill>
        <p:spPr bwMode="auto">
          <a:xfrm>
            <a:off x="6228184" y="241284"/>
            <a:ext cx="2444461" cy="35287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316344" y="764704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Домашняя работа</a:t>
            </a:r>
            <a:endParaRPr lang="ru-RU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84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76897" y="255611"/>
            <a:ext cx="4603808" cy="839327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</a:rPr>
              <a:t>Кто был дублёром Гагарина?</a:t>
            </a:r>
            <a:endParaRPr lang="ru-RU" sz="320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9998270"/>
                  </p:ext>
                </p:extLst>
              </p:nvPr>
            </p:nvGraphicFramePr>
            <p:xfrm>
              <a:off x="376896" y="1412776"/>
              <a:ext cx="8443574" cy="5035699"/>
            </p:xfrm>
            <a:graphic>
              <a:graphicData uri="http://schemas.openxmlformats.org/drawingml/2006/table">
                <a:tbl>
                  <a:tblPr firstRow="1" firstCol="1" bandRow="1">
                    <a:tableStyleId>{D03447BB-5D67-496B-8E87-E561075AD55C}</a:tableStyleId>
                  </a:tblPr>
                  <a:tblGrid>
                    <a:gridCol w="2743909"/>
                    <a:gridCol w="3167796"/>
                    <a:gridCol w="2531869"/>
                  </a:tblGrid>
                  <a:tr h="1246821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𝟏𝟐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= 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𝟐𝟗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  <m:r>
                                <a:rPr lang="ru-RU" sz="2800" b="1">
                                  <a:solidFill>
                                    <a:srgbClr val="000099"/>
                                  </a:solidFill>
                                  <a:effectLst/>
                                  <a:latin typeface="Cambria Math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𝟏𝟒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  <m:r>
                                <a:rPr lang="ru-RU" sz="2800" b="1" i="0" smtClean="0">
                                  <a:solidFill>
                                    <a:srgbClr val="000099"/>
                                  </a:solidFill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2800" b="1">
                                  <a:solidFill>
                                    <a:srgbClr val="000099"/>
                                  </a:solidFill>
                                  <a:effectLst/>
                                  <a:latin typeface="Cambria Math"/>
                                </a:rPr>
                                <m:t> </m:t>
                              </m:r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1 -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  <m: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1259094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𝟐𝟑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𝟒𝟕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𝟏𝟒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𝟒𝟕</m:t>
                                  </m:r>
                                  <m: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 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𝟏𝟏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𝟒𝟕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𝟒𝟕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𝟑𝟏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𝟒𝟕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𝟒𝟕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126109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 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2800" b="1" i="1" smtClean="0">
                                  <a:solidFill>
                                    <a:srgbClr val="000099"/>
                                  </a:solidFill>
                                  <a:effectLst/>
                                  <a:latin typeface="Cambria Math"/>
                                </a:rPr>
                                <m:t>𝟕</m:t>
                              </m:r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 - 3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2800" b="1" i="1" smtClean="0">
                                  <a:solidFill>
                                    <a:srgbClr val="000099"/>
                                  </a:solidFill>
                                  <a:effectLst/>
                                  <a:latin typeface="Cambria Math"/>
                                </a:rPr>
                                <m:t>𝟐</m:t>
                              </m:r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126869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 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𝟑𝟒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𝟏𝟓</m:t>
                                  </m:r>
                                  <m:r>
                                    <a:rPr lang="ru-RU" sz="2800" b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 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 -</a:t>
                          </a:r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0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 </m:t>
                                  </m:r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  <m: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+mn-lt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9998270"/>
                  </p:ext>
                </p:extLst>
              </p:nvPr>
            </p:nvGraphicFramePr>
            <p:xfrm>
              <a:off x="376896" y="1412776"/>
              <a:ext cx="8443574" cy="5035699"/>
            </p:xfrm>
            <a:graphic>
              <a:graphicData uri="http://schemas.openxmlformats.org/drawingml/2006/table">
                <a:tbl>
                  <a:tblPr firstRow="1" firstCol="1" bandRow="1">
                    <a:tableStyleId>{D03447BB-5D67-496B-8E87-E561075AD55C}</a:tableStyleId>
                  </a:tblPr>
                  <a:tblGrid>
                    <a:gridCol w="2743909"/>
                    <a:gridCol w="3167796"/>
                    <a:gridCol w="2531869"/>
                  </a:tblGrid>
                  <a:tr h="124682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22" t="-488" r="-207778" b="-3029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86731" t="-488" r="-79808" b="-3029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33976" t="-488" b="-302927"/>
                          </a:stretch>
                        </a:blipFill>
                      </a:tcPr>
                    </a:tc>
                  </a:tr>
                  <a:tr h="1259094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22" t="-100000" r="-207778" b="-2014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86731" t="-100000" r="-79808" b="-2014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33976" t="-100000" b="-201456"/>
                          </a:stretch>
                        </a:blipFill>
                      </a:tcPr>
                    </a:tc>
                  </a:tr>
                  <a:tr h="126109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22" t="-199034" r="-207778" b="-1004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86731" t="-199034" r="-79808" b="-1004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33976" t="-199034" b="-100483"/>
                          </a:stretch>
                        </a:blipFill>
                      </a:tcPr>
                    </a:tc>
                  </a:tr>
                  <a:tr h="126869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22" t="-297596" r="-20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86731" t="-297596" r="-798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33976" t="-29759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652120" y="444441"/>
            <a:ext cx="2306991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Устный счет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42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7" t="21303" r="28435" b="20775"/>
          <a:stretch/>
        </p:blipFill>
        <p:spPr bwMode="auto">
          <a:xfrm>
            <a:off x="302339" y="260648"/>
            <a:ext cx="8600145" cy="6358309"/>
          </a:xfrm>
          <a:prstGeom prst="rect">
            <a:avLst/>
          </a:prstGeom>
          <a:solidFill>
            <a:schemeClr val="bg1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269065" y="226004"/>
                <a:ext cx="3150807" cy="15487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𝟏𝟐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𝟑𝟗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065" y="226004"/>
                <a:ext cx="3150807" cy="154875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268107" y="1774760"/>
                <a:ext cx="3151765" cy="1665042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𝟔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𝟑𝟗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107" y="1774760"/>
                <a:ext cx="3151765" cy="166504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268107" y="3439802"/>
                <a:ext cx="3151765" cy="167639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𝟏𝟗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𝟒𝟕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107" y="3439802"/>
                <a:ext cx="3151765" cy="167639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268107" y="5142335"/>
                <a:ext cx="3151765" cy="1533911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𝟏𝟓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107" y="5142335"/>
                <a:ext cx="3151765" cy="153391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6012160" y="226004"/>
                <a:ext cx="2908444" cy="15487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𝟏𝟑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𝟑𝟗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226004"/>
                <a:ext cx="2908444" cy="154875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012159" y="1774760"/>
                <a:ext cx="2907487" cy="1665042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𝟏𝟓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𝟒𝟕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59" y="1774760"/>
                <a:ext cx="2907487" cy="166504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6012159" y="3439802"/>
                <a:ext cx="2907488" cy="167639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𝟑𝟗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59" y="3439802"/>
                <a:ext cx="2907488" cy="1676394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9"/>
          <p:cNvSpPr/>
          <p:nvPr/>
        </p:nvSpPr>
        <p:spPr>
          <a:xfrm>
            <a:off x="6012159" y="5142335"/>
            <a:ext cx="2907487" cy="15339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242469"/>
            <a:ext cx="2908444" cy="15487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3419871" y="1791225"/>
                <a:ext cx="2907487" cy="1665042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𝟗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𝟒𝟕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1" y="1791225"/>
                <a:ext cx="2907487" cy="166504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3419871" y="3456267"/>
                <a:ext cx="2907488" cy="167639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𝟑𝟗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1" y="3456267"/>
                <a:ext cx="2907488" cy="1676394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3419871" y="5158800"/>
                <a:ext cx="2907487" cy="1533911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b="1" dirty="0" smtClean="0">
                    <a:solidFill>
                      <a:srgbClr val="000099"/>
                    </a:solidFill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b="1" i="1" smtClean="0">
                            <a:solidFill>
                              <a:srgbClr val="000099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6000" b="1" i="1" smtClean="0">
                            <a:solidFill>
                              <a:srgbClr val="000099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ru-RU" sz="6000" b="1" i="1" smtClean="0">
                            <a:solidFill>
                              <a:srgbClr val="000099"/>
                            </a:solidFill>
                            <a:latin typeface="Cambria Math"/>
                          </a:rPr>
                          <m:t>𝟏𝟔</m:t>
                        </m:r>
                      </m:den>
                    </m:f>
                  </m:oMath>
                </a14:m>
                <a:endParaRPr lang="ru-RU" sz="60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1" y="5158800"/>
                <a:ext cx="2907487" cy="1533911"/>
              </a:xfrm>
              <a:prstGeom prst="rect">
                <a:avLst/>
              </a:prstGeom>
              <a:blipFill rotWithShape="1">
                <a:blip r:embed="rId13"/>
                <a:stretch>
                  <a:fillRect b="-58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49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5.infourok.ru/uploads/ex/0aca/00099431-f5051272/1/img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5" t="24512" r="8884" b="5629"/>
          <a:stretch/>
        </p:blipFill>
        <p:spPr bwMode="auto">
          <a:xfrm>
            <a:off x="2982279" y="2276872"/>
            <a:ext cx="5850463" cy="374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6153690"/>
            <a:ext cx="4834516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dirty="0"/>
              <a:t>Группа подготовки космонавтов </a:t>
            </a:r>
            <a:r>
              <a:rPr lang="ru-RU" b="1" dirty="0" smtClean="0"/>
              <a:t>знакомится</a:t>
            </a:r>
          </a:p>
          <a:p>
            <a:r>
              <a:rPr lang="ru-RU" b="1" dirty="0" smtClean="0"/>
              <a:t> </a:t>
            </a:r>
            <a:r>
              <a:rPr lang="ru-RU" b="1" dirty="0"/>
              <a:t>с космической техникой. 1960 год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40518" y="177871"/>
            <a:ext cx="320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Работа в группе: </a:t>
            </a:r>
          </a:p>
        </p:txBody>
      </p:sp>
      <p:pic>
        <p:nvPicPr>
          <p:cNvPr id="3076" name="Picture 4" descr="https://fs00.infourok.ru/images/doc/221/12593/2/img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26"/>
          <a:stretch/>
        </p:blipFill>
        <p:spPr bwMode="auto">
          <a:xfrm>
            <a:off x="179512" y="129542"/>
            <a:ext cx="4209468" cy="2629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53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699149" y="112692"/>
            <a:ext cx="6444207" cy="1656184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    С </a:t>
            </a:r>
            <a:r>
              <a:rPr lang="ru-RU" sz="3600" b="1" dirty="0">
                <a:solidFill>
                  <a:schemeClr val="tx1"/>
                </a:solidFill>
              </a:rPr>
              <a:t>какого космодрома </a:t>
            </a:r>
          </a:p>
          <a:p>
            <a:pPr algn="ctr" eaLnBrk="0" hangingPunct="0"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полетел </a:t>
            </a:r>
            <a:r>
              <a:rPr lang="ru-RU" sz="3600" b="1" dirty="0">
                <a:solidFill>
                  <a:schemeClr val="tx1"/>
                </a:solidFill>
              </a:rPr>
              <a:t>Юрий Гагарин?</a:t>
            </a:r>
            <a:endParaRPr lang="ru-RU" sz="3600" b="1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12290" name="Picture 2" descr="http://fs00.infourok.ru/images/doc/315/314887/2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023" y="121671"/>
            <a:ext cx="2237280" cy="16779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4022" y="2490162"/>
            <a:ext cx="7580345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Расставьте дроби в порядке убывания: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20.userapi.com/c854424/v854424108/4b003/61MJRr2cUo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612112"/>
            <a:ext cx="9276274" cy="624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99"/>
                </a:solidFill>
              </a:rPr>
              <a:t> </a:t>
            </a:r>
            <a:endParaRPr lang="ru-RU" sz="2400" b="1" dirty="0">
              <a:solidFill>
                <a:srgbClr val="000099"/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99"/>
                </a:solidFill>
              </a:rPr>
              <a:t> </a:t>
            </a:r>
            <a:endParaRPr lang="ru-RU" sz="2400" b="1" dirty="0">
              <a:solidFill>
                <a:srgbClr val="00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Таблица 1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1670800"/>
                  </p:ext>
                </p:extLst>
              </p:nvPr>
            </p:nvGraphicFramePr>
            <p:xfrm>
              <a:off x="0" y="0"/>
              <a:ext cx="9154191" cy="1268760"/>
            </p:xfrm>
            <a:graphic>
              <a:graphicData uri="http://schemas.openxmlformats.org/drawingml/2006/table">
                <a:tbl>
                  <a:tblPr firstRow="1" firstCol="1" bandRow="1">
                    <a:tableStyleId>{00A15C55-8517-42AA-B614-E9B94910E393}</a:tableStyleId>
                  </a:tblPr>
                  <a:tblGrid>
                    <a:gridCol w="1091814"/>
                    <a:gridCol w="1117707"/>
                    <a:gridCol w="1170571"/>
                    <a:gridCol w="1143599"/>
                    <a:gridCol w="1143599"/>
                    <a:gridCol w="1143599"/>
                    <a:gridCol w="1171651"/>
                    <a:gridCol w="1171651"/>
                  </a:tblGrid>
                  <a:tr h="126876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𝟏𝟎𝟎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𝟏𝟏𝟕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𝟏𝟏𝟕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 b="1" i="0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𝟐𝟎</m:t>
                                    </m:r>
                                  </m:num>
                                  <m:den>
                                    <m:r>
                                      <a:rPr lang="ru-RU" sz="2800" b="1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𝟏𝟏𝟕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𝟐𝟎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ru-RU" sz="2800" b="1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ru-RU" sz="2800" b="1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 b="1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𝟏𝟎𝟎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𝟏𝟎𝟎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Таблица 1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1670800"/>
                  </p:ext>
                </p:extLst>
              </p:nvPr>
            </p:nvGraphicFramePr>
            <p:xfrm>
              <a:off x="0" y="0"/>
              <a:ext cx="9154191" cy="1268760"/>
            </p:xfrm>
            <a:graphic>
              <a:graphicData uri="http://schemas.openxmlformats.org/drawingml/2006/table">
                <a:tbl>
                  <a:tblPr firstRow="1" firstCol="1" bandRow="1">
                    <a:tableStyleId>{00A15C55-8517-42AA-B614-E9B94910E393}</a:tableStyleId>
                  </a:tblPr>
                  <a:tblGrid>
                    <a:gridCol w="1091814"/>
                    <a:gridCol w="1117707"/>
                    <a:gridCol w="1170571"/>
                    <a:gridCol w="1143599"/>
                    <a:gridCol w="1143599"/>
                    <a:gridCol w="1143599"/>
                    <a:gridCol w="1171651"/>
                    <a:gridCol w="1171651"/>
                  </a:tblGrid>
                  <a:tr h="126876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r="-739106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97283" r="-619022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89063" r="-493229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96791" r="-406417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94681" r="-304255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494681" r="-204255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82292" r="-100000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82292" b="-48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100" name="Picture 4" descr="https://lh6.googleusercontent.com/xrWI_G0FhFyQKs_hObTKUY_Wi852j3cfYhs-RKFnOpSSzmfNoO3iaYmTMHgRr-xtPyqiTVZGpJma7F6JD-ZhcKuUaTZCWZla6ruspxImUp2kjOX5UdBvKBXv78TuVRZqUm8MfwL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980728"/>
            <a:ext cx="9510480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01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</TotalTime>
  <Words>1104</Words>
  <Application>Microsoft Office PowerPoint</Application>
  <PresentationFormat>Экран (4:3)</PresentationFormat>
  <Paragraphs>315</Paragraphs>
  <Slides>33</Slides>
  <Notes>6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Денчик</dc:creator>
  <cp:lastModifiedBy>Ирина</cp:lastModifiedBy>
  <cp:revision>110</cp:revision>
  <cp:lastPrinted>2021-03-01T21:11:08Z</cp:lastPrinted>
  <dcterms:created xsi:type="dcterms:W3CDTF">2014-10-11T11:18:00Z</dcterms:created>
  <dcterms:modified xsi:type="dcterms:W3CDTF">2021-12-01T18:17:09Z</dcterms:modified>
</cp:coreProperties>
</file>