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6699"/>
    <a:srgbClr val="00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100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95000"/>
                  <a:lumOff val="5000"/>
                </a:schemeClr>
              </a:buClr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люди на земле не похожи друг на друга, потому что…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1">
                  <a:lumMod val="95000"/>
                  <a:lumOff val="5000"/>
                </a:schemeClr>
              </a:buClr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люди на земле похожи, потому что…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1">
                  <a:lumMod val="95000"/>
                  <a:lumOff val="5000"/>
                </a:schemeClr>
              </a:buClr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 кажется, что у меня с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одногруппниками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больше общего, потому что…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1">
                  <a:lumMod val="95000"/>
                  <a:lumOff val="5000"/>
                </a:schemeClr>
              </a:buClr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мне кажется, что я отличаюсь от одноклассников, потому что…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ropa.tomsk.ru/upload/iblock/bc6/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6130379" cy="6130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u="sng" dirty="0" smtClean="0">
                <a:solidFill>
                  <a:schemeClr val="bg1"/>
                </a:solidFill>
              </a:rPr>
              <a:t>Вы считаете, что у вас возникла интересная идея, но ее не поддержали. Расстроитесь?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да;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нет.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</a:t>
            </a:r>
            <a:r>
              <a:rPr lang="ru-RU" u="sng" dirty="0" smtClean="0">
                <a:solidFill>
                  <a:schemeClr val="bg1"/>
                </a:solidFill>
              </a:rPr>
              <a:t>. Вы встречаетесь с друзьями, и кто-то предлагает начать игру. Что вы предпочтете?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чтобы участвовали только те, кто хорошо играет;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чтобы играли и те, кто еще не знает правил.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u="sng" dirty="0" smtClean="0">
                <a:solidFill>
                  <a:schemeClr val="bg1"/>
                </a:solidFill>
              </a:rPr>
              <a:t>Спокойно ли вы воспримите неприятную для вас новость?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да;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нет.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</a:t>
            </a:r>
            <a:r>
              <a:rPr lang="ru-RU" u="sng" dirty="0" smtClean="0">
                <a:solidFill>
                  <a:schemeClr val="bg1"/>
                </a:solidFill>
              </a:rPr>
              <a:t>. Раздражают ли вас люди, которые в общественных местах появляются нетрезвыми?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если они не переступают допустимых границ, меня это вообще не интересует;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мне всегда были неприятны люди, которые не умеют себя контролировать.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5. </a:t>
            </a:r>
            <a:r>
              <a:rPr lang="ru-RU" u="sng" dirty="0" smtClean="0">
                <a:solidFill>
                  <a:schemeClr val="bg1"/>
                </a:solidFill>
              </a:rPr>
              <a:t>Можете ли вы найти контакт с представителями иной, чем у вас, профессии, с иным положением, обычаями?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мне трудно было бы это сделать;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я не обращаю внимание на такие вещи.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6</a:t>
            </a:r>
            <a:r>
              <a:rPr lang="ru-RU" u="sng" dirty="0" smtClean="0">
                <a:solidFill>
                  <a:schemeClr val="bg1"/>
                </a:solidFill>
              </a:rPr>
              <a:t>. Как вы реагируете на шутку, объектом которой становитесь?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мне не нравятся ни сами шутки, ни шутники;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если даже шутка и будет мне неприятна, я постараюсь ответить в такой же манере.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7</a:t>
            </a:r>
            <a:r>
              <a:rPr lang="ru-RU" u="sng" dirty="0" smtClean="0">
                <a:solidFill>
                  <a:schemeClr val="bg1"/>
                </a:solidFill>
              </a:rPr>
              <a:t>. Согласны ли с мнением, что многие люди «сидят не на своем месте», «делают не свое дело»?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да;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нет.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8</a:t>
            </a:r>
            <a:r>
              <a:rPr lang="ru-RU" u="sng" dirty="0" smtClean="0">
                <a:solidFill>
                  <a:schemeClr val="bg1"/>
                </a:solidFill>
              </a:rPr>
              <a:t>. Вы приводите в компанию друга (подругу), который становится объектом всеобщего внимания. Как вы на это реагируете?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мне, честно говоря, неприятно, что таким образом внимание отвлечено от меня;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я лишь радуюсь за него (нее).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9. </a:t>
            </a:r>
            <a:r>
              <a:rPr lang="ru-RU" u="sng" dirty="0" smtClean="0">
                <a:solidFill>
                  <a:schemeClr val="bg1"/>
                </a:solidFill>
              </a:rPr>
              <a:t>В гостях вы встречаете пожилого человека, который критикует современное молодое поколение, превозносит былые времена. Ваша реакция: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уйдете пораньше под благовидным предлогом;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б)вступите в спор.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1б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2б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За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4а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5б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6б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7б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8б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9а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9735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0 до 4 очков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вы непреклонны, простите, эгоистичны, упрямы. Возникает впечатление, что вы стремитесь навязать свое мнение другим во что бы то ни стало. Часто повышаете голос. С вашим характером трудно поддерживать нормальные отношения с людьми, которые не соглашаются с тем, что вы говорите и делаете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6 до 12 очков: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вы способны твердо отстаивать свои убеждения. Вы, безусловно, можете вести диалог, менять свое мнение, если это необходимо. Способны иногда и на излишнюю резкость, неуважение к собеседнику. И в такой момент вы действительно можете выиграть спор с человеком, у которого более слабый характер. Но стоит ли «брать горлом», когда можно победить более достойно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>
              <a:buNone/>
            </a:pP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14 до 18 очков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твердость ваших убеждений отлично сочетается с большой тонкостью, гибкостью вашего ума. Вы можете принять любую идею, с пониманием отнесетесь к достаточно парадоксальному па первый взгляд поступку, даже если вы его не одобряете. Вы достаточно критически относитесь к своему мнению и способны с уважением и тактом по отношению к собеседнику отказаться от взглядов, которые, как выяснилось, ошибочны.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Толерантность - это ...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Сотрудничество, дух партнерства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Готовность мириться с чужим мнением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Уважение человеческого достоинства, уважение прав других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Принятие другого таким, какой он есть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Способность поставить себя на место другого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Уважение права быть иным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Признание многообразия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Признание равенства других</a:t>
            </a:r>
          </a:p>
          <a:p>
            <a:pPr>
              <a:buClrTx/>
            </a:pPr>
            <a:r>
              <a:rPr lang="ru-RU" dirty="0" smtClean="0">
                <a:solidFill>
                  <a:schemeClr val="bg1"/>
                </a:solidFill>
              </a:rPr>
              <a:t>Терпимость к чужим мнениям, верованиям и поведению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8229600" cy="1828800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5400" dirty="0" smtClean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очень разные, </a:t>
            </a:r>
            <a:br>
              <a:rPr lang="ru-RU" sz="5400" dirty="0" smtClean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dirty="0" smtClean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 мы вместе</a:t>
            </a:r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endParaRPr lang="ru-RU" sz="5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Толерантность-это…</a:t>
            </a:r>
            <a:endParaRPr lang="ru-RU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56357"/>
            <a:ext cx="9144000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Терпимость к другим людям, мнениям, поступкам, верованию, поведению.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Прощение.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Умение понимать и познавать других людей.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Уважение прав других.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Сострадание, милосердие.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Принятие другого человека таким, какой он есть.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Сотрудничество, дух партнёрства.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Уважение человеческого достоинства.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Устойчивость жизненной позиции, ценностей и идеалов.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Разрешение конфликтов ненасильственным путём.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Справедливость, милосердие.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n-shk.ucoz.ru/s/2016-2017god/82638-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ctr">
              <a:buNone/>
            </a:pP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- способность, умение терпеть, мириться с чужим мнением, быть снисходительным к поступкам других людей, мягко относиться к их промахам, ошибкам.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-co.narod.ru/_tbkp/tumblr_/Talejran_i_Tolerantno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004048" cy="630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u="sng" dirty="0" smtClean="0">
                <a:solidFill>
                  <a:schemeClr val="bg1"/>
                </a:solidFill>
              </a:rPr>
              <a:t>Общее 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Все мы люди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Живем на одной планете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Живем в одном городе, республике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Учимся в одной школе, в одном классе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Живем на одних улицах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Носим одну одежду, очки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Занимаемся одним делом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Похожи глаза, волосы </a:t>
            </a: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4048" y="114957"/>
            <a:ext cx="392392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Различия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Рост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Цвет волос и глаз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Одежда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Знания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Национальность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Фигура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Возраст (старые и молодые)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Характер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Культура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11.postila.ru/resize?w=604&amp;src=%2Fdata%2F8c%2F8e%2F21%2Fbe%2F8c8e21be7d48383bff97c8138720b5f2007ef6f3bae7aedaaf0f0b8f6d1866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480382"/>
            <a:ext cx="4536504" cy="3116970"/>
          </a:xfrm>
          <a:prstGeom prst="rect">
            <a:avLst/>
          </a:prstGeom>
          <a:noFill/>
        </p:spPr>
      </p:pic>
      <p:pic>
        <p:nvPicPr>
          <p:cNvPr id="32772" name="Picture 4" descr="http://img.sci-lib.com/2010/03/29/b_60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3191253" cy="3198888"/>
          </a:xfrm>
          <a:prstGeom prst="rect">
            <a:avLst/>
          </a:prstGeom>
          <a:noFill/>
        </p:spPr>
      </p:pic>
      <p:pic>
        <p:nvPicPr>
          <p:cNvPr id="32774" name="Picture 6" descr="http://press-unity.com/sites/default/files/field/image/9_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8812" y="260648"/>
            <a:ext cx="464916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illem-defo-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3168352" cy="2114155"/>
          </a:xfrm>
          <a:ln>
            <a:solidFill>
              <a:schemeClr val="bg1"/>
            </a:solidFill>
          </a:ln>
        </p:spPr>
      </p:pic>
      <p:pic>
        <p:nvPicPr>
          <p:cNvPr id="5" name="Рисунок 4" descr="Астрид Линдгр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284984"/>
            <a:ext cx="2127898" cy="215449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Рисунок 5" descr="Борис Пастерна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3284984"/>
            <a:ext cx="1875517" cy="284551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Рисунок 6" descr="Зигмунд Фрейд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55701" y="260648"/>
            <a:ext cx="2688299" cy="213285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Рисунок 7" descr="Питер Арнетт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260648"/>
            <a:ext cx="2993133" cy="213285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Рисунок 8" descr="Клайд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3284984"/>
            <a:ext cx="1709676" cy="28258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Рисунок 9" descr="Бонни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76256" y="3284984"/>
            <a:ext cx="2038832" cy="28529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79512" y="24208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Уиллем</a:t>
            </a:r>
            <a:r>
              <a:rPr lang="ru-RU" b="1" dirty="0" smtClean="0">
                <a:solidFill>
                  <a:schemeClr val="bg1"/>
                </a:solidFill>
              </a:rPr>
              <a:t> Дефо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24208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Питер </a:t>
            </a:r>
            <a:r>
              <a:rPr lang="ru-RU" b="1" dirty="0" err="1" smtClean="0">
                <a:solidFill>
                  <a:schemeClr val="bg1"/>
                </a:solidFill>
              </a:rPr>
              <a:t>Арнетт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5688" y="242088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Зигмунд Фрейд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544522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Астрид</a:t>
            </a:r>
            <a:r>
              <a:rPr lang="ru-RU" b="1" dirty="0" smtClean="0">
                <a:solidFill>
                  <a:schemeClr val="bg1"/>
                </a:solidFill>
              </a:rPr>
              <a:t> Линдгрен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61653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Борис Пастернак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6096" y="623731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Бонни</a:t>
            </a:r>
            <a:r>
              <a:rPr lang="ru-RU" b="1" dirty="0" smtClean="0">
                <a:solidFill>
                  <a:schemeClr val="bg1"/>
                </a:solidFill>
              </a:rPr>
              <a:t> и Клайд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187</TotalTime>
  <Words>670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Мы очень разные,  но мы вместе </vt:lpstr>
      <vt:lpstr>Толерантность-это…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МАРИШЕЧКА!!!!</dc:creator>
  <cp:lastModifiedBy>Темникова</cp:lastModifiedBy>
  <cp:revision>22</cp:revision>
  <dcterms:created xsi:type="dcterms:W3CDTF">2018-03-13T18:34:47Z</dcterms:created>
  <dcterms:modified xsi:type="dcterms:W3CDTF">2018-03-14T07:54:45Z</dcterms:modified>
</cp:coreProperties>
</file>