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4" d="100"/>
          <a:sy n="84" d="100"/>
        </p:scale>
        <p:origin x="629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98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33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49978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745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714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195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22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0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7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16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73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86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022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956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6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10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7EC1F-4CC8-44FA-8BC7-297CA4A7A044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7212AD0-FF58-4944-9B9A-9E3475E1F2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268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772160"/>
            <a:ext cx="7766936" cy="210312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Использование ИКТ в развитии сенсомоторных навыков у детей дошкольного возраста с речевыми нарушениями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7280" y="3525521"/>
            <a:ext cx="9083039" cy="290576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chemeClr val="tx1"/>
                </a:solidFill>
              </a:rPr>
              <a:t>Е.В. УСЕНКОВА</a:t>
            </a:r>
            <a:r>
              <a:rPr lang="ru-RU" dirty="0">
                <a:solidFill>
                  <a:schemeClr val="tx1"/>
                </a:solidFill>
              </a:rPr>
              <a:t>,</a:t>
            </a:r>
          </a:p>
          <a:p>
            <a:r>
              <a:rPr lang="ru-RU" dirty="0">
                <a:solidFill>
                  <a:schemeClr val="tx1"/>
                </a:solidFill>
              </a:rPr>
              <a:t>кандидат педагогических наук, </a:t>
            </a:r>
          </a:p>
          <a:p>
            <a:r>
              <a:rPr lang="ru-RU" dirty="0">
                <a:solidFill>
                  <a:schemeClr val="tx1"/>
                </a:solidFill>
              </a:rPr>
              <a:t>доцент кафедры «Психология личности и специальной педагогики</a:t>
            </a:r>
          </a:p>
          <a:p>
            <a:r>
              <a:rPr lang="ru-RU" dirty="0">
                <a:solidFill>
                  <a:schemeClr val="tx1"/>
                </a:solidFill>
              </a:rPr>
              <a:t>Владимирский государственный университет имени Александра Григорьевича и Николая Григорьевича Столетовых, Владимир, Россия</a:t>
            </a:r>
          </a:p>
          <a:p>
            <a:r>
              <a:rPr lang="ru-RU" i="1" dirty="0" err="1">
                <a:solidFill>
                  <a:schemeClr val="tx1"/>
                </a:solidFill>
              </a:rPr>
              <a:t>О.А.Широкова</a:t>
            </a:r>
            <a:r>
              <a:rPr lang="ru-RU" dirty="0">
                <a:solidFill>
                  <a:schemeClr val="tx1"/>
                </a:solidFill>
              </a:rPr>
              <a:t>,</a:t>
            </a:r>
          </a:p>
          <a:p>
            <a:r>
              <a:rPr lang="ru-RU" dirty="0">
                <a:solidFill>
                  <a:schemeClr val="tx1"/>
                </a:solidFill>
              </a:rPr>
              <a:t>магистр группы </a:t>
            </a:r>
            <a:r>
              <a:rPr lang="ru-RU" dirty="0" err="1">
                <a:solidFill>
                  <a:schemeClr val="tx1"/>
                </a:solidFill>
              </a:rPr>
              <a:t>КПм</a:t>
            </a:r>
            <a:r>
              <a:rPr lang="ru-RU" dirty="0">
                <a:solidFill>
                  <a:schemeClr val="tx1"/>
                </a:solidFill>
              </a:rPr>
              <a:t> – 120 кафедры «Психология личности и специальной педагогики,</a:t>
            </a:r>
          </a:p>
          <a:p>
            <a:r>
              <a:rPr lang="ru-RU" dirty="0">
                <a:solidFill>
                  <a:schemeClr val="tx1"/>
                </a:solidFill>
              </a:rPr>
              <a:t>Владимирский государственный университет имени Александра Григорьевича и Николая Григорьевича Столетовых, Владимир, Россия</a:t>
            </a:r>
          </a:p>
        </p:txBody>
      </p:sp>
    </p:spTree>
    <p:extLst>
      <p:ext uri="{BB962C8B-B14F-4D97-AF65-F5344CB8AC3E}">
        <p14:creationId xmlns:p14="http://schemas.microsoft.com/office/powerpoint/2010/main" val="21556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6790" y="2468880"/>
            <a:ext cx="9792546" cy="140919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129784"/>
            <a:ext cx="8596668" cy="91157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6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Аннотация.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163386" cy="3880773"/>
          </a:xfrm>
        </p:spPr>
        <p:txBody>
          <a:bodyPr>
            <a:normAutofit/>
          </a:bodyPr>
          <a:lstStyle/>
          <a:p>
            <a:pPr algn="just"/>
            <a:r>
              <a:rPr lang="ru-RU" sz="4000" dirty="0"/>
              <a:t>В статье предложены различные варианты использования </a:t>
            </a:r>
            <a:r>
              <a:rPr lang="ru-RU" sz="4000" dirty="0" smtClean="0"/>
              <a:t>ИКТ (информационно-компьютерные технологии) формировании </a:t>
            </a:r>
            <a:r>
              <a:rPr lang="ru-RU" sz="4000" dirty="0"/>
              <a:t>сенсомоторных навыков у детей с речевыми нарушениями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433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Ключевые слова: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061786" cy="3880773"/>
          </a:xfrm>
          <a:noFill/>
        </p:spPr>
        <p:txBody>
          <a:bodyPr>
            <a:normAutofit/>
          </a:bodyPr>
          <a:lstStyle/>
          <a:p>
            <a:r>
              <a:rPr lang="ru-RU" sz="3600" dirty="0"/>
              <a:t>информационно-компьютерные технологии, игровые технологии, интерактивные технологии, компьютерные игры, сенсомоторные навыки, дети с особенностями психофизического развития.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385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774" y="599440"/>
            <a:ext cx="8596668" cy="1320800"/>
          </a:xfrm>
        </p:spPr>
        <p:txBody>
          <a:bodyPr/>
          <a:lstStyle/>
          <a:p>
            <a:r>
              <a:rPr lang="ru-RU" b="1" i="1" dirty="0"/>
              <a:t>Введение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315786" cy="428085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По причине того, что увеличивается количество детей, у которых наблюдаются нарушения речи, требуется искать более результативный метод детского </a:t>
            </a:r>
            <a:r>
              <a:rPr lang="ru-RU" sz="2400" b="1" dirty="0" smtClean="0">
                <a:solidFill>
                  <a:schemeClr val="tx1"/>
                </a:solidFill>
              </a:rPr>
              <a:t>обучения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Все чаще коррекционные педагоги применяют ИКТ или информационно-компьютерные технологии. Среди прочего, в рамках образования, направленного на коррекцию нарушений, часто применяются </a:t>
            </a:r>
            <a:r>
              <a:rPr lang="ru-RU" sz="2400" b="1" dirty="0" err="1">
                <a:solidFill>
                  <a:schemeClr val="tx1"/>
                </a:solidFill>
              </a:rPr>
              <a:t>медиаобразовательные</a:t>
            </a:r>
            <a:r>
              <a:rPr lang="ru-RU" sz="2400" b="1" dirty="0">
                <a:solidFill>
                  <a:schemeClr val="tx1"/>
                </a:solidFill>
              </a:rPr>
              <a:t> средства. Для такой работы, в которой участие принимают дети, демонстрирующие сенсорные, двигательные, интеллектуальны проблемы, проблемы с речью, часто используются игровые компьютерные технологии. 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53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Технологии коррекции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655386" cy="388077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Благодаря играм и презентациям на компьютере, у детей сохраняется познавательная активность, при этом исключается их утомление. </a:t>
            </a:r>
            <a:r>
              <a:rPr lang="ru-RU" b="1" dirty="0">
                <a:solidFill>
                  <a:schemeClr val="tx1"/>
                </a:solidFill>
              </a:rPr>
              <a:t>Р</a:t>
            </a:r>
            <a:r>
              <a:rPr lang="ru-RU" b="1" dirty="0" smtClean="0">
                <a:solidFill>
                  <a:schemeClr val="tx1"/>
                </a:solidFill>
              </a:rPr>
              <a:t>езультативность </a:t>
            </a:r>
            <a:r>
              <a:rPr lang="ru-RU" b="1" dirty="0">
                <a:solidFill>
                  <a:schemeClr val="tx1"/>
                </a:solidFill>
              </a:rPr>
              <a:t>логопедической работы возрастает. </a:t>
            </a:r>
          </a:p>
          <a:p>
            <a:r>
              <a:rPr lang="ru-RU" b="1" dirty="0">
                <a:solidFill>
                  <a:schemeClr val="tx1"/>
                </a:solidFill>
              </a:rPr>
              <a:t>Благодаря компьютерным технологиям обеспечивается наглядность материала для занятий. </a:t>
            </a:r>
            <a:r>
              <a:rPr lang="ru-RU" b="1" dirty="0">
                <a:solidFill>
                  <a:schemeClr val="tx1"/>
                </a:solidFill>
              </a:rPr>
              <a:t>М</a:t>
            </a:r>
            <a:r>
              <a:rPr lang="ru-RU" b="1" dirty="0" smtClean="0">
                <a:solidFill>
                  <a:schemeClr val="tx1"/>
                </a:solidFill>
              </a:rPr>
              <a:t>атериал </a:t>
            </a:r>
            <a:r>
              <a:rPr lang="ru-RU" b="1" dirty="0">
                <a:solidFill>
                  <a:schemeClr val="tx1"/>
                </a:solidFill>
              </a:rPr>
              <a:t>становится более привлекательным с эмоциональной точки зрения, более многофункциональным. </a:t>
            </a:r>
            <a:r>
              <a:rPr lang="ru-RU" b="1" dirty="0">
                <a:solidFill>
                  <a:schemeClr val="tx1"/>
                </a:solidFill>
              </a:rPr>
              <a:t>Р</a:t>
            </a:r>
            <a:r>
              <a:rPr lang="ru-RU" b="1" dirty="0" smtClean="0">
                <a:solidFill>
                  <a:schemeClr val="tx1"/>
                </a:solidFill>
              </a:rPr>
              <a:t>астет </a:t>
            </a:r>
            <a:r>
              <a:rPr lang="ru-RU" b="1" dirty="0">
                <a:solidFill>
                  <a:schemeClr val="tx1"/>
                </a:solidFill>
              </a:rPr>
              <a:t>мотивационная активность детей, они более связаны с логопедом на эмоциональном уровне. </a:t>
            </a:r>
          </a:p>
          <a:p>
            <a:r>
              <a:rPr lang="ru-RU" b="1" dirty="0">
                <a:solidFill>
                  <a:schemeClr val="tx1"/>
                </a:solidFill>
              </a:rPr>
              <a:t>Благодаря упомянутым технологиям, процесс коррекционной работы с детьми, которые имеют нарушения речи, становится более эффективным. Логопед может быстрее добиться хороших результатов, даже если расстройства речи интенсивны и сложны. </a:t>
            </a:r>
          </a:p>
          <a:p>
            <a:r>
              <a:rPr lang="ru-RU" b="1" dirty="0">
                <a:solidFill>
                  <a:schemeClr val="tx1"/>
                </a:solidFill>
              </a:rPr>
              <a:t>Результативность работы логопеда повышается, если имеет место применение комплекса педагогических приемов и методик, в которых задействованы компьютерные программы и презентации. Помимо этого, здесь стоит назвать применение ИКТ в ежедневном режиме для коррекции. 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86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176" y="609600"/>
            <a:ext cx="10012680" cy="1320800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С помощью ИКТ </a:t>
            </a:r>
            <a:r>
              <a:rPr lang="ru-RU" sz="2400" b="1" i="1" dirty="0"/>
              <a:t>возможной становится реализация определенных принципов, которые позволяют улучшить результаты коррекции нарушений речи</a:t>
            </a: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04803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Принцип </a:t>
            </a:r>
            <a:r>
              <a:rPr lang="ru-RU" b="1" i="1" dirty="0" err="1"/>
              <a:t>полисенсорного</a:t>
            </a:r>
            <a:r>
              <a:rPr lang="ru-RU" b="1" i="1" dirty="0"/>
              <a:t> подхода.</a:t>
            </a:r>
            <a:endParaRPr lang="ru-RU" b="1" dirty="0"/>
          </a:p>
          <a:p>
            <a:r>
              <a:rPr lang="ru-RU" b="1" i="1" dirty="0"/>
              <a:t>Принцип системного подхода.</a:t>
            </a:r>
            <a:endParaRPr lang="ru-RU" b="1" dirty="0"/>
          </a:p>
          <a:p>
            <a:r>
              <a:rPr lang="ru-RU" b="1" i="1" dirty="0"/>
              <a:t>Принцип развивающего и дифференцированного обучения детей – логопатов.</a:t>
            </a:r>
            <a:endParaRPr lang="ru-RU" b="1" dirty="0"/>
          </a:p>
          <a:p>
            <a:r>
              <a:rPr lang="ru-RU" b="1" i="1" dirty="0"/>
              <a:t>Принцип системности и последовательности обучения.</a:t>
            </a:r>
            <a:endParaRPr lang="ru-RU" b="1" dirty="0"/>
          </a:p>
          <a:p>
            <a:r>
              <a:rPr lang="ru-RU" b="1" i="1" dirty="0"/>
              <a:t>Принцип доступности </a:t>
            </a:r>
            <a:r>
              <a:rPr lang="ru-RU" b="1" i="1" dirty="0" smtClean="0"/>
              <a:t>обучения</a:t>
            </a:r>
          </a:p>
          <a:p>
            <a:r>
              <a:rPr lang="ru-RU" b="1" i="1" dirty="0"/>
              <a:t>Принцип индивидуального обучения.</a:t>
            </a:r>
            <a:endParaRPr lang="ru-RU" b="1" dirty="0"/>
          </a:p>
          <a:p>
            <a:r>
              <a:rPr lang="ru-RU" b="1" i="1" dirty="0"/>
              <a:t>Принцип объективной оценки результатов деятельности ребёнка.</a:t>
            </a:r>
            <a:endParaRPr lang="ru-RU" b="1" dirty="0"/>
          </a:p>
          <a:p>
            <a:r>
              <a:rPr lang="ru-RU" b="1" i="1" dirty="0"/>
              <a:t>Принцип игровой стратегии и введение ребёнка в проблемную ситуацию. </a:t>
            </a:r>
            <a:endParaRPr lang="ru-RU" b="1" dirty="0"/>
          </a:p>
          <a:p>
            <a:r>
              <a:rPr lang="ru-RU" b="1" i="1" dirty="0"/>
              <a:t>Принцип воспитывающего обучения.</a:t>
            </a:r>
            <a:endParaRPr lang="ru-RU" b="1" dirty="0"/>
          </a:p>
          <a:p>
            <a:r>
              <a:rPr lang="ru-RU" b="1" i="1" dirty="0"/>
              <a:t>Принцип интерактивности компьютерных средств обучения.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7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1920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29768"/>
            <a:ext cx="9966282" cy="633679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Речь ребенка развита настолько, насколько сформированы у него тонкие движения пальце  в рук. Чем они совершеннее, тем быстрее он овладевает речью. 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Мелкая моторика и речь развиваются лучше, если для работы, направленной на коррекцию речевых нарушений, применяются интерактивные проекторы </a:t>
            </a:r>
            <a:r>
              <a:rPr lang="ru-RU" sz="2800" b="1" dirty="0" err="1">
                <a:solidFill>
                  <a:schemeClr val="accent2">
                    <a:lumMod val="75000"/>
                  </a:schemeClr>
                </a:solidFill>
              </a:rPr>
              <a:t>Хабр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. Благодаря им осуществляется взаимодействие с изображением, которое демонстрируется, например, рисунки на данном изображении, его перемещение. Как правило, проекторы оснащены сенсорным экраном, что позволяет совершенствовать точность пальцев, мелкой моторики.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9319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400" b="1" i="1" dirty="0">
                <a:solidFill>
                  <a:srgbClr val="C00000"/>
                </a:solidFill>
              </a:rPr>
              <a:t>Реализация новых методик для специального образования требует наличия планшетов или компьютеров, ноутбуков, интерактивных столов и досок.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765114" cy="432250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Программный комплекс «</a:t>
            </a:r>
            <a:r>
              <a:rPr lang="ru-RU" sz="2400" b="1" dirty="0" err="1">
                <a:solidFill>
                  <a:schemeClr val="tx1"/>
                </a:solidFill>
              </a:rPr>
              <a:t>Мерсибо</a:t>
            </a:r>
            <a:r>
              <a:rPr lang="ru-RU" sz="2400" b="1" dirty="0">
                <a:solidFill>
                  <a:schemeClr val="tx1"/>
                </a:solidFill>
              </a:rPr>
              <a:t> ПЛЮС». </a:t>
            </a:r>
            <a:r>
              <a:rPr lang="ru-RU" sz="2400" b="1" dirty="0" smtClean="0">
                <a:solidFill>
                  <a:schemeClr val="tx1"/>
                </a:solidFill>
              </a:rPr>
              <a:t>( игры, упражнения)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Программный продукт «</a:t>
            </a:r>
            <a:r>
              <a:rPr lang="ru-RU" sz="2400" b="1" dirty="0" err="1">
                <a:solidFill>
                  <a:schemeClr val="tx1"/>
                </a:solidFill>
              </a:rPr>
              <a:t>Specialeducationtools</a:t>
            </a:r>
            <a:r>
              <a:rPr lang="ru-RU" sz="2400" b="1" dirty="0">
                <a:solidFill>
                  <a:schemeClr val="tx1"/>
                </a:solidFill>
              </a:rPr>
              <a:t>», сокращенно «SET» либо «Специальные образовательные средства</a:t>
            </a:r>
            <a:r>
              <a:rPr lang="ru-RU" sz="2400" b="1" dirty="0" smtClean="0">
                <a:solidFill>
                  <a:schemeClr val="tx1"/>
                </a:solidFill>
              </a:rPr>
              <a:t>» (готовый </a:t>
            </a:r>
            <a:r>
              <a:rPr lang="ru-RU" sz="2400" b="1" dirty="0">
                <a:solidFill>
                  <a:schemeClr val="tx1"/>
                </a:solidFill>
              </a:rPr>
              <a:t>наборов изображений, звука и </a:t>
            </a:r>
            <a:r>
              <a:rPr lang="ru-RU" sz="2400" b="1" dirty="0" smtClean="0">
                <a:solidFill>
                  <a:schemeClr val="tx1"/>
                </a:solidFill>
              </a:rPr>
              <a:t>анимации).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Программное обеспечение «</a:t>
            </a:r>
            <a:r>
              <a:rPr lang="ru-RU" sz="2400" b="1" dirty="0" err="1">
                <a:solidFill>
                  <a:schemeClr val="tx1"/>
                </a:solidFill>
              </a:rPr>
              <a:t>Fast</a:t>
            </a:r>
            <a:r>
              <a:rPr lang="ru-RU" sz="2400" b="1" dirty="0">
                <a:solidFill>
                  <a:schemeClr val="tx1"/>
                </a:solidFill>
              </a:rPr>
              <a:t> </a:t>
            </a:r>
            <a:r>
              <a:rPr lang="ru-RU" sz="2400" b="1" dirty="0" err="1">
                <a:solidFill>
                  <a:schemeClr val="tx1"/>
                </a:solidFill>
              </a:rPr>
              <a:t>ForWord</a:t>
            </a:r>
            <a:r>
              <a:rPr lang="ru-RU" sz="2400" b="1" dirty="0" smtClean="0">
                <a:solidFill>
                  <a:schemeClr val="tx1"/>
                </a:solidFill>
              </a:rPr>
              <a:t>».(</a:t>
            </a:r>
            <a:r>
              <a:rPr lang="ru-RU" sz="2400" b="1" dirty="0">
                <a:solidFill>
                  <a:schemeClr val="tx1"/>
                </a:solidFill>
              </a:rPr>
              <a:t>постоянное произнесение «сложных» фонем, более медленно, затем темп ускоряется до того, как требуется произносить их </a:t>
            </a:r>
            <a:r>
              <a:rPr lang="ru-RU" sz="2400" b="1" dirty="0" smtClean="0">
                <a:solidFill>
                  <a:schemeClr val="tx1"/>
                </a:solidFill>
              </a:rPr>
              <a:t>обычно).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55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943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Вывод: 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99032"/>
            <a:ext cx="10012002" cy="5020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Следует сказать о позитивном воздействии компьютерных программ на то, каким образом дети усваивают знания и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умения.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Благодаря ИКТ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можно добиться уменьшения количества необходимых средств, усилий и времени, необходимых для того, чтобы добиться необходимых результатов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коррекции.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Обучающие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компьютерные программы являются эффективным методом обучения для того, чтобы дети, имеющие проблемы в речи, в полной мере получили знания на совершенствование сенсомоторных навыков. 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9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642</Words>
  <Application>Microsoft Office PowerPoint</Application>
  <PresentationFormat>Широкоэкранный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Использование ИКТ в развитии сенсомоторных навыков у детей дошкольного возраста с речевыми нарушениями</vt:lpstr>
      <vt:lpstr>Аннотация. </vt:lpstr>
      <vt:lpstr>Ключевые слова:</vt:lpstr>
      <vt:lpstr>Введение </vt:lpstr>
      <vt:lpstr>Технологии коррекции</vt:lpstr>
      <vt:lpstr>С помощью ИКТ возможной становится реализация определенных принципов, которые позволяют улучшить результаты коррекции нарушений речи</vt:lpstr>
      <vt:lpstr>Презентация PowerPoint</vt:lpstr>
      <vt:lpstr>Реализация новых методик для специального образования требует наличия планшетов или компьютеров, ноутбуков, интерактивных столов и досок.  </vt:lpstr>
      <vt:lpstr>Вывод: 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в развитии сенсомоторных навыков у детей дошкольного возраста с речевыми нарушениями</dc:title>
  <dc:creator>Shirokova Olga</dc:creator>
  <cp:lastModifiedBy>Shirokova Olga</cp:lastModifiedBy>
  <cp:revision>10</cp:revision>
  <dcterms:created xsi:type="dcterms:W3CDTF">2021-10-16T20:26:28Z</dcterms:created>
  <dcterms:modified xsi:type="dcterms:W3CDTF">2021-10-16T22:10:11Z</dcterms:modified>
</cp:coreProperties>
</file>