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8" r:id="rId2"/>
    <p:sldId id="257" r:id="rId3"/>
    <p:sldId id="269" r:id="rId4"/>
    <p:sldId id="270" r:id="rId5"/>
    <p:sldId id="271" r:id="rId6"/>
    <p:sldId id="259" r:id="rId7"/>
    <p:sldId id="264" r:id="rId8"/>
    <p:sldId id="256" r:id="rId9"/>
    <p:sldId id="267" r:id="rId10"/>
    <p:sldId id="266" r:id="rId11"/>
    <p:sldId id="273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87" autoAdjust="0"/>
  </p:normalViewPr>
  <p:slideViewPr>
    <p:cSldViewPr>
      <p:cViewPr>
        <p:scale>
          <a:sx n="100" d="100"/>
          <a:sy n="100" d="100"/>
        </p:scale>
        <p:origin x="-504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D17952-A2AC-442B-ACCD-373A2C0F4D13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32DF57-0F7F-4FED-BC9F-14DC56EEE2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659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BEC4BAE7-8422-4CF4-9F1C-47CAE5B5DFC3}" type="slidenum">
              <a:rPr lang="ru-RU" smtClean="0"/>
              <a:pPr eaLnBrk="1" hangingPunct="1"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2DF57-0F7F-4FED-BC9F-14DC56EEE2A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C64B5-B974-4D0D-AAC6-0DF21797EE12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audio" Target="../media/audio2.wav"/><Relationship Id="rId7" Type="http://schemas.openxmlformats.org/officeDocument/2006/relationships/oleObject" Target="../embeddings/oleObject1.bin"/><Relationship Id="rId2" Type="http://schemas.openxmlformats.org/officeDocument/2006/relationships/audio" Target="../media/audio1.wav"/><Relationship Id="rId1" Type="http://schemas.openxmlformats.org/officeDocument/2006/relationships/vmlDrawing" Target="../drawings/vmlDrawing1.vml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15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14.jpeg"/><Relationship Id="rId4" Type="http://schemas.openxmlformats.org/officeDocument/2006/relationships/audio" Target="file:///D:\OLD\&#1056;&#1040;&#1041;&#1054;&#1063;&#1048;&#1049;%20&#1057;&#1058;&#1054;&#1051;\&#1055;&#1086;&#1088;&#1090;&#1092;&#1077;&#1083;&#1100;\&#1042;&#1080;&#1069;&#1082;&#1089;&#1052;\&#1042;&#1048;&#1050;&#1040;%20-&#1055;&#1045;&#1044;&#1052;&#1040;&#1056;&#1040;&#1060;&#1054;&#1053;%20-&#1057;&#1054;&#1063;&#1048;&#1053;&#1045;&#1053;&#1048;&#1045;\bird-2.au" TargetMode="External"/><Relationship Id="rId9" Type="http://schemas.openxmlformats.org/officeDocument/2006/relationships/hyperlink" Target="http://www.tretyakovgallery.ru/dataphotos/7/72/729e0a09ffc55a4cb9deaa2671d7f9c8.jp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fratria.ru/download/fratria_23feb2.9944.jpg" TargetMode="External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6.jpeg"/><Relationship Id="rId12" Type="http://schemas.openxmlformats.org/officeDocument/2006/relationships/image" Target="../media/image20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hyperlink" Target="http://peredvizhniki.ru/uploads/gallery/comthumb/8/vityaz.jpg" TargetMode="External"/><Relationship Id="rId11" Type="http://schemas.openxmlformats.org/officeDocument/2006/relationships/image" Target="../media/image19.jpeg"/><Relationship Id="rId5" Type="http://schemas.openxmlformats.org/officeDocument/2006/relationships/image" Target="../media/image13.emf"/><Relationship Id="rId10" Type="http://schemas.openxmlformats.org/officeDocument/2006/relationships/image" Target="../media/image18.jpeg"/><Relationship Id="rId4" Type="http://schemas.openxmlformats.org/officeDocument/2006/relationships/oleObject" Target="../embeddings/oleObject2.bin"/><Relationship Id="rId9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0.jpeg"/><Relationship Id="rId7" Type="http://schemas.openxmlformats.org/officeDocument/2006/relationships/image" Target="../media/image5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31.png"/><Relationship Id="rId4" Type="http://schemas.openxmlformats.org/officeDocument/2006/relationships/image" Target="../media/image8.png"/><Relationship Id="rId9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>
                <a:alpha val="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rect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karvit.ru/wp-content/uploads/2012/01/40493-240x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239" y="154334"/>
            <a:ext cx="4677551" cy="580741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644008" y="1349881"/>
            <a:ext cx="41734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Виктор Михайлович </a:t>
            </a:r>
          </a:p>
          <a:p>
            <a:pPr algn="ctr"/>
            <a:r>
              <a:rPr lang="ru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Васнецов</a:t>
            </a:r>
          </a:p>
          <a:p>
            <a:pPr algn="ctr"/>
            <a:r>
              <a:rPr lang="ru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(1848-1926)</a:t>
            </a:r>
            <a:endParaRPr lang="ru-RU" sz="5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84769" y="6300524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Автопортрет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5408162"/>
              </p:ext>
            </p:extLst>
          </p:nvPr>
        </p:nvGraphicFramePr>
        <p:xfrm>
          <a:off x="0" y="1"/>
          <a:ext cx="9144000" cy="6741179"/>
        </p:xfrm>
        <a:graphic>
          <a:graphicData uri="http://schemas.openxmlformats.org/drawingml/2006/table">
            <a:tbl>
              <a:tblPr/>
              <a:tblGrid>
                <a:gridCol w="4047344"/>
                <a:gridCol w="5096656"/>
              </a:tblGrid>
              <a:tr h="3787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План.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Опорные слова: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1675">
                <a:tc>
                  <a:txBody>
                    <a:bodyPr/>
                    <a:lstStyle/>
                    <a:p>
                      <a:pPr marL="457200" indent="-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19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1. Вступление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r>
                        <a:rPr lang="ru-RU" sz="19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457200" indent="-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Что 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изображено 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</a:t>
                      </a:r>
                      <a:endParaRPr lang="ru-RU" sz="1900" baseline="0" dirty="0" smtClean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457200" indent="-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картине В. Васнецова</a:t>
                      </a:r>
                      <a:r>
                        <a:rPr lang="ru-RU" sz="19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«Снегурочка»?</a:t>
                      </a:r>
                      <a:endParaRPr lang="ru-RU" sz="190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Снегурочка, зимний лес.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58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</a:t>
                      </a:r>
                      <a:r>
                        <a:rPr lang="ru-RU" sz="19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Основная часть. Описание картины.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 Как 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художник изобразил лес, природу?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Тёмный лес, ночь, алмазные звёзды, лунный свет, поляна, сияющий голубоватый цвет, яркие тени.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0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 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Какая </a:t>
                      </a: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Снегурочка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?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Девушка, красивый наряд, жемчужно-серебристый цвет, парчовая шубка, шапочка с меховой опушкой, тёплые варежки.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03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 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Где стоит Снегурочка? Что изобразил художник на заднем плане?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сумраке леса, пушистые ёлочки, тонкая берёзка, вдали, огоньки-светлячки деревеньки.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 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Как чувствует себя Снегурочка?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Страшно, одиноко.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1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</a:t>
                      </a:r>
                      <a:r>
                        <a:rPr lang="ru-RU" sz="1900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Заключение</a:t>
                      </a:r>
                      <a:r>
                        <a:rPr lang="ru-RU" sz="19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9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Понравилась </a:t>
                      </a:r>
                      <a:r>
                        <a:rPr lang="ru-RU" sz="19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ли тебе картина? Чем?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Волшебная, загадочная, чудо, тайна.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9000">
              <a:srgbClr val="00B0F0"/>
            </a:gs>
            <a:gs pos="94588">
              <a:srgbClr val="D3DEF1"/>
            </a:gs>
            <a:gs pos="9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Oval 4"/>
          <p:cNvSpPr>
            <a:spLocks noChangeArrowheads="1"/>
          </p:cNvSpPr>
          <p:nvPr/>
        </p:nvSpPr>
        <p:spPr bwMode="auto">
          <a:xfrm>
            <a:off x="1692275" y="692150"/>
            <a:ext cx="5903913" cy="554513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53" name="Oval 5"/>
          <p:cNvSpPr>
            <a:spLocks noChangeArrowheads="1"/>
          </p:cNvSpPr>
          <p:nvPr/>
        </p:nvSpPr>
        <p:spPr bwMode="auto">
          <a:xfrm>
            <a:off x="2339975" y="1268413"/>
            <a:ext cx="4608513" cy="439261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3059113" y="1844675"/>
            <a:ext cx="3241675" cy="316865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3708400" y="2420938"/>
            <a:ext cx="2016125" cy="2016125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4284663" y="2997200"/>
            <a:ext cx="936625" cy="86518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743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1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4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7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40" presetID="32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4F4F"/>
                                      </p:to>
                                    </p:animClr>
                                    <p:animClr clrSpc="rgb" dir="cw">
                                      <p:cBhvr>
                                        <p:cTn id="42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4F4F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51" presetID="32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1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3" dur="1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4" dur="1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1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62" presetID="32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1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64" dur="1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73" presetID="32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4" dur="1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animClr clrSpc="rgb" dir="cw">
                                      <p:cBhvr>
                                        <p:cTn id="75" dur="1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76" dur="1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1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32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5" dur="1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60093"/>
                                      </p:to>
                                    </p:animClr>
                                    <p:animClr clrSpc="rgb" dir="cw">
                                      <p:cBhvr>
                                        <p:cTn id="86" dur="1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60093"/>
                                      </p:to>
                                    </p:animClr>
                                    <p:set>
                                      <p:cBhvr>
                                        <p:cTn id="87" dur="1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1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95" presetID="15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102" presetID="15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109" presetID="15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116" presetID="15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123" presetID="15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130" presetID="49" presetClass="entr" presetSubtype="0" decel="10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137" presetID="49" presetClass="entr" presetSubtype="0" decel="10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144" presetID="49" presetClass="entr" presetSubtype="0" decel="10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151" presetID="49" presetClass="entr" presetSubtype="0" decel="10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 nodeType="afterGroup">
                            <p:stCondLst>
                              <p:cond delay="19500"/>
                            </p:stCondLst>
                            <p:childTnLst>
                              <p:par>
                                <p:cTn id="158" presetID="49" presetClass="entr" presetSubtype="0" decel="10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  <p:bldP spid="2052" grpId="1" animBg="1"/>
      <p:bldP spid="2052" grpId="2" animBg="1"/>
      <p:bldP spid="2052" grpId="3" animBg="1"/>
      <p:bldP spid="2052" grpId="4" animBg="1"/>
      <p:bldP spid="2053" grpId="0" animBg="1"/>
      <p:bldP spid="2053" grpId="1" animBg="1"/>
      <p:bldP spid="2053" grpId="2" animBg="1"/>
      <p:bldP spid="2053" grpId="3" animBg="1"/>
      <p:bldP spid="2053" grpId="4" animBg="1"/>
      <p:bldP spid="2054" grpId="0" animBg="1"/>
      <p:bldP spid="2054" grpId="1" animBg="1"/>
      <p:bldP spid="2054" grpId="2" animBg="1"/>
      <p:bldP spid="2054" grpId="3" animBg="1"/>
      <p:bldP spid="2054" grpId="4" animBg="1"/>
      <p:bldP spid="2056" grpId="0" animBg="1"/>
      <p:bldP spid="2056" grpId="1" animBg="1"/>
      <p:bldP spid="2056" grpId="2" animBg="1"/>
      <p:bldP spid="2056" grpId="3" animBg="1"/>
      <p:bldP spid="2056" grpId="4" animBg="1"/>
      <p:bldP spid="2057" grpId="0" animBg="1"/>
      <p:bldP spid="2057" grpId="1" animBg="1"/>
      <p:bldP spid="2057" grpId="2" animBg="1"/>
      <p:bldP spid="2057" grpId="3" animBg="1"/>
      <p:bldP spid="2057" grpId="4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hkolazhizni.ru/img/content/i74/74080_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0891"/>
            <a:ext cx="4680520" cy="68490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9309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>
                <a:alpha val="37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ile:Vasnetsov Sneguroch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3968" y="10490"/>
            <a:ext cx="4860032" cy="681273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85941" y="1352514"/>
            <a:ext cx="443428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Сочинение </a:t>
            </a:r>
          </a:p>
          <a:p>
            <a:pPr algn="ctr"/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 картине В. М. Васнецова «Снегурочка»</a:t>
            </a:r>
            <a:endParaRPr lang="ru-RU" sz="32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http://lenagold.narod.ru/fon/clipart/s/sneg/sneg20.pn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4" y="4179100"/>
            <a:ext cx="428626" cy="484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lenagold.narod.ru/fon/clipart/s/sneg/sneg20.pn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854959" y="3901333"/>
            <a:ext cx="452439" cy="484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lenagold.narod.ru/fon/clipart/s/sneg/sneg21.pn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77687" y="5572141"/>
            <a:ext cx="428628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lenagold.narod.ru/fon/clipart/s/sneg/sneg21.pn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000100" y="5370580"/>
            <a:ext cx="452441" cy="442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lenagold.narod.ru/fon/clipart/s/sneg/sneg11.pn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66723" y="214291"/>
            <a:ext cx="333377" cy="321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lenagold.narod.ru/fon/clipart/s/sneg/sneg11.pn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000892" y="500042"/>
            <a:ext cx="428627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lenagold.narod.ru/fon/clipart/s/sneg/sneg18.png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928926" y="428604"/>
            <a:ext cx="381003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://lenagold.narod.ru/fon/clipart/s/sneg/sneg18.png"/>
          <p:cNvPicPr/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54816" y="1696628"/>
            <a:ext cx="333377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8" descr="http://s015.radikal.ru/i332/1011/5b/b4b39682368b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928926" y="4143380"/>
            <a:ext cx="463118" cy="500066"/>
          </a:xfrm>
          <a:prstGeom prst="rect">
            <a:avLst/>
          </a:prstGeom>
          <a:noFill/>
        </p:spPr>
      </p:pic>
      <p:pic>
        <p:nvPicPr>
          <p:cNvPr id="20" name="Picture 30" descr="http://s012.radikal.ru/i319/1011/25/ba542db26935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491880" y="2636912"/>
            <a:ext cx="428628" cy="4601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Презентация" r:id="rId7" imgW="4572180" imgH="3429039" progId="PowerPoint.Show.8">
                  <p:embed/>
                </p:oleObj>
              </mc:Choice>
              <mc:Fallback>
                <p:oleObj name="Презентация" r:id="rId7" imgW="4572180" imgH="3429039" progId="PowerPoint.Show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1692275" y="476250"/>
            <a:ext cx="57594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Дом-музей Васнецова В.М.</a:t>
            </a:r>
          </a:p>
        </p:txBody>
      </p:sp>
      <p:pic>
        <p:nvPicPr>
          <p:cNvPr id="61448" name="i-main-pic" descr="Картинка 16 из 75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196975"/>
            <a:ext cx="6985000" cy="516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9" name="pisi2527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pisi bird.wav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60928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50" name="warb2558.wav">
            <a:hlinkClick r:id="" action="ppaction://media"/>
          </p:cNvPr>
          <p:cNvPicPr>
            <a:picLocks noRot="1" noChangeAspect="1" noChangeArrowheads="1"/>
          </p:cNvPicPr>
          <p:nvPr>
            <a:wavAudioFile r:embed="rId3" name="warbl bird 2.wav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60928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51" name="warb2559.wav">
            <a:hlinkClick r:id="" action="ppaction://media"/>
          </p:cNvPr>
          <p:cNvPicPr>
            <a:picLocks noRot="1" noChangeAspect="1" noChangeArrowheads="1"/>
          </p:cNvPicPr>
          <p:nvPr>
            <a:wavAudioFile r:embed="rId3" name="warbl bird 2.wav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60213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52" name="bird-2.au">
            <a:hlinkClick r:id="" action="ppaction://media"/>
          </p:cNvPr>
          <p:cNvPicPr>
            <a:picLocks noRot="1" noChangeAspect="1" noChangeArrowheads="1"/>
          </p:cNvPicPr>
          <p:nvPr>
            <a:audioFile r:link="rId4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60928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53" name="pisi2574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pisi bird.wav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60213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1781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" fill="hold"/>
                                        <p:tgtEl>
                                          <p:spTgt spid="614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614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" presetClass="mediacall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" fill="hold"/>
                                        <p:tgtEl>
                                          <p:spTgt spid="614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" fill="hold"/>
                                        <p:tgtEl>
                                          <p:spTgt spid="614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1058" fill="hold"/>
                                        <p:tgtEl>
                                          <p:spTgt spid="614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9" repeatCount="4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49"/>
                </p:tgtEl>
              </p:cMediaNode>
            </p:audio>
            <p:audio>
              <p:cMediaNode showWhenStopped="0">
                <p:cTn id="30" repeatCount="4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50"/>
                </p:tgtEl>
              </p:cMediaNode>
            </p:audio>
            <p:audio>
              <p:cMediaNode showWhenStopped="0">
                <p:cTn id="31" repeatCount="3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51"/>
                </p:tgtEl>
              </p:cMediaNode>
            </p:audio>
            <p:audio>
              <p:cMediaNode showWhenStopped="0">
                <p:cTn id="32" repeatCount="3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52"/>
                </p:tgtEl>
              </p:cMediaNode>
            </p:audio>
            <p:audio>
              <p:cMediaNode showWhenStopped="0">
                <p:cTn id="33" repeatCount="200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53"/>
                </p:tgtEl>
              </p:cMediaNode>
            </p:audio>
          </p:childTnLst>
        </p:cTn>
      </p:par>
    </p:tnLst>
    <p:bldLst>
      <p:bldP spid="614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Презентация" r:id="rId4" imgW="4572180" imgH="3429039" progId="PowerPoint.Show.8">
                  <p:embed/>
                </p:oleObj>
              </mc:Choice>
              <mc:Fallback>
                <p:oleObj name="Презентация" r:id="rId4" imgW="4572180" imgH="3429039" progId="PowerPoint.Show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4995" name="i-main-pic" descr="Картинка 30 из 574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20713"/>
            <a:ext cx="8424863" cy="471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6" name="i-main-pic" descr="Картинка 4 из 574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49275"/>
            <a:ext cx="864235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7" name="Picture 5" descr="vasnecov0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188913"/>
            <a:ext cx="4521200" cy="648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AutoShape 8" descr="406px-Vasnetsov_Snegurochka"/>
          <p:cNvSpPr>
            <a:spLocks noChangeAspect="1" noChangeArrowheads="1"/>
          </p:cNvSpPr>
          <p:nvPr/>
        </p:nvSpPr>
        <p:spPr bwMode="auto">
          <a:xfrm>
            <a:off x="395288" y="404813"/>
            <a:ext cx="386715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7" name="AutoShape 10" descr="406px-Vasnetsov_Snegurochka"/>
          <p:cNvSpPr>
            <a:spLocks noChangeAspect="1" noChangeArrowheads="1"/>
          </p:cNvSpPr>
          <p:nvPr/>
        </p:nvSpPr>
        <p:spPr bwMode="auto">
          <a:xfrm>
            <a:off x="2638425" y="571500"/>
            <a:ext cx="386715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85005" name="Picture 13" descr="pic0218_102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106" y="886619"/>
            <a:ext cx="8713788" cy="475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006" name="Picture 14" descr="0808858c1579f52059a11b296364ed2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768" y="283370"/>
            <a:ext cx="5153025" cy="640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5022" name="Text Box 30"/>
          <p:cNvSpPr txBox="1">
            <a:spLocks noChangeArrowheads="1"/>
          </p:cNvSpPr>
          <p:nvPr/>
        </p:nvSpPr>
        <p:spPr bwMode="auto">
          <a:xfrm>
            <a:off x="395288" y="260350"/>
            <a:ext cx="84439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2000" b="1">
                <a:solidFill>
                  <a:schemeClr val="bg1"/>
                </a:solidFill>
              </a:rPr>
              <a:t>РЕПРОДУКЦИИ КАРТИН ВИКТОРА МИХАЙЛОВИЧА  ВАСНЕЦОВА</a:t>
            </a:r>
          </a:p>
        </p:txBody>
      </p:sp>
    </p:spTree>
    <p:extLst>
      <p:ext uri="{BB962C8B-B14F-4D97-AF65-F5344CB8AC3E}">
        <p14:creationId xmlns:p14="http://schemas.microsoft.com/office/powerpoint/2010/main" val="341052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50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50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5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84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7" dur="2000"/>
                                        <p:tgtEl>
                                          <p:spTgt spid="849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850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5" dur="20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9" dur="20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3" dur="20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7" dur="20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2000"/>
                                        <p:tgtEl>
                                          <p:spTgt spid="85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5" dur="2000"/>
                                        <p:tgtEl>
                                          <p:spTgt spid="850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0" dur="3000"/>
                                        <p:tgtEl>
                                          <p:spTgt spid="85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022" grpId="0"/>
      <p:bldP spid="8502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94588">
              <a:srgbClr val="D3DEF1"/>
            </a:gs>
            <a:gs pos="9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hkolazhizni.ru/img/content/i74/74080_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981"/>
            <a:ext cx="4680520" cy="68490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796136" y="2348880"/>
            <a:ext cx="3282047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i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Снегурочка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599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>
                <a:alpha val="99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literatura5.narod.ru/vasnecov_o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5656" y="3679033"/>
            <a:ext cx="1656184" cy="2678925"/>
          </a:xfrm>
          <a:prstGeom prst="rect">
            <a:avLst/>
          </a:prstGeom>
          <a:noFill/>
        </p:spPr>
      </p:pic>
      <p:pic>
        <p:nvPicPr>
          <p:cNvPr id="16388" name="Picture 4" descr="http://literatura5.narod.ru/vasnecov_o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2160" y="1053412"/>
            <a:ext cx="1772270" cy="2678925"/>
          </a:xfrm>
          <a:prstGeom prst="rect">
            <a:avLst/>
          </a:prstGeom>
          <a:noFill/>
        </p:spPr>
      </p:pic>
      <p:pic>
        <p:nvPicPr>
          <p:cNvPr id="16390" name="Picture 6" descr="http://literatura5.narod.ru/vasnecov_o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4008" y="4143380"/>
            <a:ext cx="3643338" cy="2525980"/>
          </a:xfrm>
          <a:prstGeom prst="rect">
            <a:avLst/>
          </a:prstGeom>
          <a:noFill/>
        </p:spPr>
      </p:pic>
      <p:pic>
        <p:nvPicPr>
          <p:cNvPr id="16392" name="Picture 8" descr="http://literatura5.narod.ru/vasnecov_o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1071546"/>
            <a:ext cx="3833839" cy="242946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0469" y="160712"/>
            <a:ext cx="85725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Эскизы декораций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В.М.Васнецова</a:t>
            </a:r>
          </a:p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 пьесе А.Н.Островского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«Снегурочка»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191264" y="3696891"/>
            <a:ext cx="2683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Снегурочка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0973" y="6375817"/>
            <a:ext cx="3876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Царь Берендей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j0435825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1"/>
            <a:tileRect/>
          </a:gradFill>
        </p:spPr>
      </p:pic>
      <p:pic>
        <p:nvPicPr>
          <p:cNvPr id="20486" name="Picture 6" descr="vasnecov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5764" y="2436471"/>
            <a:ext cx="3372246" cy="442152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7429522" y="4365104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Заголовок 4"/>
          <p:cNvSpPr txBox="1">
            <a:spLocks/>
          </p:cNvSpPr>
          <p:nvPr/>
        </p:nvSpPr>
        <p:spPr>
          <a:xfrm>
            <a:off x="457200" y="642918"/>
            <a:ext cx="8229600" cy="492922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«Снегурочка»</a:t>
            </a:r>
            <a:b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1899 г.</a:t>
            </a:r>
            <a:b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Государственная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Третьяковская галерея</a:t>
            </a:r>
            <a:b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 Москва</a:t>
            </a:r>
          </a:p>
        </p:txBody>
      </p:sp>
      <p:pic>
        <p:nvPicPr>
          <p:cNvPr id="13" name="Рисунок 12" descr="http://lenagold.narod.ru/fon/clipart/s/sneg/sneg11.pn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57225" y="6107926"/>
            <a:ext cx="357189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a.all.biz/img/ua/catalog/174687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131032" y="632657"/>
            <a:ext cx="6858000" cy="5592687"/>
          </a:xfrm>
          <a:prstGeom prst="rect">
            <a:avLst/>
          </a:prstGeom>
          <a:noFill/>
        </p:spPr>
      </p:pic>
      <p:pic>
        <p:nvPicPr>
          <p:cNvPr id="11274" name="Picture 10" descr="http://upload.wikimedia.org/wikipedia/commons/thumb/5/5f/Vasnetsov_Snegurochka.jpg/693px-Vasnetsov_Snegurochka.jpg?uselang=r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3768" y="511503"/>
            <a:ext cx="4104456" cy="5874188"/>
          </a:xfrm>
          <a:prstGeom prst="rect">
            <a:avLst/>
          </a:prstGeom>
          <a:noFill/>
        </p:spPr>
      </p:pic>
      <p:pic>
        <p:nvPicPr>
          <p:cNvPr id="13" name="Рисунок 12" descr="http://lenagold.narod.ru/fon/clipart/s/sneg/sneg11.pn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29652" y="214290"/>
            <a:ext cx="428596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lenagold.narod.ru/fon/clipart/s/sneg/sneg11.pn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29652" y="3500438"/>
            <a:ext cx="428596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lenagold.narod.ru/fon/clipart/s/sneg/sneg18.pn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2910" y="4286256"/>
            <a:ext cx="357189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lenagold.narod.ru/fon/clipart/s/sneg/sneg18.pn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58" y="214290"/>
            <a:ext cx="357190" cy="3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lenagold.narod.ru/fon/clipart/s/sneg/sneg20.pn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8596" y="6143644"/>
            <a:ext cx="428626" cy="484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lenagold.narod.ru/fon/clipart/s/sneg/sneg20.pn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215338" y="4500570"/>
            <a:ext cx="428626" cy="484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lenagold.narod.ru/fon/clipart/s/sneg/sneg21.pn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00034" y="2357430"/>
            <a:ext cx="428628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lenagold.narod.ru/fon/clipart/s/sneg/sneg21.pn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8501090" y="6215082"/>
            <a:ext cx="428628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0" descr="http://s012.radikal.ru/i319/1011/25/ba542db26935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29586" y="5572140"/>
            <a:ext cx="428628" cy="460141"/>
          </a:xfrm>
          <a:prstGeom prst="rect">
            <a:avLst/>
          </a:prstGeom>
          <a:noFill/>
        </p:spPr>
      </p:pic>
      <p:pic>
        <p:nvPicPr>
          <p:cNvPr id="15" name="Picture 28" descr="http://s015.radikal.ru/i332/1011/5b/b4b39682368b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86710" y="1643050"/>
            <a:ext cx="500066" cy="5399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upload.wikimedia.org/wikipedia/commons/5/5f/Vasnetsov_Snegurochka.jpg?uselang=ru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42852"/>
            <a:ext cx="4643470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2844" y="285728"/>
            <a:ext cx="42148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Толковый словарь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C. И. Ожегова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ПАРЧА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плотная 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узорчатая шелковая ткань с переплетающимися золотыми, серебряными нитями.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Прил. парчовый, -</a:t>
            </a:r>
            <a:r>
              <a:rPr lang="ru-RU" sz="24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ая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24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ое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http://udel3.narod.ru/ivanovskaia-oblast/pc11wfs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4929198"/>
            <a:ext cx="1928826" cy="1824669"/>
          </a:xfrm>
          <a:prstGeom prst="rect">
            <a:avLst/>
          </a:prstGeom>
          <a:noFill/>
        </p:spPr>
      </p:pic>
      <p:pic>
        <p:nvPicPr>
          <p:cNvPr id="9" name="Рисунок 8" descr="http://www.znaikak.ru/design/pic/visred/%D0%BF%D0%B0%D1%80%D1%87%D0%B0Brocade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00100" y="4071942"/>
            <a:ext cx="185738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tdraduga.ru/files/JPG/scen/parcha/4014/4014_99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85984" y="3357562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639</TotalTime>
  <Words>197</Words>
  <Application>Microsoft Office PowerPoint</Application>
  <PresentationFormat>Экран (4:3)</PresentationFormat>
  <Paragraphs>39</Paragraphs>
  <Slides>12</Slides>
  <Notes>3</Notes>
  <HiddenSlides>0</HiddenSlides>
  <MMClips>5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Презентация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Juli Mars</cp:lastModifiedBy>
  <cp:revision>63</cp:revision>
  <dcterms:created xsi:type="dcterms:W3CDTF">2013-01-02T15:21:50Z</dcterms:created>
  <dcterms:modified xsi:type="dcterms:W3CDTF">2018-01-24T15:28:21Z</dcterms:modified>
</cp:coreProperties>
</file>