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76" r:id="rId2"/>
    <p:sldId id="292" r:id="rId3"/>
    <p:sldId id="282" r:id="rId4"/>
    <p:sldId id="283" r:id="rId5"/>
    <p:sldId id="284" r:id="rId6"/>
    <p:sldId id="285" r:id="rId7"/>
    <p:sldId id="286" r:id="rId8"/>
    <p:sldId id="289" r:id="rId9"/>
    <p:sldId id="288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93" r:id="rId27"/>
    <p:sldId id="275" r:id="rId28"/>
    <p:sldId id="294" r:id="rId29"/>
    <p:sldId id="290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64678"/>
    <a:srgbClr val="333399"/>
    <a:srgbClr val="FF0000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2419" autoAdjust="0"/>
    <p:restoredTop sz="90929"/>
  </p:normalViewPr>
  <p:slideViewPr>
    <p:cSldViewPr>
      <p:cViewPr varScale="1">
        <p:scale>
          <a:sx n="55" d="100"/>
          <a:sy n="55" d="100"/>
        </p:scale>
        <p:origin x="-950" y="-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1085850" cy="6854825"/>
            <a:chOff x="0" y="0"/>
            <a:chExt cx="684" cy="4318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684" cy="4318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 dirty="0"/>
            </a:p>
          </p:txBody>
        </p:sp>
        <p:grpSp>
          <p:nvGrpSpPr>
            <p:cNvPr id="6" name="Group 4"/>
            <p:cNvGrpSpPr>
              <a:grpSpLocks/>
            </p:cNvGrpSpPr>
            <p:nvPr/>
          </p:nvGrpSpPr>
          <p:grpSpPr bwMode="auto">
            <a:xfrm>
              <a:off x="48" y="103"/>
              <a:ext cx="96" cy="4126"/>
              <a:chOff x="48" y="103"/>
              <a:chExt cx="96" cy="4126"/>
            </a:xfrm>
          </p:grpSpPr>
          <p:sp>
            <p:nvSpPr>
              <p:cNvPr id="7" name="Rectangle 5"/>
              <p:cNvSpPr>
                <a:spLocks noChangeArrowheads="1"/>
              </p:cNvSpPr>
              <p:nvPr/>
            </p:nvSpPr>
            <p:spPr bwMode="auto">
              <a:xfrm>
                <a:off x="48" y="1105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8" name="Rectangle 6"/>
              <p:cNvSpPr>
                <a:spLocks noChangeArrowheads="1"/>
              </p:cNvSpPr>
              <p:nvPr/>
            </p:nvSpPr>
            <p:spPr bwMode="auto">
              <a:xfrm>
                <a:off x="48" y="1250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/>
            </p:nvSpPr>
            <p:spPr bwMode="auto">
              <a:xfrm>
                <a:off x="48" y="1393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/>
            </p:nvSpPr>
            <p:spPr bwMode="auto">
              <a:xfrm>
                <a:off x="48" y="1538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/>
            </p:nvSpPr>
            <p:spPr bwMode="auto">
              <a:xfrm>
                <a:off x="48" y="1683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/>
            </p:nvSpPr>
            <p:spPr bwMode="auto">
              <a:xfrm>
                <a:off x="48" y="1826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/>
            </p:nvSpPr>
            <p:spPr bwMode="auto">
              <a:xfrm>
                <a:off x="48" y="1971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/>
            </p:nvSpPr>
            <p:spPr bwMode="auto">
              <a:xfrm>
                <a:off x="48" y="2116"/>
                <a:ext cx="96" cy="94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/>
            </p:nvSpPr>
            <p:spPr bwMode="auto">
              <a:xfrm>
                <a:off x="48" y="2259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/>
            </p:nvSpPr>
            <p:spPr bwMode="auto">
              <a:xfrm>
                <a:off x="48" y="2404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/>
            </p:nvSpPr>
            <p:spPr bwMode="auto">
              <a:xfrm>
                <a:off x="48" y="2549"/>
                <a:ext cx="96" cy="94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8" name="Rectangle 16"/>
              <p:cNvSpPr>
                <a:spLocks noChangeArrowheads="1"/>
              </p:cNvSpPr>
              <p:nvPr/>
            </p:nvSpPr>
            <p:spPr bwMode="auto">
              <a:xfrm>
                <a:off x="48" y="2691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9" name="Rectangle 17"/>
              <p:cNvSpPr>
                <a:spLocks noChangeArrowheads="1"/>
              </p:cNvSpPr>
              <p:nvPr/>
            </p:nvSpPr>
            <p:spPr bwMode="auto">
              <a:xfrm>
                <a:off x="48" y="2836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20" name="Rectangle 18"/>
              <p:cNvSpPr>
                <a:spLocks noChangeArrowheads="1"/>
              </p:cNvSpPr>
              <p:nvPr/>
            </p:nvSpPr>
            <p:spPr bwMode="auto">
              <a:xfrm>
                <a:off x="48" y="2979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21" name="Rectangle 19"/>
              <p:cNvSpPr>
                <a:spLocks noChangeArrowheads="1"/>
              </p:cNvSpPr>
              <p:nvPr/>
            </p:nvSpPr>
            <p:spPr bwMode="auto">
              <a:xfrm>
                <a:off x="48" y="3124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22" name="Rectangle 20"/>
              <p:cNvSpPr>
                <a:spLocks noChangeArrowheads="1"/>
              </p:cNvSpPr>
              <p:nvPr/>
            </p:nvSpPr>
            <p:spPr bwMode="auto">
              <a:xfrm>
                <a:off x="48" y="3269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23" name="Rectangle 21"/>
              <p:cNvSpPr>
                <a:spLocks noChangeArrowheads="1"/>
              </p:cNvSpPr>
              <p:nvPr/>
            </p:nvSpPr>
            <p:spPr bwMode="auto">
              <a:xfrm>
                <a:off x="48" y="3412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24" name="Rectangle 22"/>
              <p:cNvSpPr>
                <a:spLocks noChangeArrowheads="1"/>
              </p:cNvSpPr>
              <p:nvPr/>
            </p:nvSpPr>
            <p:spPr bwMode="auto">
              <a:xfrm>
                <a:off x="48" y="3557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25" name="Rectangle 23"/>
              <p:cNvSpPr>
                <a:spLocks noChangeArrowheads="1"/>
              </p:cNvSpPr>
              <p:nvPr/>
            </p:nvSpPr>
            <p:spPr bwMode="auto">
              <a:xfrm>
                <a:off x="48" y="3702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26" name="Rectangle 24"/>
              <p:cNvSpPr>
                <a:spLocks noChangeArrowheads="1"/>
              </p:cNvSpPr>
              <p:nvPr/>
            </p:nvSpPr>
            <p:spPr bwMode="auto">
              <a:xfrm>
                <a:off x="48" y="3845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27" name="Rectangle 25"/>
              <p:cNvSpPr>
                <a:spLocks noChangeArrowheads="1"/>
              </p:cNvSpPr>
              <p:nvPr/>
            </p:nvSpPr>
            <p:spPr bwMode="auto">
              <a:xfrm>
                <a:off x="48" y="3990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28" name="Rectangle 26"/>
              <p:cNvSpPr>
                <a:spLocks noChangeArrowheads="1"/>
              </p:cNvSpPr>
              <p:nvPr/>
            </p:nvSpPr>
            <p:spPr bwMode="auto">
              <a:xfrm>
                <a:off x="48" y="4134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29" name="Rectangle 27"/>
              <p:cNvSpPr>
                <a:spLocks noChangeArrowheads="1"/>
              </p:cNvSpPr>
              <p:nvPr/>
            </p:nvSpPr>
            <p:spPr bwMode="auto">
              <a:xfrm>
                <a:off x="48" y="103"/>
                <a:ext cx="96" cy="94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0" name="Rectangle 28"/>
              <p:cNvSpPr>
                <a:spLocks noChangeArrowheads="1"/>
              </p:cNvSpPr>
              <p:nvPr/>
            </p:nvSpPr>
            <p:spPr bwMode="auto">
              <a:xfrm>
                <a:off x="48" y="246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1" name="Rectangle 29"/>
              <p:cNvSpPr>
                <a:spLocks noChangeArrowheads="1"/>
              </p:cNvSpPr>
              <p:nvPr/>
            </p:nvSpPr>
            <p:spPr bwMode="auto">
              <a:xfrm>
                <a:off x="48" y="391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2" name="Rectangle 30"/>
              <p:cNvSpPr>
                <a:spLocks noChangeArrowheads="1"/>
              </p:cNvSpPr>
              <p:nvPr/>
            </p:nvSpPr>
            <p:spPr bwMode="auto">
              <a:xfrm>
                <a:off x="48" y="535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3" name="Rectangle 31"/>
              <p:cNvSpPr>
                <a:spLocks noChangeArrowheads="1"/>
              </p:cNvSpPr>
              <p:nvPr/>
            </p:nvSpPr>
            <p:spPr bwMode="auto">
              <a:xfrm>
                <a:off x="48" y="678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4" name="Rectangle 32"/>
              <p:cNvSpPr>
                <a:spLocks noChangeArrowheads="1"/>
              </p:cNvSpPr>
              <p:nvPr/>
            </p:nvSpPr>
            <p:spPr bwMode="auto">
              <a:xfrm>
                <a:off x="48" y="823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5" name="Rectangle 33"/>
              <p:cNvSpPr>
                <a:spLocks noChangeArrowheads="1"/>
              </p:cNvSpPr>
              <p:nvPr/>
            </p:nvSpPr>
            <p:spPr bwMode="auto">
              <a:xfrm>
                <a:off x="48" y="968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</p:grpSp>
      </p:grpSp>
      <p:sp>
        <p:nvSpPr>
          <p:cNvPr id="4130" name="Rectangle 34"/>
          <p:cNvSpPr>
            <a:spLocks noGrp="1" noChangeArrowheads="1"/>
          </p:cNvSpPr>
          <p:nvPr>
            <p:ph type="ctrTitle" sz="quarter"/>
          </p:nvPr>
        </p:nvSpPr>
        <p:spPr>
          <a:xfrm>
            <a:off x="1143000" y="2286000"/>
            <a:ext cx="7772400" cy="1143000"/>
          </a:xfrm>
        </p:spPr>
        <p:txBody>
          <a:bodyPr/>
          <a:lstStyle>
            <a:lvl1pPr algn="ctr">
              <a:defRPr>
                <a:solidFill>
                  <a:srgbClr val="00FFFF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131" name="Rectangle 3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886200"/>
            <a:ext cx="6400800" cy="1752600"/>
          </a:xfrm>
        </p:spPr>
        <p:txBody>
          <a:bodyPr lIns="92075" tIns="46038" rIns="92075" bIns="46038"/>
          <a:lstStyle>
            <a:lvl1pPr marL="0" indent="0" algn="ctr">
              <a:buFont typeface="Wingdings" pitchFamily="2" charset="2"/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36" name="Rectangle 3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7" name="Rectangle 3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8" name="Rectangle 3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77CCB0FE-3C1E-4348-9749-6F696C203E1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3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3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7068E7-E766-425D-A9AB-24E1E033D72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92938" y="609600"/>
            <a:ext cx="1949450" cy="54514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609600"/>
            <a:ext cx="5697538" cy="54514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3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3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542F19-C336-419C-B2B3-8EBC9EE7CBE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3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3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408E49-927D-4BA9-BA74-454BEF2F916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3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3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266518-B511-4D32-9E25-BA289362106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69988" y="1946275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32388" y="1946275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3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3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2F1395-1C55-4A3B-B24E-3E267627517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Rectangle 3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Rectangle 3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AA02DF-A95C-4D1C-972B-46DBBC81A79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3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3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01C8E8-4B18-4989-933D-A099F9A23A4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Rectangle 3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3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4BC468-D14D-4239-A967-32CA402FE59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3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3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ACD0C6-4857-4FD6-AA81-B2EF8612152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3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3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1CB777-9C3B-4EF9-8ED7-CFB4FC6FAA8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0"/>
            <a:ext cx="1085850" cy="6854825"/>
            <a:chOff x="0" y="0"/>
            <a:chExt cx="684" cy="4318"/>
          </a:xfrm>
        </p:grpSpPr>
        <p:sp>
          <p:nvSpPr>
            <p:cNvPr id="307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684" cy="4318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 dirty="0"/>
            </a:p>
          </p:txBody>
        </p:sp>
        <p:grpSp>
          <p:nvGrpSpPr>
            <p:cNvPr id="2057" name="Group 4"/>
            <p:cNvGrpSpPr>
              <a:grpSpLocks/>
            </p:cNvGrpSpPr>
            <p:nvPr/>
          </p:nvGrpSpPr>
          <p:grpSpPr bwMode="auto">
            <a:xfrm>
              <a:off x="48" y="102"/>
              <a:ext cx="96" cy="4128"/>
              <a:chOff x="48" y="102"/>
              <a:chExt cx="96" cy="4128"/>
            </a:xfrm>
          </p:grpSpPr>
          <p:sp>
            <p:nvSpPr>
              <p:cNvPr id="3077" name="Rectangle 5"/>
              <p:cNvSpPr>
                <a:spLocks noChangeArrowheads="1"/>
              </p:cNvSpPr>
              <p:nvPr/>
            </p:nvSpPr>
            <p:spPr bwMode="auto">
              <a:xfrm>
                <a:off x="48" y="1105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078" name="Rectangle 6"/>
              <p:cNvSpPr>
                <a:spLocks noChangeArrowheads="1"/>
              </p:cNvSpPr>
              <p:nvPr/>
            </p:nvSpPr>
            <p:spPr bwMode="auto">
              <a:xfrm>
                <a:off x="48" y="1250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079" name="Rectangle 7"/>
              <p:cNvSpPr>
                <a:spLocks noChangeArrowheads="1"/>
              </p:cNvSpPr>
              <p:nvPr/>
            </p:nvSpPr>
            <p:spPr bwMode="auto">
              <a:xfrm>
                <a:off x="48" y="1393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080" name="Rectangle 8"/>
              <p:cNvSpPr>
                <a:spLocks noChangeArrowheads="1"/>
              </p:cNvSpPr>
              <p:nvPr/>
            </p:nvSpPr>
            <p:spPr bwMode="auto">
              <a:xfrm>
                <a:off x="48" y="1538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081" name="Rectangle 9"/>
              <p:cNvSpPr>
                <a:spLocks noChangeArrowheads="1"/>
              </p:cNvSpPr>
              <p:nvPr/>
            </p:nvSpPr>
            <p:spPr bwMode="auto">
              <a:xfrm>
                <a:off x="48" y="1683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082" name="Rectangle 10"/>
              <p:cNvSpPr>
                <a:spLocks noChangeArrowheads="1"/>
              </p:cNvSpPr>
              <p:nvPr/>
            </p:nvSpPr>
            <p:spPr bwMode="auto">
              <a:xfrm>
                <a:off x="48" y="1826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083" name="Rectangle 11"/>
              <p:cNvSpPr>
                <a:spLocks noChangeArrowheads="1"/>
              </p:cNvSpPr>
              <p:nvPr/>
            </p:nvSpPr>
            <p:spPr bwMode="auto">
              <a:xfrm>
                <a:off x="48" y="1971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084" name="Rectangle 12"/>
              <p:cNvSpPr>
                <a:spLocks noChangeArrowheads="1"/>
              </p:cNvSpPr>
              <p:nvPr/>
            </p:nvSpPr>
            <p:spPr bwMode="auto">
              <a:xfrm>
                <a:off x="48" y="2115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085" name="Rectangle 13"/>
              <p:cNvSpPr>
                <a:spLocks noChangeArrowheads="1"/>
              </p:cNvSpPr>
              <p:nvPr/>
            </p:nvSpPr>
            <p:spPr bwMode="auto">
              <a:xfrm>
                <a:off x="48" y="2259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086" name="Rectangle 14"/>
              <p:cNvSpPr>
                <a:spLocks noChangeArrowheads="1"/>
              </p:cNvSpPr>
              <p:nvPr/>
            </p:nvSpPr>
            <p:spPr bwMode="auto">
              <a:xfrm>
                <a:off x="48" y="2403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087" name="Rectangle 15"/>
              <p:cNvSpPr>
                <a:spLocks noChangeArrowheads="1"/>
              </p:cNvSpPr>
              <p:nvPr/>
            </p:nvSpPr>
            <p:spPr bwMode="auto">
              <a:xfrm>
                <a:off x="48" y="2548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088" name="Rectangle 16"/>
              <p:cNvSpPr>
                <a:spLocks noChangeArrowheads="1"/>
              </p:cNvSpPr>
              <p:nvPr/>
            </p:nvSpPr>
            <p:spPr bwMode="auto">
              <a:xfrm>
                <a:off x="48" y="2692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089" name="Rectangle 17"/>
              <p:cNvSpPr>
                <a:spLocks noChangeArrowheads="1"/>
              </p:cNvSpPr>
              <p:nvPr/>
            </p:nvSpPr>
            <p:spPr bwMode="auto">
              <a:xfrm>
                <a:off x="48" y="2836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090" name="Rectangle 18"/>
              <p:cNvSpPr>
                <a:spLocks noChangeArrowheads="1"/>
              </p:cNvSpPr>
              <p:nvPr/>
            </p:nvSpPr>
            <p:spPr bwMode="auto">
              <a:xfrm>
                <a:off x="48" y="2980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091" name="Rectangle 19"/>
              <p:cNvSpPr>
                <a:spLocks noChangeArrowheads="1"/>
              </p:cNvSpPr>
              <p:nvPr/>
            </p:nvSpPr>
            <p:spPr bwMode="auto">
              <a:xfrm>
                <a:off x="48" y="3124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092" name="Rectangle 20"/>
              <p:cNvSpPr>
                <a:spLocks noChangeArrowheads="1"/>
              </p:cNvSpPr>
              <p:nvPr/>
            </p:nvSpPr>
            <p:spPr bwMode="auto">
              <a:xfrm>
                <a:off x="48" y="3269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093" name="Rectangle 21"/>
              <p:cNvSpPr>
                <a:spLocks noChangeArrowheads="1"/>
              </p:cNvSpPr>
              <p:nvPr/>
            </p:nvSpPr>
            <p:spPr bwMode="auto">
              <a:xfrm>
                <a:off x="48" y="3412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094" name="Rectangle 22"/>
              <p:cNvSpPr>
                <a:spLocks noChangeArrowheads="1"/>
              </p:cNvSpPr>
              <p:nvPr/>
            </p:nvSpPr>
            <p:spPr bwMode="auto">
              <a:xfrm>
                <a:off x="48" y="3557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095" name="Rectangle 23"/>
              <p:cNvSpPr>
                <a:spLocks noChangeArrowheads="1"/>
              </p:cNvSpPr>
              <p:nvPr/>
            </p:nvSpPr>
            <p:spPr bwMode="auto">
              <a:xfrm>
                <a:off x="48" y="3702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096" name="Rectangle 24"/>
              <p:cNvSpPr>
                <a:spLocks noChangeArrowheads="1"/>
              </p:cNvSpPr>
              <p:nvPr/>
            </p:nvSpPr>
            <p:spPr bwMode="auto">
              <a:xfrm>
                <a:off x="48" y="3845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097" name="Rectangle 25"/>
              <p:cNvSpPr>
                <a:spLocks noChangeArrowheads="1"/>
              </p:cNvSpPr>
              <p:nvPr/>
            </p:nvSpPr>
            <p:spPr bwMode="auto">
              <a:xfrm>
                <a:off x="48" y="3990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098" name="Rectangle 26"/>
              <p:cNvSpPr>
                <a:spLocks noChangeArrowheads="1"/>
              </p:cNvSpPr>
              <p:nvPr/>
            </p:nvSpPr>
            <p:spPr bwMode="auto">
              <a:xfrm>
                <a:off x="48" y="4133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099" name="Rectangle 27"/>
              <p:cNvSpPr>
                <a:spLocks noChangeArrowheads="1"/>
              </p:cNvSpPr>
              <p:nvPr/>
            </p:nvSpPr>
            <p:spPr bwMode="auto">
              <a:xfrm>
                <a:off x="48" y="102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100" name="Rectangle 28"/>
              <p:cNvSpPr>
                <a:spLocks noChangeArrowheads="1"/>
              </p:cNvSpPr>
              <p:nvPr/>
            </p:nvSpPr>
            <p:spPr bwMode="auto">
              <a:xfrm>
                <a:off x="48" y="246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101" name="Rectangle 29"/>
              <p:cNvSpPr>
                <a:spLocks noChangeArrowheads="1"/>
              </p:cNvSpPr>
              <p:nvPr/>
            </p:nvSpPr>
            <p:spPr bwMode="auto">
              <a:xfrm>
                <a:off x="48" y="391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102" name="Rectangle 30"/>
              <p:cNvSpPr>
                <a:spLocks noChangeArrowheads="1"/>
              </p:cNvSpPr>
              <p:nvPr/>
            </p:nvSpPr>
            <p:spPr bwMode="auto">
              <a:xfrm>
                <a:off x="48" y="535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103" name="Rectangle 31"/>
              <p:cNvSpPr>
                <a:spLocks noChangeArrowheads="1"/>
              </p:cNvSpPr>
              <p:nvPr/>
            </p:nvSpPr>
            <p:spPr bwMode="auto">
              <a:xfrm>
                <a:off x="48" y="679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104" name="Rectangle 32"/>
              <p:cNvSpPr>
                <a:spLocks noChangeArrowheads="1"/>
              </p:cNvSpPr>
              <p:nvPr/>
            </p:nvSpPr>
            <p:spPr bwMode="auto">
              <a:xfrm>
                <a:off x="48" y="823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105" name="Rectangle 33"/>
              <p:cNvSpPr>
                <a:spLocks noChangeArrowheads="1"/>
              </p:cNvSpPr>
              <p:nvPr/>
            </p:nvSpPr>
            <p:spPr bwMode="auto">
              <a:xfrm>
                <a:off x="48" y="968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</p:grpSp>
      </p:grpSp>
      <p:sp>
        <p:nvSpPr>
          <p:cNvPr id="2051" name="Rectangle 34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107" name="Rectangle 3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430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108" name="Rectangle 3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109" name="Rectangle 3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F1553C1-431E-4070-87AD-AC332283ABA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3110" name="Rectangle 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69988" y="1946275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4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u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t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&#1086;&#1090;&#1082;&#1088;&#1099;&#1090;&#1099;&#1081;%20&#1091;&#1088;&#1086;&#1082;\&#1059;&#1088;&#1086;&#1082;%20&#1041;&#1072;&#1075;&#1080;&#1088;&#1086;&#1074;&#1072;\10.avi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lh3.googleusercontent.com/MQBFhoLEK5-dUQGXK6D-sJEuFDwfjh3t6yPjq8QkFb4LV15zBn0o7Ytni_H7iFj167schCerBsT7OM-9q9B-Zc848wP-oNjp33w4E-Lhw-r18xJ6H44oY3EsJCpWlebQJuNWzQjZrB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785794"/>
            <a:ext cx="4853493" cy="317215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71604" y="4429132"/>
            <a:ext cx="642942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0" cap="none" dirty="0" smtClean="0">
                <a:ln>
                  <a:noFill/>
                </a:ln>
                <a:solidFill>
                  <a:schemeClr val="bg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Материал подготовила: преподаватель  информатики и ИКТ Багирова С.Ю.</a:t>
            </a:r>
            <a:br>
              <a:rPr lang="ru-RU" sz="2800" b="0" cap="none" dirty="0" smtClean="0">
                <a:ln>
                  <a:noFill/>
                </a:ln>
                <a:solidFill>
                  <a:schemeClr val="bg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0" cap="none" dirty="0" smtClean="0">
                <a:ln>
                  <a:noFill/>
                </a:ln>
                <a:solidFill>
                  <a:schemeClr val="bg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ОГАПОУ «Старооскольский техникум технологий и дизайна»</a:t>
            </a:r>
            <a:endParaRPr lang="ru-RU" sz="2800" dirty="0">
              <a:solidFill>
                <a:schemeClr val="bg1">
                  <a:lumMod val="20000"/>
                  <a:lumOff val="8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0"/>
            <a:ext cx="7772400" cy="1143000"/>
          </a:xfrm>
        </p:spPr>
        <p:txBody>
          <a:bodyPr/>
          <a:lstStyle/>
          <a:p>
            <a:pPr eaLnBrk="1" hangingPunct="1"/>
            <a:r>
              <a:rPr lang="ru-RU" dirty="0" smtClean="0">
                <a:latin typeface="Arial" charset="0"/>
              </a:rPr>
              <a:t>Создание таблицы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648200"/>
            <a:ext cx="8485188" cy="609600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dirty="0" smtClean="0">
                <a:solidFill>
                  <a:srgbClr val="FFFF00"/>
                </a:solidFill>
                <a:latin typeface="Arial" pitchFamily="34" charset="0"/>
              </a:rPr>
              <a:t>На панели инструментов выбираем команду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i="1" dirty="0" smtClean="0">
                <a:solidFill>
                  <a:srgbClr val="FFFF00"/>
                </a:solidFill>
              </a:rPr>
              <a:t>Таблица</a:t>
            </a: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457200" y="5791200"/>
            <a:ext cx="8485188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n"/>
              <a:defRPr/>
            </a:pP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В появившемся окне указываем число строк и столбцов</a:t>
            </a:r>
            <a:endParaRPr lang="ru-RU" sz="3200" i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6152" name="Picture 8" descr="D:\Школа\Презентация\рис\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1066800"/>
            <a:ext cx="8458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9" descr="D:\Школа\Презентация\рис\2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2800" y="1066800"/>
            <a:ext cx="91440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4" name="Rectangle 10"/>
          <p:cNvSpPr>
            <a:spLocks noChangeArrowheads="1"/>
          </p:cNvSpPr>
          <p:nvPr/>
        </p:nvSpPr>
        <p:spPr bwMode="auto">
          <a:xfrm>
            <a:off x="457200" y="5187950"/>
            <a:ext cx="8485188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n"/>
              <a:defRPr/>
            </a:pPr>
            <a:r>
              <a:rPr lang="ru-RU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Выбираем команды</a:t>
            </a:r>
            <a:r>
              <a:rPr lang="ru-RU" sz="3200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</a:t>
            </a:r>
            <a:r>
              <a:rPr lang="ru-RU" sz="3200" i="1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Вставить - Таблица</a:t>
            </a:r>
          </a:p>
        </p:txBody>
      </p:sp>
      <p:pic>
        <p:nvPicPr>
          <p:cNvPr id="6155" name="Picture 11" descr="D:\Школа\Презентация\рис\2-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" y="1066800"/>
            <a:ext cx="8458200" cy="4119563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</p:pic>
      <p:sp>
        <p:nvSpPr>
          <p:cNvPr id="6157" name="Line 13"/>
          <p:cNvSpPr>
            <a:spLocks noChangeShapeType="1"/>
          </p:cNvSpPr>
          <p:nvPr/>
        </p:nvSpPr>
        <p:spPr bwMode="auto">
          <a:xfrm flipV="1">
            <a:off x="4876800" y="1981200"/>
            <a:ext cx="228600" cy="3810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ru-RU" dirty="0"/>
          </a:p>
        </p:txBody>
      </p:sp>
      <p:pic>
        <p:nvPicPr>
          <p:cNvPr id="6158" name="Picture 14" descr="1-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25763" y="1143000"/>
            <a:ext cx="51435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2514600" y="1752600"/>
            <a:ext cx="3657600" cy="1371600"/>
            <a:chOff x="1584" y="1104"/>
            <a:chExt cx="2304" cy="864"/>
          </a:xfrm>
        </p:grpSpPr>
        <p:sp>
          <p:nvSpPr>
            <p:cNvPr id="6156" name="Oval 15"/>
            <p:cNvSpPr>
              <a:spLocks noChangeArrowheads="1"/>
            </p:cNvSpPr>
            <p:nvPr/>
          </p:nvSpPr>
          <p:spPr bwMode="auto">
            <a:xfrm>
              <a:off x="1584" y="1104"/>
              <a:ext cx="1728" cy="864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3" name="Line 16"/>
            <p:cNvSpPr>
              <a:spLocks noChangeShapeType="1"/>
            </p:cNvSpPr>
            <p:nvPr/>
          </p:nvSpPr>
          <p:spPr bwMode="auto">
            <a:xfrm>
              <a:off x="3264" y="1392"/>
              <a:ext cx="576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ru-RU" dirty="0"/>
            </a:p>
          </p:txBody>
        </p:sp>
        <p:sp>
          <p:nvSpPr>
            <p:cNvPr id="4" name="Line 17"/>
            <p:cNvSpPr>
              <a:spLocks noChangeShapeType="1"/>
            </p:cNvSpPr>
            <p:nvPr/>
          </p:nvSpPr>
          <p:spPr bwMode="auto">
            <a:xfrm>
              <a:off x="3312" y="1632"/>
              <a:ext cx="576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ru-RU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 autoUpdateAnimBg="0"/>
      <p:bldP spid="6149" grpId="0" autoUpdateAnimBg="0"/>
      <p:bldP spid="6154" grpId="0" autoUpdateAnimBg="0"/>
      <p:bldP spid="615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0"/>
            <a:ext cx="7772400" cy="1143000"/>
          </a:xfrm>
        </p:spPr>
        <p:txBody>
          <a:bodyPr/>
          <a:lstStyle/>
          <a:p>
            <a:pPr eaLnBrk="1" hangingPunct="1"/>
            <a:r>
              <a:rPr lang="ru-RU" dirty="0" smtClean="0"/>
              <a:t>Создание таблицы</a:t>
            </a: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457200" y="1295400"/>
            <a:ext cx="8485188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ru-RU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В результате должна получиться вот такая таблица:</a:t>
            </a:r>
            <a:endParaRPr lang="ru-RU" sz="3200" i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7184" name="Picture 16" descr="D:\Школа\Презентация\рис\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1143000"/>
            <a:ext cx="86106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85" name="Rectangle 17"/>
          <p:cNvSpPr>
            <a:spLocks noChangeArrowheads="1"/>
          </p:cNvSpPr>
          <p:nvPr/>
        </p:nvSpPr>
        <p:spPr bwMode="auto">
          <a:xfrm>
            <a:off x="457200" y="4495800"/>
            <a:ext cx="8485188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ru-RU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Таблица будет создана во всю ширину листа. </a:t>
            </a:r>
          </a:p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ru-RU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Однако, можно указать точное значение ширины столбца, тогда таблица будет уже ширины листа. </a:t>
            </a:r>
            <a:endParaRPr lang="ru-RU" sz="3200" i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186" name="Text Box 18"/>
          <p:cNvSpPr txBox="1">
            <a:spLocks noChangeArrowheads="1"/>
          </p:cNvSpPr>
          <p:nvPr/>
        </p:nvSpPr>
        <p:spPr bwMode="auto">
          <a:xfrm>
            <a:off x="1066800" y="2743200"/>
            <a:ext cx="7467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dirty="0">
                <a:solidFill>
                  <a:srgbClr val="33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Ширина столбца указывается вот здесь:</a:t>
            </a:r>
          </a:p>
        </p:txBody>
      </p:sp>
      <p:pic>
        <p:nvPicPr>
          <p:cNvPr id="7187" name="Picture 19" descr="1-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0"/>
            <a:ext cx="3071802" cy="3231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88" name="Oval 20"/>
          <p:cNvSpPr>
            <a:spLocks noChangeArrowheads="1"/>
          </p:cNvSpPr>
          <p:nvPr/>
        </p:nvSpPr>
        <p:spPr bwMode="auto">
          <a:xfrm>
            <a:off x="8215338" y="1142984"/>
            <a:ext cx="1143008" cy="428628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5" grpId="0" autoUpdateAnimBg="0"/>
      <p:bldP spid="7186" grpId="0" autoUpdateAnimBg="0"/>
      <p:bldP spid="718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0"/>
            <a:ext cx="7772400" cy="1143000"/>
          </a:xfrm>
        </p:spPr>
        <p:txBody>
          <a:bodyPr/>
          <a:lstStyle/>
          <a:p>
            <a:pPr eaLnBrk="1" hangingPunct="1"/>
            <a:r>
              <a:rPr lang="ru-RU" dirty="0" smtClean="0">
                <a:latin typeface="Arial" charset="0"/>
              </a:rPr>
              <a:t>Создание таблицы. 2 способ</a:t>
            </a: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457200" y="1295400"/>
            <a:ext cx="8485188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ru-RU" dirty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Нажмите кнопку</a:t>
            </a:r>
            <a:r>
              <a:rPr lang="ru-RU" sz="2800" dirty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3200" i="1" dirty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Вставить таблицу</a:t>
            </a:r>
            <a:r>
              <a:rPr lang="ru-RU" sz="2800" dirty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 </a:t>
            </a:r>
          </a:p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ru-RU" dirty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затем выделите мышкой нужный размер таблицы</a:t>
            </a:r>
          </a:p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endParaRPr lang="ru-RU" i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8196" name="Picture 10" descr="D:\Школа\Презентация\рис\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71600" y="2462213"/>
            <a:ext cx="7518400" cy="421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3" name="Line 11"/>
          <p:cNvSpPr>
            <a:spLocks noChangeShapeType="1"/>
          </p:cNvSpPr>
          <p:nvPr/>
        </p:nvSpPr>
        <p:spPr bwMode="auto">
          <a:xfrm flipH="1" flipV="1">
            <a:off x="6400800" y="3352800"/>
            <a:ext cx="533400" cy="3048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ru-RU" dirty="0"/>
          </a:p>
        </p:txBody>
      </p:sp>
      <p:pic>
        <p:nvPicPr>
          <p:cNvPr id="8204" name="Picture 12" descr="D:\Школа\Презентация\рис\4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48400" y="3505200"/>
            <a:ext cx="185420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6" name="Line 14"/>
          <p:cNvSpPr>
            <a:spLocks noChangeShapeType="1"/>
          </p:cNvSpPr>
          <p:nvPr/>
        </p:nvSpPr>
        <p:spPr bwMode="auto">
          <a:xfrm flipH="1" flipV="1">
            <a:off x="7772400" y="4648200"/>
            <a:ext cx="685800" cy="4572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ru-RU" dirty="0"/>
          </a:p>
        </p:txBody>
      </p:sp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6248400" y="3505200"/>
            <a:ext cx="2286000" cy="1985963"/>
            <a:chOff x="3936" y="2208"/>
            <a:chExt cx="1440" cy="1251"/>
          </a:xfrm>
        </p:grpSpPr>
        <p:pic>
          <p:nvPicPr>
            <p:cNvPr id="8202" name="Picture 18" descr="D:\Школа\Презентация\рис\4-2.JP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936" y="2208"/>
              <a:ext cx="1296" cy="1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Line 19"/>
            <p:cNvSpPr>
              <a:spLocks noChangeShapeType="1"/>
            </p:cNvSpPr>
            <p:nvPr/>
          </p:nvSpPr>
          <p:spPr bwMode="auto">
            <a:xfrm flipH="1" flipV="1">
              <a:off x="4944" y="2976"/>
              <a:ext cx="432" cy="288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ru-RU" dirty="0"/>
            </a:p>
          </p:txBody>
        </p:sp>
      </p:grpSp>
      <p:pic>
        <p:nvPicPr>
          <p:cNvPr id="8212" name="Picture 20" descr="D:\Школа\Презентация\рис\4-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38200" y="2420938"/>
            <a:ext cx="8064500" cy="425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3" grpId="0" animBg="1"/>
      <p:bldP spid="820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0"/>
            <a:ext cx="7772400" cy="1143000"/>
          </a:xfrm>
        </p:spPr>
        <p:txBody>
          <a:bodyPr/>
          <a:lstStyle/>
          <a:p>
            <a:pPr eaLnBrk="1" hangingPunct="1"/>
            <a:r>
              <a:rPr lang="ru-RU" sz="4000" dirty="0" smtClean="0"/>
              <a:t>Вставка дополнительных строк</a:t>
            </a: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457200" y="1295400"/>
            <a:ext cx="8485188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ru-RU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Таблицу нужных размеров Вы не всегда создаете сразу.</a:t>
            </a:r>
          </a:p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ru-RU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Не беда – всегда можно вставить дополнительные строки.</a:t>
            </a:r>
          </a:p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endParaRPr lang="ru-RU" sz="28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endParaRPr lang="ru-RU" sz="28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endParaRPr lang="ru-RU" i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990600" y="3505200"/>
            <a:ext cx="7848600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ru-RU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Выполните пункты меню </a:t>
            </a:r>
          </a:p>
          <a:p>
            <a:pPr algn="r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ru-RU" sz="36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Таблица – Вставить</a:t>
            </a:r>
            <a:r>
              <a:rPr lang="ru-RU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,</a:t>
            </a:r>
          </a:p>
          <a:p>
            <a:pPr algn="r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endParaRPr lang="ru-RU" sz="28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1676400" y="5024438"/>
            <a:ext cx="7162800" cy="130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ru-RU" sz="2800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и далее </a:t>
            </a:r>
            <a:r>
              <a:rPr lang="ru-RU" sz="3600" i="1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Строки выше</a:t>
            </a:r>
          </a:p>
          <a:p>
            <a:pPr algn="r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ru-RU" sz="2800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или </a:t>
            </a:r>
            <a:r>
              <a:rPr lang="ru-RU" sz="3600" i="1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Строки ниже</a:t>
            </a:r>
            <a:r>
              <a:rPr lang="ru-RU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.</a:t>
            </a:r>
          </a:p>
        </p:txBody>
      </p:sp>
      <p:pic>
        <p:nvPicPr>
          <p:cNvPr id="9232" name="Picture 16" descr="D:\Школа\Презентация\рис\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00" y="977900"/>
            <a:ext cx="8597900" cy="382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3" name="Picture 17" descr="D:\Школа\Презентация\рис\5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33800" y="1600200"/>
            <a:ext cx="199390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4" name="Picture 18" descr="D:\Школа\Презентация\рис\5-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0" y="1676400"/>
            <a:ext cx="16891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8" grpId="0" autoUpdateAnimBg="0"/>
      <p:bldP spid="9229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19"/>
          <p:cNvSpPr txBox="1">
            <a:spLocks noChangeArrowheads="1"/>
          </p:cNvSpPr>
          <p:nvPr/>
        </p:nvSpPr>
        <p:spPr bwMode="auto">
          <a:xfrm>
            <a:off x="1524000" y="13716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</a:rPr>
              <a:t>Необходимо:</a:t>
            </a: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28600"/>
            <a:ext cx="7772400" cy="1143000"/>
          </a:xfrm>
        </p:spPr>
        <p:txBody>
          <a:bodyPr/>
          <a:lstStyle/>
          <a:p>
            <a:pPr algn="r" eaLnBrk="1" hangingPunct="1"/>
            <a:r>
              <a:rPr lang="ru-RU" sz="4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charset="0"/>
              </a:rPr>
              <a:t>Вставка дополнительных строк.</a:t>
            </a:r>
            <a:br>
              <a:rPr lang="ru-RU" sz="4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charset="0"/>
              </a:rPr>
            </a:br>
            <a:r>
              <a:rPr lang="ru-RU" sz="4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charset="0"/>
              </a:rPr>
              <a:t>2-й способ</a:t>
            </a:r>
          </a:p>
        </p:txBody>
      </p:sp>
      <p:sp>
        <p:nvSpPr>
          <p:cNvPr id="10249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914400" y="2743200"/>
            <a:ext cx="7620000" cy="1511300"/>
          </a:xfrm>
        </p:spPr>
        <p:txBody>
          <a:bodyPr/>
          <a:lstStyle/>
          <a:p>
            <a:pPr algn="r" eaLnBrk="1" hangingPunct="1">
              <a:buFont typeface="Wingdings" pitchFamily="2" charset="2"/>
              <a:buNone/>
              <a:defRPr/>
            </a:pPr>
            <a:r>
              <a:rPr lang="ru-RU" dirty="0" smtClean="0">
                <a:solidFill>
                  <a:srgbClr val="FFFF00"/>
                </a:solidFill>
                <a:latin typeface="Arial" pitchFamily="34" charset="0"/>
              </a:rPr>
              <a:t>Выделить мышкой несколько строк</a:t>
            </a:r>
          </a:p>
          <a:p>
            <a:pPr algn="r" eaLnBrk="1" hangingPunct="1">
              <a:buFont typeface="Wingdings" pitchFamily="2" charset="2"/>
              <a:buNone/>
              <a:defRPr/>
            </a:pPr>
            <a:endParaRPr lang="ru-RU" i="1" dirty="0" smtClean="0">
              <a:solidFill>
                <a:srgbClr val="FFFF00"/>
              </a:solidFill>
            </a:endParaRPr>
          </a:p>
        </p:txBody>
      </p:sp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571472" y="5643578"/>
            <a:ext cx="8229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r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ru-RU" sz="3200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Выполнить команду</a:t>
            </a:r>
            <a:r>
              <a:rPr lang="ru-RU" sz="2800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3200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КОПИРОВАТЬ</a:t>
            </a:r>
          </a:p>
          <a:p>
            <a:pPr marL="342900" indent="-342900" algn="r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endParaRPr lang="ru-RU" sz="2800" i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0251" name="Rectangle 11"/>
          <p:cNvSpPr>
            <a:spLocks noChangeArrowheads="1"/>
          </p:cNvSpPr>
          <p:nvPr/>
        </p:nvSpPr>
        <p:spPr bwMode="auto">
          <a:xfrm>
            <a:off x="533400" y="5715000"/>
            <a:ext cx="82296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r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endParaRPr lang="ru-RU" sz="2800" i="1" dirty="0">
              <a:solidFill>
                <a:schemeClr val="tx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</a:endParaRPr>
          </a:p>
          <a:p>
            <a:pPr marL="342900" indent="-342900" algn="r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ru-RU" sz="3200" dirty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rPr>
              <a:t>Выполнить команду </a:t>
            </a:r>
            <a:r>
              <a:rPr lang="ru-RU" sz="3200" i="1" dirty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rPr>
              <a:t>ВСТАВИТЬ</a:t>
            </a:r>
          </a:p>
        </p:txBody>
      </p:sp>
      <p:pic>
        <p:nvPicPr>
          <p:cNvPr id="10252" name="Picture 12" descr="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785926"/>
            <a:ext cx="8024812" cy="3880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2209800" y="2209800"/>
            <a:ext cx="973138" cy="417513"/>
            <a:chOff x="1338" y="1207"/>
            <a:chExt cx="613" cy="263"/>
          </a:xfrm>
        </p:grpSpPr>
        <p:pic>
          <p:nvPicPr>
            <p:cNvPr id="4" name="Picture 14" descr="4-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19" y="1344"/>
              <a:ext cx="432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53" name="Line 15"/>
            <p:cNvSpPr>
              <a:spLocks noChangeShapeType="1"/>
            </p:cNvSpPr>
            <p:nvPr/>
          </p:nvSpPr>
          <p:spPr bwMode="auto">
            <a:xfrm flipV="1">
              <a:off x="1338" y="1207"/>
              <a:ext cx="136" cy="182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 dirty="0"/>
            </a:p>
          </p:txBody>
        </p:sp>
      </p:grp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2514600" y="2286000"/>
            <a:ext cx="931863" cy="576263"/>
            <a:chOff x="1519" y="1162"/>
            <a:chExt cx="587" cy="363"/>
          </a:xfrm>
        </p:grpSpPr>
        <p:pic>
          <p:nvPicPr>
            <p:cNvPr id="5" name="Picture 17" descr="4-1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746" y="1298"/>
              <a:ext cx="360" cy="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Line 18"/>
            <p:cNvSpPr>
              <a:spLocks noChangeShapeType="1"/>
            </p:cNvSpPr>
            <p:nvPr/>
          </p:nvSpPr>
          <p:spPr bwMode="auto">
            <a:xfrm flipV="1">
              <a:off x="1519" y="1162"/>
              <a:ext cx="91" cy="363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0" grpId="0" autoUpdateAnimBg="0"/>
      <p:bldP spid="10251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28600"/>
            <a:ext cx="7772400" cy="1143000"/>
          </a:xfrm>
        </p:spPr>
        <p:txBody>
          <a:bodyPr/>
          <a:lstStyle/>
          <a:p>
            <a:pPr eaLnBrk="1" hangingPunct="1"/>
            <a:r>
              <a:rPr lang="ru-RU" sz="4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Вставка дополнительных</a:t>
            </a:r>
            <a:br>
              <a:rPr lang="ru-RU" sz="4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</a:br>
            <a:r>
              <a:rPr lang="ru-RU" sz="4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 столбцов.</a:t>
            </a:r>
          </a:p>
        </p:txBody>
      </p:sp>
      <p:sp>
        <p:nvSpPr>
          <p:cNvPr id="11278" name="Rectangle 14"/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3025775" cy="46799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dirty="0" smtClean="0">
                <a:solidFill>
                  <a:schemeClr val="accent3"/>
                </a:solidFill>
                <a:latin typeface="Arial" pitchFamily="34" charset="0"/>
              </a:rPr>
              <a:t>Столбцы вставить несколько сложнее.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dirty="0" smtClean="0">
                <a:solidFill>
                  <a:schemeClr val="accent3"/>
                </a:solidFill>
                <a:latin typeface="Arial" pitchFamily="34" charset="0"/>
              </a:rPr>
              <a:t>Дело в том, что когда мы вставляем таблицу, она занимает всю ширину страницы.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dirty="0" smtClean="0">
                <a:solidFill>
                  <a:schemeClr val="accent3"/>
                </a:solidFill>
                <a:latin typeface="Arial" pitchFamily="34" charset="0"/>
              </a:rPr>
              <a:t>И дополнительные вставленные столбцы выйдут за пределы поля печати. </a:t>
            </a:r>
          </a:p>
        </p:txBody>
      </p:sp>
      <p:pic>
        <p:nvPicPr>
          <p:cNvPr id="11268" name="Picture 15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57600" y="1535113"/>
            <a:ext cx="5338763" cy="498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8" grpId="0" build="p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28600"/>
            <a:ext cx="7772400" cy="1143000"/>
          </a:xfrm>
        </p:spPr>
        <p:txBody>
          <a:bodyPr/>
          <a:lstStyle/>
          <a:p>
            <a:pPr eaLnBrk="1" hangingPunct="1"/>
            <a:r>
              <a:rPr lang="ru-RU" sz="4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Изменение ширины столбцов</a:t>
            </a:r>
            <a:br>
              <a:rPr lang="ru-RU" sz="4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</a:br>
            <a:r>
              <a:rPr lang="ru-RU" sz="4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1-й способ.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762000" y="5346700"/>
            <a:ext cx="8229600" cy="1511300"/>
          </a:xfrm>
        </p:spPr>
        <p:txBody>
          <a:bodyPr/>
          <a:lstStyle/>
          <a:p>
            <a:pPr algn="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Ширину столбцов можно изменить просто взяв мышкой разделитель столбцов и перетащив его в нужное место.</a:t>
            </a:r>
          </a:p>
        </p:txBody>
      </p:sp>
      <p:pic>
        <p:nvPicPr>
          <p:cNvPr id="12292" name="Picture 7" descr="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22725" y="1066800"/>
            <a:ext cx="5045075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28600"/>
            <a:ext cx="7772400" cy="1143000"/>
          </a:xfrm>
        </p:spPr>
        <p:txBody>
          <a:bodyPr/>
          <a:lstStyle/>
          <a:p>
            <a:pPr algn="ctr" eaLnBrk="1" hangingPunct="1"/>
            <a:r>
              <a:rPr lang="ru-RU" sz="40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Arial" charset="0"/>
              </a:rPr>
              <a:t>Изменение ширины столбцов</a:t>
            </a:r>
            <a:br>
              <a:rPr lang="ru-RU" sz="40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Arial" charset="0"/>
              </a:rPr>
            </a:br>
            <a:r>
              <a:rPr lang="ru-RU" sz="40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Arial" charset="0"/>
              </a:rPr>
              <a:t>2-й способ.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43000" y="2286000"/>
            <a:ext cx="2514600" cy="8255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Arial" pitchFamily="34" charset="0"/>
              </a:rPr>
              <a:t>Выполните:</a:t>
            </a: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762000" y="5346700"/>
            <a:ext cx="70866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ru-RU" sz="3600" i="1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Таблица – Свойства таблицы</a:t>
            </a:r>
            <a:r>
              <a:rPr lang="ru-RU" sz="360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</a:t>
            </a:r>
            <a:r>
              <a:rPr lang="ru-RU" sz="320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endParaRPr lang="ru-RU" sz="32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2286000" y="5980113"/>
            <a:ext cx="6477000" cy="80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ru-RU" sz="3200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Выберите закладку</a:t>
            </a:r>
            <a:r>
              <a:rPr lang="ru-RU" sz="3200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3600" i="1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Столбец</a:t>
            </a:r>
            <a:r>
              <a:rPr lang="ru-RU" sz="3200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  <p:pic>
        <p:nvPicPr>
          <p:cNvPr id="13319" name="Picture 7" descr="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57600" y="1447800"/>
            <a:ext cx="5262563" cy="393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autoUpdateAnimBg="0"/>
      <p:bldP spid="13318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28600"/>
            <a:ext cx="7772400" cy="1143000"/>
          </a:xfrm>
        </p:spPr>
        <p:txBody>
          <a:bodyPr/>
          <a:lstStyle/>
          <a:p>
            <a:pPr eaLnBrk="1" hangingPunct="1"/>
            <a:r>
              <a:rPr lang="ru-RU" sz="4000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Arial" charset="0"/>
              </a:rPr>
              <a:t>Изменение ширины столбцов</a:t>
            </a:r>
            <a:br>
              <a:rPr lang="ru-RU" sz="4000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Arial" charset="0"/>
              </a:rPr>
            </a:br>
            <a:r>
              <a:rPr lang="ru-RU" sz="4000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Arial" charset="0"/>
              </a:rPr>
              <a:t>2-й способ.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1765300"/>
            <a:ext cx="2514600" cy="8255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rial" pitchFamily="34" charset="0"/>
              </a:rPr>
              <a:t>Поставьте галочку в окошке</a:t>
            </a:r>
            <a:r>
              <a:rPr lang="ru-RU" i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3600" i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Ширина</a:t>
            </a:r>
            <a:r>
              <a:rPr lang="ru-RU" sz="3600" i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.</a:t>
            </a:r>
            <a:endParaRPr lang="ru-RU" sz="3600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1295400" y="4051300"/>
            <a:ext cx="25146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ru-RU" sz="3200" dirty="0">
                <a:solidFill>
                  <a:schemeClr val="accent5"/>
                </a:solidFill>
                <a:latin typeface="Arial" charset="0"/>
              </a:rPr>
              <a:t>Укажите точное значение</a:t>
            </a:r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>
            <a:off x="2286000" y="5645150"/>
            <a:ext cx="6934200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ru-RU" sz="3200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Перейдите к следующему или предыдущему столбцу</a:t>
            </a:r>
            <a:r>
              <a:rPr lang="ru-RU" sz="3200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  <p:pic>
        <p:nvPicPr>
          <p:cNvPr id="14342" name="Picture 10" descr="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81400" y="1600200"/>
            <a:ext cx="5383213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 autoUpdateAnimBg="0"/>
      <p:bldP spid="14345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28600"/>
            <a:ext cx="7772400" cy="1143000"/>
          </a:xfrm>
        </p:spPr>
        <p:txBody>
          <a:bodyPr/>
          <a:lstStyle/>
          <a:p>
            <a:pPr eaLnBrk="1" hangingPunct="1"/>
            <a:r>
              <a:rPr lang="ru-RU" sz="4000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Arial" charset="0"/>
              </a:rPr>
              <a:t>Вставка столбцов</a:t>
            </a:r>
            <a:r>
              <a:rPr lang="ru-RU" sz="4000" dirty="0" smtClean="0">
                <a:solidFill>
                  <a:srgbClr val="FFFF00"/>
                </a:solidFill>
                <a:latin typeface="Arial" charset="0"/>
              </a:rPr>
              <a:t/>
            </a:r>
            <a:br>
              <a:rPr lang="ru-RU" sz="4000" dirty="0" smtClean="0">
                <a:solidFill>
                  <a:srgbClr val="FFFF00"/>
                </a:solidFill>
                <a:latin typeface="Arial" charset="0"/>
              </a:rPr>
            </a:br>
            <a:endParaRPr lang="ru-RU" sz="4000" dirty="0" smtClean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15363" name="Text Box 9"/>
          <p:cNvSpPr txBox="1">
            <a:spLocks noChangeArrowheads="1"/>
          </p:cNvSpPr>
          <p:nvPr/>
        </p:nvSpPr>
        <p:spPr bwMode="auto">
          <a:xfrm>
            <a:off x="1752600" y="1447800"/>
            <a:ext cx="2514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dirty="0">
                <a:solidFill>
                  <a:srgbClr val="FFFF00"/>
                </a:solidFill>
                <a:latin typeface="Arial" charset="0"/>
              </a:rPr>
              <a:t>Выполните:</a:t>
            </a:r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4419600" y="1416050"/>
            <a:ext cx="2514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i="1" dirty="0">
                <a:solidFill>
                  <a:srgbClr val="FFFF00"/>
                </a:solidFill>
              </a:rPr>
              <a:t>Таблица</a:t>
            </a:r>
          </a:p>
        </p:txBody>
      </p:sp>
      <p:pic>
        <p:nvPicPr>
          <p:cNvPr id="15371" name="Picture 11" descr="15-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2600" y="1143000"/>
            <a:ext cx="6985000" cy="365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2" name="Line 12"/>
          <p:cNvSpPr>
            <a:spLocks noChangeShapeType="1"/>
          </p:cNvSpPr>
          <p:nvPr/>
        </p:nvSpPr>
        <p:spPr bwMode="auto">
          <a:xfrm flipV="1">
            <a:off x="2895600" y="1676400"/>
            <a:ext cx="457200" cy="5334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ru-RU" dirty="0"/>
          </a:p>
        </p:txBody>
      </p:sp>
      <p:sp>
        <p:nvSpPr>
          <p:cNvPr id="15373" name="Text Box 13"/>
          <p:cNvSpPr txBox="1">
            <a:spLocks noChangeArrowheads="1"/>
          </p:cNvSpPr>
          <p:nvPr/>
        </p:nvSpPr>
        <p:spPr bwMode="auto">
          <a:xfrm>
            <a:off x="1524000" y="4921250"/>
            <a:ext cx="2743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i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Вставить</a:t>
            </a:r>
          </a:p>
        </p:txBody>
      </p:sp>
      <p:sp>
        <p:nvSpPr>
          <p:cNvPr id="15374" name="Line 14"/>
          <p:cNvSpPr>
            <a:spLocks noChangeShapeType="1"/>
          </p:cNvSpPr>
          <p:nvPr/>
        </p:nvSpPr>
        <p:spPr bwMode="auto">
          <a:xfrm flipV="1">
            <a:off x="3048000" y="2362200"/>
            <a:ext cx="457200" cy="4572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ru-RU" dirty="0"/>
          </a:p>
        </p:txBody>
      </p:sp>
      <p:sp>
        <p:nvSpPr>
          <p:cNvPr id="15375" name="Text Box 15"/>
          <p:cNvSpPr txBox="1">
            <a:spLocks noChangeArrowheads="1"/>
          </p:cNvSpPr>
          <p:nvPr/>
        </p:nvSpPr>
        <p:spPr bwMode="auto">
          <a:xfrm>
            <a:off x="1447800" y="5791200"/>
            <a:ext cx="7162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i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Столбцы справа</a:t>
            </a:r>
            <a:r>
              <a:rPr lang="ru-RU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     </a:t>
            </a:r>
            <a:r>
              <a:rPr lang="ru-RU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Arial" charset="0"/>
              </a:rPr>
              <a:t>или</a:t>
            </a:r>
            <a:r>
              <a:rPr lang="ru-RU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    </a:t>
            </a:r>
            <a:r>
              <a:rPr lang="ru-RU" sz="3600" i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Слева</a:t>
            </a:r>
          </a:p>
        </p:txBody>
      </p:sp>
      <p:sp>
        <p:nvSpPr>
          <p:cNvPr id="15376" name="Line 16"/>
          <p:cNvSpPr>
            <a:spLocks noChangeShapeType="1"/>
          </p:cNvSpPr>
          <p:nvPr/>
        </p:nvSpPr>
        <p:spPr bwMode="auto">
          <a:xfrm flipV="1">
            <a:off x="5638800" y="2743200"/>
            <a:ext cx="457200" cy="4572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0" grpId="0" autoUpdateAnimBg="0"/>
      <p:bldP spid="15372" grpId="0" animBg="1"/>
      <p:bldP spid="15373" grpId="0" autoUpdateAnimBg="0"/>
      <p:bldP spid="15374" grpId="0" animBg="1"/>
      <p:bldP spid="15375" grpId="0" autoUpdateAnimBg="0"/>
      <p:bldP spid="1537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4282" y="928670"/>
            <a:ext cx="914406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«Кто владеет информацией, </a:t>
            </a:r>
          </a:p>
          <a:p>
            <a:pPr algn="ctr"/>
            <a:r>
              <a:rPr lang="ru-RU" sz="54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тот владеет миром»</a:t>
            </a:r>
          </a:p>
          <a:p>
            <a:pPr algn="ctr"/>
            <a:endParaRPr lang="ru-RU" sz="5400" dirty="0" smtClean="0">
              <a:solidFill>
                <a:schemeClr val="tx2">
                  <a:lumMod val="40000"/>
                  <a:lumOff val="6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54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У. Черчилль</a:t>
            </a:r>
            <a:endParaRPr lang="ru-RU" sz="5400" dirty="0">
              <a:solidFill>
                <a:schemeClr val="tx2">
                  <a:lumMod val="40000"/>
                  <a:lumOff val="6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28600"/>
            <a:ext cx="7772400" cy="1143000"/>
          </a:xfrm>
        </p:spPr>
        <p:txBody>
          <a:bodyPr/>
          <a:lstStyle/>
          <a:p>
            <a:pPr eaLnBrk="1" hangingPunct="1"/>
            <a:r>
              <a:rPr lang="ru-RU" sz="4000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Arial" charset="0"/>
              </a:rPr>
              <a:t>Изменение высоты строк</a:t>
            </a: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1143000" y="1600200"/>
            <a:ext cx="7620000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dirty="0">
                <a:solidFill>
                  <a:srgbClr val="FFFF00"/>
                </a:solidFill>
                <a:latin typeface="Arial" charset="0"/>
              </a:rPr>
              <a:t>Когда Вы переносите в таблицу текст из другого документа, довольно часто Вас не устраивает высота строк. Она оказывается или больше, или меньше, чем Вам бы хотелось. </a:t>
            </a: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1219200" y="4967288"/>
            <a:ext cx="7543800" cy="112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dirty="0">
                <a:solidFill>
                  <a:srgbClr val="FFFF00"/>
                </a:solidFill>
                <a:latin typeface="Arial" charset="0"/>
              </a:rPr>
              <a:t>Высоту строк можно настроить во вкладке </a:t>
            </a:r>
            <a:r>
              <a:rPr lang="ru-RU" sz="3600" i="1" dirty="0">
                <a:solidFill>
                  <a:srgbClr val="FFFF00"/>
                </a:solidFill>
              </a:rPr>
              <a:t>Свойства таблицы</a:t>
            </a:r>
            <a:r>
              <a:rPr lang="ru-RU" sz="3200" dirty="0">
                <a:solidFill>
                  <a:srgbClr val="FFFF00"/>
                </a:solidFill>
                <a:latin typeface="Arial" charset="0"/>
              </a:rPr>
              <a:t>.</a:t>
            </a:r>
          </a:p>
        </p:txBody>
      </p:sp>
      <p:pic>
        <p:nvPicPr>
          <p:cNvPr id="16397" name="Picture 13" descr="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1295400"/>
            <a:ext cx="7662863" cy="536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5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28600"/>
            <a:ext cx="7772400" cy="1143000"/>
          </a:xfrm>
        </p:spPr>
        <p:txBody>
          <a:bodyPr/>
          <a:lstStyle/>
          <a:p>
            <a:pPr eaLnBrk="1" hangingPunct="1"/>
            <a:r>
              <a:rPr lang="ru-RU" sz="4000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Arial" charset="0"/>
              </a:rPr>
              <a:t>Объединение ячеек</a:t>
            </a: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1143000" y="1447800"/>
            <a:ext cx="7620000" cy="350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>
                <a:solidFill>
                  <a:srgbClr val="FFFF00"/>
                </a:solidFill>
                <a:latin typeface="Arial" charset="0"/>
              </a:rPr>
              <a:t>Нередко простая форма таблицы не отвечает ее содержанию. </a:t>
            </a:r>
          </a:p>
          <a:p>
            <a:r>
              <a:rPr lang="ru-RU" sz="3200" dirty="0">
                <a:solidFill>
                  <a:srgbClr val="FFFF00"/>
                </a:solidFill>
                <a:latin typeface="Arial" charset="0"/>
              </a:rPr>
              <a:t>Требуется каким-то образом сгруппировать ячейки с однотипным содержимым. </a:t>
            </a:r>
          </a:p>
          <a:p>
            <a:r>
              <a:rPr lang="ru-RU" sz="3200" dirty="0">
                <a:solidFill>
                  <a:srgbClr val="FFFF00"/>
                </a:solidFill>
                <a:latin typeface="Arial" charset="0"/>
              </a:rPr>
              <a:t>Для этого выполняется операция объединения ячеек. </a:t>
            </a:r>
          </a:p>
        </p:txBody>
      </p:sp>
      <p:pic>
        <p:nvPicPr>
          <p:cNvPr id="17415" name="Picture 7" descr="D:\Школа\Презентация\рис\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1219200"/>
            <a:ext cx="769620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2514600" y="2895600"/>
            <a:ext cx="6477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chemeClr val="bg2"/>
                </a:solidFill>
                <a:latin typeface="Arial" charset="0"/>
              </a:rPr>
              <a:t>Нажмем на кнопку </a:t>
            </a:r>
            <a:r>
              <a:rPr lang="ru-RU" sz="3200" i="1" dirty="0">
                <a:solidFill>
                  <a:schemeClr val="bg2"/>
                </a:solidFill>
              </a:rPr>
              <a:t>Таблицы и границы</a:t>
            </a:r>
          </a:p>
        </p:txBody>
      </p:sp>
      <p:sp>
        <p:nvSpPr>
          <p:cNvPr id="17417" name="Line 9"/>
          <p:cNvSpPr>
            <a:spLocks noChangeShapeType="1"/>
          </p:cNvSpPr>
          <p:nvPr/>
        </p:nvSpPr>
        <p:spPr bwMode="auto">
          <a:xfrm flipV="1">
            <a:off x="6248400" y="1752600"/>
            <a:ext cx="304800" cy="3048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ru-RU" dirty="0"/>
          </a:p>
        </p:txBody>
      </p:sp>
      <p:pic>
        <p:nvPicPr>
          <p:cNvPr id="17418" name="Picture 10" descr="D:\Школа\Презентация\рис\6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76400" y="2954338"/>
            <a:ext cx="70389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11"/>
          <p:cNvSpPr txBox="1">
            <a:spLocks noChangeArrowheads="1"/>
          </p:cNvSpPr>
          <p:nvPr/>
        </p:nvSpPr>
        <p:spPr bwMode="auto">
          <a:xfrm>
            <a:off x="609600" y="5791200"/>
            <a:ext cx="3733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dirty="0"/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381000" y="5791200"/>
            <a:ext cx="640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rgbClr val="FFFF00"/>
                </a:solidFill>
                <a:latin typeface="Arial" charset="0"/>
              </a:rPr>
              <a:t>Выделите мышкой необходимые ячейки</a:t>
            </a: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2286000" y="6172200"/>
            <a:ext cx="6629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rgbClr val="FFFF00"/>
                </a:solidFill>
                <a:latin typeface="Arial" charset="0"/>
              </a:rPr>
              <a:t>Нажмите на кнопку </a:t>
            </a:r>
            <a:r>
              <a:rPr lang="ru-RU" sz="3200" i="1" dirty="0">
                <a:solidFill>
                  <a:srgbClr val="FFFF00"/>
                </a:solidFill>
              </a:rPr>
              <a:t>Объединить ячейки</a:t>
            </a:r>
          </a:p>
        </p:txBody>
      </p:sp>
      <p:sp>
        <p:nvSpPr>
          <p:cNvPr id="17423" name="Line 15"/>
          <p:cNvSpPr>
            <a:spLocks noChangeShapeType="1"/>
          </p:cNvSpPr>
          <p:nvPr/>
        </p:nvSpPr>
        <p:spPr bwMode="auto">
          <a:xfrm flipV="1">
            <a:off x="7543800" y="3962400"/>
            <a:ext cx="381000" cy="3810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ru-RU" dirty="0"/>
          </a:p>
        </p:txBody>
      </p:sp>
      <p:pic>
        <p:nvPicPr>
          <p:cNvPr id="17424" name="Picture 16" descr="D:\Школа\Презентация\рис\6-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3000" y="1219200"/>
            <a:ext cx="78486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5" name="Line 17"/>
          <p:cNvSpPr>
            <a:spLocks noChangeShapeType="1"/>
          </p:cNvSpPr>
          <p:nvPr/>
        </p:nvSpPr>
        <p:spPr bwMode="auto">
          <a:xfrm flipV="1">
            <a:off x="5791200" y="3352800"/>
            <a:ext cx="304800" cy="3810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ru-RU" dirty="0"/>
          </a:p>
        </p:txBody>
      </p:sp>
      <p:pic>
        <p:nvPicPr>
          <p:cNvPr id="17426" name="Picture 18" descr="D:\Школа\Презентация\рис\6-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66800" y="1219200"/>
            <a:ext cx="8001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7" name="Picture 19" descr="D:\Школа\Презентация\рис\6-4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90600" y="1219200"/>
            <a:ext cx="8077200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8" name="Line 20"/>
          <p:cNvSpPr>
            <a:spLocks noChangeShapeType="1"/>
          </p:cNvSpPr>
          <p:nvPr/>
        </p:nvSpPr>
        <p:spPr bwMode="auto">
          <a:xfrm flipV="1">
            <a:off x="5943600" y="3352800"/>
            <a:ext cx="152400" cy="3810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ru-RU" dirty="0"/>
          </a:p>
        </p:txBody>
      </p:sp>
      <p:pic>
        <p:nvPicPr>
          <p:cNvPr id="17429" name="Picture 21" descr="D:\Школа\Презентация\рис\6-5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09600" y="1219200"/>
            <a:ext cx="8382000" cy="441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2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6" grpId="0" autoUpdateAnimBg="0"/>
      <p:bldP spid="17417" grpId="0" animBg="1"/>
      <p:bldP spid="17420" grpId="0" autoUpdateAnimBg="0"/>
      <p:bldP spid="17421" grpId="0" autoUpdateAnimBg="0"/>
      <p:bldP spid="17423" grpId="0" animBg="1"/>
      <p:bldP spid="17425" grpId="0" animBg="1"/>
      <p:bldP spid="1742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28600"/>
            <a:ext cx="7772400" cy="1143000"/>
          </a:xfrm>
        </p:spPr>
        <p:txBody>
          <a:bodyPr/>
          <a:lstStyle/>
          <a:p>
            <a:pPr eaLnBrk="1" hangingPunct="1"/>
            <a:r>
              <a:rPr lang="ru-RU" sz="4000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Arial" charset="0"/>
              </a:rPr>
              <a:t>Разбиение ячеек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1143000" y="1447800"/>
            <a:ext cx="7620000" cy="454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>
                <a:solidFill>
                  <a:srgbClr val="FFFF00"/>
                </a:solidFill>
                <a:latin typeface="Arial" charset="0"/>
              </a:rPr>
              <a:t>Иногда требуется разбить одну ячейку на несколько.</a:t>
            </a:r>
          </a:p>
          <a:p>
            <a:r>
              <a:rPr lang="ru-RU" sz="3200" dirty="0">
                <a:solidFill>
                  <a:srgbClr val="FFFF00"/>
                </a:solidFill>
                <a:latin typeface="Arial" charset="0"/>
              </a:rPr>
              <a:t>Для этого:</a:t>
            </a:r>
          </a:p>
          <a:p>
            <a:pPr algn="r">
              <a:buFontTx/>
              <a:buChar char="•"/>
            </a:pPr>
            <a:r>
              <a:rPr lang="ru-RU" sz="3200" dirty="0">
                <a:solidFill>
                  <a:srgbClr val="FFFF00"/>
                </a:solidFill>
                <a:latin typeface="Arial" charset="0"/>
              </a:rPr>
              <a:t> выделите нужную ячейку,</a:t>
            </a:r>
          </a:p>
          <a:p>
            <a:pPr algn="r">
              <a:buFontTx/>
              <a:buChar char="•"/>
            </a:pPr>
            <a:r>
              <a:rPr lang="ru-RU" sz="3200" dirty="0">
                <a:solidFill>
                  <a:srgbClr val="FFFF00"/>
                </a:solidFill>
                <a:latin typeface="Arial" charset="0"/>
              </a:rPr>
              <a:t> щелкните мышкой на кнопке </a:t>
            </a:r>
            <a:r>
              <a:rPr lang="ru-RU" sz="3600" i="1" dirty="0">
                <a:solidFill>
                  <a:srgbClr val="FFFF00"/>
                </a:solidFill>
              </a:rPr>
              <a:t>Разбить ячейки,</a:t>
            </a:r>
          </a:p>
          <a:p>
            <a:pPr algn="r">
              <a:buFontTx/>
              <a:buChar char="•"/>
            </a:pPr>
            <a:r>
              <a:rPr lang="ru-RU" sz="3200" dirty="0">
                <a:solidFill>
                  <a:srgbClr val="FFFF00"/>
                </a:solidFill>
                <a:latin typeface="Arial" charset="0"/>
              </a:rPr>
              <a:t> если необходимо, измените оформление ячейки.</a:t>
            </a:r>
          </a:p>
          <a:p>
            <a:endParaRPr lang="ru-RU" sz="3200" dirty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18436" name="Text Box 8"/>
          <p:cNvSpPr txBox="1">
            <a:spLocks noChangeArrowheads="1"/>
          </p:cNvSpPr>
          <p:nvPr/>
        </p:nvSpPr>
        <p:spPr bwMode="auto">
          <a:xfrm>
            <a:off x="609600" y="5791200"/>
            <a:ext cx="3733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dirty="0"/>
          </a:p>
        </p:txBody>
      </p:sp>
      <p:pic>
        <p:nvPicPr>
          <p:cNvPr id="18450" name="Picture 18" descr="D:\Школа\Презентация\рис\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1219200"/>
            <a:ext cx="8153400" cy="422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51" name="Line 19"/>
          <p:cNvSpPr>
            <a:spLocks noChangeShapeType="1"/>
          </p:cNvSpPr>
          <p:nvPr/>
        </p:nvSpPr>
        <p:spPr bwMode="auto">
          <a:xfrm flipV="1">
            <a:off x="6934200" y="4495800"/>
            <a:ext cx="228600" cy="3048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ru-RU" dirty="0"/>
          </a:p>
        </p:txBody>
      </p:sp>
      <p:sp>
        <p:nvSpPr>
          <p:cNvPr id="18452" name="Rectangle 20"/>
          <p:cNvSpPr>
            <a:spLocks noChangeArrowheads="1"/>
          </p:cNvSpPr>
          <p:nvPr/>
        </p:nvSpPr>
        <p:spPr bwMode="auto">
          <a:xfrm>
            <a:off x="7162800" y="4267200"/>
            <a:ext cx="1447800" cy="3048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8453" name="Line 21"/>
          <p:cNvSpPr>
            <a:spLocks noChangeShapeType="1"/>
          </p:cNvSpPr>
          <p:nvPr/>
        </p:nvSpPr>
        <p:spPr bwMode="auto">
          <a:xfrm flipV="1">
            <a:off x="6096000" y="3352800"/>
            <a:ext cx="152400" cy="3048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ru-RU" dirty="0"/>
          </a:p>
        </p:txBody>
      </p:sp>
      <p:pic>
        <p:nvPicPr>
          <p:cNvPr id="18454" name="Picture 22" descr="D:\Школа\Презентация\рис\7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57800" y="2667000"/>
            <a:ext cx="35814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55" name="Text Box 23"/>
          <p:cNvSpPr txBox="1">
            <a:spLocks noChangeArrowheads="1"/>
          </p:cNvSpPr>
          <p:nvPr/>
        </p:nvSpPr>
        <p:spPr bwMode="auto">
          <a:xfrm>
            <a:off x="838200" y="5638800"/>
            <a:ext cx="8077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rgbClr val="FFFF00"/>
                </a:solidFill>
                <a:latin typeface="Arial" charset="0"/>
              </a:rPr>
              <a:t>На этой вкладке надо указать число столбцов и строк и нажать ОК. </a:t>
            </a:r>
          </a:p>
        </p:txBody>
      </p:sp>
      <p:sp>
        <p:nvSpPr>
          <p:cNvPr id="18456" name="Line 24"/>
          <p:cNvSpPr>
            <a:spLocks noChangeShapeType="1"/>
          </p:cNvSpPr>
          <p:nvPr/>
        </p:nvSpPr>
        <p:spPr bwMode="auto">
          <a:xfrm flipV="1">
            <a:off x="5410200" y="3581400"/>
            <a:ext cx="1981200" cy="762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ru-RU" dirty="0"/>
          </a:p>
        </p:txBody>
      </p:sp>
      <p:sp>
        <p:nvSpPr>
          <p:cNvPr id="18457" name="Line 25"/>
          <p:cNvSpPr>
            <a:spLocks noChangeShapeType="1"/>
          </p:cNvSpPr>
          <p:nvPr/>
        </p:nvSpPr>
        <p:spPr bwMode="auto">
          <a:xfrm flipV="1">
            <a:off x="5410200" y="4038600"/>
            <a:ext cx="1905000" cy="762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ru-RU" dirty="0"/>
          </a:p>
        </p:txBody>
      </p:sp>
      <p:sp>
        <p:nvSpPr>
          <p:cNvPr id="18458" name="Text Box 26"/>
          <p:cNvSpPr txBox="1">
            <a:spLocks noChangeArrowheads="1"/>
          </p:cNvSpPr>
          <p:nvPr/>
        </p:nvSpPr>
        <p:spPr bwMode="auto">
          <a:xfrm>
            <a:off x="2971800" y="6248400"/>
            <a:ext cx="579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dirty="0">
                <a:solidFill>
                  <a:srgbClr val="FFFF00"/>
                </a:solidFill>
                <a:latin typeface="Arial" charset="0"/>
              </a:rPr>
              <a:t>Обратите внимание на эту галочку.</a:t>
            </a:r>
          </a:p>
        </p:txBody>
      </p:sp>
      <p:sp>
        <p:nvSpPr>
          <p:cNvPr id="18459" name="Oval 27"/>
          <p:cNvSpPr>
            <a:spLocks noChangeArrowheads="1"/>
          </p:cNvSpPr>
          <p:nvPr/>
        </p:nvSpPr>
        <p:spPr bwMode="auto">
          <a:xfrm>
            <a:off x="5181600" y="4191000"/>
            <a:ext cx="685800" cy="4572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pic>
        <p:nvPicPr>
          <p:cNvPr id="18460" name="Picture 28" descr="D:\Школа\Презентация\рис\7-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2000" y="1219200"/>
            <a:ext cx="8229600" cy="544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61" name="Text Box 29"/>
          <p:cNvSpPr txBox="1">
            <a:spLocks noChangeArrowheads="1"/>
          </p:cNvSpPr>
          <p:nvPr/>
        </p:nvSpPr>
        <p:spPr bwMode="auto">
          <a:xfrm>
            <a:off x="2133600" y="5029200"/>
            <a:ext cx="601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chemeClr val="bg2"/>
                </a:solidFill>
                <a:latin typeface="Arial" charset="0"/>
              </a:rPr>
              <a:t>Результат  будет  таким</a:t>
            </a:r>
          </a:p>
        </p:txBody>
      </p:sp>
      <p:sp>
        <p:nvSpPr>
          <p:cNvPr id="18462" name="Rectangle 30"/>
          <p:cNvSpPr>
            <a:spLocks noChangeArrowheads="1"/>
          </p:cNvSpPr>
          <p:nvPr/>
        </p:nvSpPr>
        <p:spPr bwMode="auto">
          <a:xfrm>
            <a:off x="7086600" y="3962400"/>
            <a:ext cx="381000" cy="3048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8463" name="Rectangle 31"/>
          <p:cNvSpPr>
            <a:spLocks noChangeArrowheads="1"/>
          </p:cNvSpPr>
          <p:nvPr/>
        </p:nvSpPr>
        <p:spPr bwMode="auto">
          <a:xfrm>
            <a:off x="7467600" y="3962400"/>
            <a:ext cx="533400" cy="304800"/>
          </a:xfrm>
          <a:prstGeom prst="rect">
            <a:avLst/>
          </a:prstGeom>
          <a:solidFill>
            <a:srgbClr val="86467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8464" name="Rectangle 32"/>
          <p:cNvSpPr>
            <a:spLocks noChangeArrowheads="1"/>
          </p:cNvSpPr>
          <p:nvPr/>
        </p:nvSpPr>
        <p:spPr bwMode="auto">
          <a:xfrm>
            <a:off x="8001000" y="3962400"/>
            <a:ext cx="4572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8465" name="Text Box 33"/>
          <p:cNvSpPr txBox="1">
            <a:spLocks noChangeArrowheads="1"/>
          </p:cNvSpPr>
          <p:nvPr/>
        </p:nvSpPr>
        <p:spPr bwMode="auto">
          <a:xfrm>
            <a:off x="1371600" y="5638800"/>
            <a:ext cx="7391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dirty="0">
                <a:solidFill>
                  <a:schemeClr val="bg2"/>
                </a:solidFill>
                <a:latin typeface="Arial" charset="0"/>
              </a:rPr>
              <a:t>Теперь придадим ячейкам нужный фон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8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8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8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51" grpId="0" animBg="1"/>
      <p:bldP spid="18452" grpId="0" animBg="1"/>
      <p:bldP spid="18453" grpId="0" animBg="1"/>
      <p:bldP spid="18455" grpId="0" autoUpdateAnimBg="0"/>
      <p:bldP spid="18456" grpId="0" animBg="1"/>
      <p:bldP spid="18457" grpId="0" animBg="1"/>
      <p:bldP spid="18458" grpId="0" autoUpdateAnimBg="0"/>
      <p:bldP spid="18459" grpId="0" animBg="1"/>
      <p:bldP spid="18461" grpId="0" autoUpdateAnimBg="0"/>
      <p:bldP spid="18462" grpId="0" animBg="1"/>
      <p:bldP spid="18463" grpId="0" animBg="1"/>
      <p:bldP spid="18464" grpId="0" animBg="1"/>
      <p:bldP spid="18465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152400"/>
            <a:ext cx="7772400" cy="1143000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Arial" charset="0"/>
              </a:rPr>
              <a:t>Форматирование содержимого таблицы</a:t>
            </a:r>
          </a:p>
        </p:txBody>
      </p:sp>
      <p:sp>
        <p:nvSpPr>
          <p:cNvPr id="19459" name="Text Box 4"/>
          <p:cNvSpPr txBox="1">
            <a:spLocks noChangeArrowheads="1"/>
          </p:cNvSpPr>
          <p:nvPr/>
        </p:nvSpPr>
        <p:spPr bwMode="auto">
          <a:xfrm>
            <a:off x="1143000" y="1981200"/>
            <a:ext cx="7162800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dirty="0">
                <a:solidFill>
                  <a:srgbClr val="FFFF00"/>
                </a:solidFill>
                <a:latin typeface="Arial" charset="0"/>
              </a:rPr>
              <a:t>Теперь, когда таблица создана, можно приступить к форматированию ее содержания.</a:t>
            </a:r>
          </a:p>
          <a:p>
            <a:pPr>
              <a:spcBef>
                <a:spcPct val="50000"/>
              </a:spcBef>
            </a:pPr>
            <a:r>
              <a:rPr lang="ru-RU" sz="2800" dirty="0">
                <a:solidFill>
                  <a:srgbClr val="FFFF00"/>
                </a:solidFill>
                <a:latin typeface="Arial" charset="0"/>
              </a:rPr>
              <a:t>Тексты в каждой ячейке таблицы можно отформатировать так же как любой другой абзац.</a:t>
            </a:r>
          </a:p>
          <a:p>
            <a:pPr>
              <a:spcBef>
                <a:spcPct val="50000"/>
              </a:spcBef>
            </a:pPr>
            <a:r>
              <a:rPr lang="ru-RU" sz="2800" dirty="0">
                <a:solidFill>
                  <a:srgbClr val="FFFF00"/>
                </a:solidFill>
                <a:latin typeface="Arial" charset="0"/>
              </a:rPr>
              <a:t>Вот пример различного форматирования текста в разных ячейках.</a:t>
            </a:r>
          </a:p>
        </p:txBody>
      </p:sp>
      <p:pic>
        <p:nvPicPr>
          <p:cNvPr id="19464" name="Picture 8" descr="D:\Школа\Презентация\рис\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1905000"/>
            <a:ext cx="85344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1000100" y="142852"/>
            <a:ext cx="7772400" cy="1143000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Arial" charset="0"/>
              </a:rPr>
              <a:t>Выделение фоном</a:t>
            </a:r>
          </a:p>
        </p:txBody>
      </p:sp>
      <p:sp>
        <p:nvSpPr>
          <p:cNvPr id="1028" name="Text Box 3"/>
          <p:cNvSpPr txBox="1">
            <a:spLocks noChangeArrowheads="1"/>
          </p:cNvSpPr>
          <p:nvPr/>
        </p:nvSpPr>
        <p:spPr bwMode="auto">
          <a:xfrm>
            <a:off x="1143000" y="1600200"/>
            <a:ext cx="7162800" cy="264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dirty="0">
                <a:solidFill>
                  <a:srgbClr val="FFFF00"/>
                </a:solidFill>
                <a:latin typeface="Arial" charset="0"/>
              </a:rPr>
              <a:t>Смысловые блоки в таблице можно выделить фоном.</a:t>
            </a:r>
          </a:p>
          <a:p>
            <a:pPr>
              <a:spcBef>
                <a:spcPct val="50000"/>
              </a:spcBef>
            </a:pPr>
            <a:r>
              <a:rPr lang="ru-RU" sz="2800" dirty="0">
                <a:solidFill>
                  <a:srgbClr val="FFFF00"/>
                </a:solidFill>
                <a:latin typeface="Arial" charset="0"/>
              </a:rPr>
              <a:t>Для этого надо выделить группу ячеек мышкой, а затем выполнить:</a:t>
            </a:r>
          </a:p>
          <a:p>
            <a:pPr algn="ctr">
              <a:spcBef>
                <a:spcPct val="15000"/>
              </a:spcBef>
            </a:pPr>
            <a:r>
              <a:rPr lang="ru-RU" sz="3600" i="1" dirty="0">
                <a:solidFill>
                  <a:srgbClr val="FFFF00"/>
                </a:solidFill>
              </a:rPr>
              <a:t>Формат – Границы и заливка</a:t>
            </a:r>
          </a:p>
        </p:txBody>
      </p:sp>
      <p:pic>
        <p:nvPicPr>
          <p:cNvPr id="20486" name="Picture 6" descr="D:\Школа\Презентация\рис\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4400" y="1143000"/>
            <a:ext cx="7972425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7" name="Line 7"/>
          <p:cNvSpPr>
            <a:spLocks noChangeShapeType="1"/>
          </p:cNvSpPr>
          <p:nvPr/>
        </p:nvSpPr>
        <p:spPr bwMode="auto">
          <a:xfrm flipV="1">
            <a:off x="2514600" y="1600200"/>
            <a:ext cx="304800" cy="304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ru-RU" dirty="0"/>
          </a:p>
        </p:txBody>
      </p:sp>
      <p:pic>
        <p:nvPicPr>
          <p:cNvPr id="20488" name="Picture 8" descr="D:\Школа\Презентация\рис\8-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43200" y="1676400"/>
            <a:ext cx="1863725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0" name="Line 10"/>
          <p:cNvSpPr>
            <a:spLocks noChangeShapeType="1"/>
          </p:cNvSpPr>
          <p:nvPr/>
        </p:nvSpPr>
        <p:spPr bwMode="auto">
          <a:xfrm flipV="1">
            <a:off x="2819400" y="2514600"/>
            <a:ext cx="304800" cy="3048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ru-RU" dirty="0"/>
          </a:p>
        </p:txBody>
      </p:sp>
      <p:graphicFrame>
        <p:nvGraphicFramePr>
          <p:cNvPr id="20491" name="Object 11"/>
          <p:cNvGraphicFramePr>
            <a:graphicFrameLocks noChangeAspect="1"/>
          </p:cNvGraphicFramePr>
          <p:nvPr/>
        </p:nvGraphicFramePr>
        <p:xfrm>
          <a:off x="2514600" y="1981200"/>
          <a:ext cx="5210175" cy="3895725"/>
        </p:xfrm>
        <a:graphic>
          <a:graphicData uri="http://schemas.openxmlformats.org/presentationml/2006/ole">
            <p:oleObj spid="_x0000_s1026" name="Точечный рисунок" r:id="rId6" imgW="5210902" imgH="3895238" progId="PBrush">
              <p:embed/>
            </p:oleObj>
          </a:graphicData>
        </a:graphic>
      </p:graphicFrame>
      <p:sp>
        <p:nvSpPr>
          <p:cNvPr id="20492" name="Text Box 12"/>
          <p:cNvSpPr txBox="1">
            <a:spLocks noChangeArrowheads="1"/>
          </p:cNvSpPr>
          <p:nvPr/>
        </p:nvSpPr>
        <p:spPr bwMode="auto">
          <a:xfrm>
            <a:off x="1752600" y="6248400"/>
            <a:ext cx="708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dirty="0">
                <a:solidFill>
                  <a:srgbClr val="FFFF00"/>
                </a:solidFill>
                <a:latin typeface="Arial" charset="0"/>
              </a:rPr>
              <a:t>На появившейся вкладке выберите цвет фона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 animBg="1"/>
      <p:bldP spid="20490" grpId="0" animBg="1"/>
      <p:bldP spid="20492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152400"/>
            <a:ext cx="7772400" cy="1143000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Arial" charset="0"/>
              </a:rPr>
              <a:t>Выделение фоном</a:t>
            </a: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1295400" y="2667000"/>
            <a:ext cx="71628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dirty="0">
                <a:solidFill>
                  <a:srgbClr val="FFFF00"/>
                </a:solidFill>
                <a:latin typeface="Arial" charset="0"/>
              </a:rPr>
              <a:t>Очень эффектными бывают таблицы с постепенной градацией серого цвета по строкам.</a:t>
            </a:r>
            <a:endParaRPr lang="ru-RU" sz="3600" i="1" dirty="0">
              <a:solidFill>
                <a:srgbClr val="FFFF00"/>
              </a:solidFill>
            </a:endParaRPr>
          </a:p>
        </p:txBody>
      </p:sp>
      <p:pic>
        <p:nvPicPr>
          <p:cNvPr id="21514" name="Picture 10" descr="D:\Школа\Презентация\рис\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1127125"/>
            <a:ext cx="7391400" cy="565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0"/>
            <a:ext cx="7772400" cy="1143000"/>
          </a:xfrm>
        </p:spPr>
        <p:txBody>
          <a:bodyPr/>
          <a:lstStyle/>
          <a:p>
            <a:pPr algn="ctr"/>
            <a:r>
              <a:rPr lang="ru-RU" sz="6000" dirty="0" smtClean="0"/>
              <a:t>Визитки</a:t>
            </a:r>
            <a:endParaRPr lang="ru-RU" sz="6000" dirty="0"/>
          </a:p>
        </p:txBody>
      </p:sp>
      <p:pic>
        <p:nvPicPr>
          <p:cNvPr id="4" name="Содержимое 3" descr="10-0008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20513698">
            <a:off x="916243" y="1586672"/>
            <a:ext cx="3142282" cy="1800000"/>
          </a:xfrm>
        </p:spPr>
      </p:pic>
      <p:pic>
        <p:nvPicPr>
          <p:cNvPr id="5" name="Рисунок 4" descr="10-0036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226019">
            <a:off x="5682022" y="1578745"/>
            <a:ext cx="3240000" cy="1855585"/>
          </a:xfrm>
          <a:prstGeom prst="rect">
            <a:avLst/>
          </a:prstGeom>
        </p:spPr>
      </p:pic>
      <p:pic>
        <p:nvPicPr>
          <p:cNvPr id="6" name="Рисунок 5" descr="10-0072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391952">
            <a:off x="1071545" y="3054533"/>
            <a:ext cx="3124687" cy="1800000"/>
          </a:xfrm>
          <a:prstGeom prst="rect">
            <a:avLst/>
          </a:prstGeom>
        </p:spPr>
      </p:pic>
      <p:pic>
        <p:nvPicPr>
          <p:cNvPr id="7" name="Рисунок 6" descr="20-0027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139353">
            <a:off x="5689723" y="2976857"/>
            <a:ext cx="3240000" cy="1858922"/>
          </a:xfrm>
          <a:prstGeom prst="rect">
            <a:avLst/>
          </a:prstGeom>
        </p:spPr>
      </p:pic>
      <p:pic>
        <p:nvPicPr>
          <p:cNvPr id="8" name="Рисунок 7" descr="A9D402FBBEF8FB56D41F8178C538B20D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417709">
            <a:off x="1218221" y="4509614"/>
            <a:ext cx="3240000" cy="1856520"/>
          </a:xfrm>
          <a:prstGeom prst="rect">
            <a:avLst/>
          </a:prstGeom>
        </p:spPr>
      </p:pic>
      <p:pic>
        <p:nvPicPr>
          <p:cNvPr id="9" name="Рисунок 8" descr="A48410094D2ABEAA111F35D9F5AB75BC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215657">
            <a:off x="5365281" y="4494775"/>
            <a:ext cx="3240000" cy="185976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447800" y="2717800"/>
            <a:ext cx="7010400" cy="1143000"/>
          </a:xfrm>
        </p:spPr>
        <p:txBody>
          <a:bodyPr/>
          <a:lstStyle/>
          <a:p>
            <a:pPr eaLnBrk="1" hangingPunct="1">
              <a:buFontTx/>
              <a:buChar char="•"/>
            </a:pPr>
            <a:r>
              <a:rPr lang="ru-RU" sz="3600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Arial" charset="0"/>
              </a:rPr>
              <a:t>Таким образом мы познакомились с основными приемами работы с таблицами в текстовом редакторе</a:t>
            </a:r>
            <a:br>
              <a:rPr lang="ru-RU" sz="3600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Arial" charset="0"/>
              </a:rPr>
            </a:br>
            <a:r>
              <a:rPr lang="en-US" sz="3600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Arial" charset="0"/>
              </a:rPr>
              <a:t>MS Word</a:t>
            </a:r>
            <a:r>
              <a:rPr lang="ru-RU" sz="3600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Arial" charset="0"/>
              </a:rPr>
              <a:t>.</a:t>
            </a:r>
            <a:r>
              <a:rPr lang="en-US" sz="3600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Arial" charset="0"/>
              </a:rPr>
              <a:t/>
            </a:r>
            <a:br>
              <a:rPr lang="en-US" sz="3600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Arial" charset="0"/>
              </a:rPr>
            </a:br>
            <a:r>
              <a:rPr lang="en-US" sz="3600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Arial" charset="0"/>
              </a:rPr>
              <a:t/>
            </a:r>
            <a:br>
              <a:rPr lang="en-US" sz="3600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Arial" charset="0"/>
              </a:rPr>
            </a:br>
            <a:r>
              <a:rPr lang="en-US" sz="3600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Arial" charset="0"/>
              </a:rPr>
              <a:t/>
            </a:r>
            <a:br>
              <a:rPr lang="en-US" sz="3600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Arial" charset="0"/>
              </a:rPr>
            </a:br>
            <a:endParaRPr lang="ru-RU" sz="2400" dirty="0" smtClean="0">
              <a:solidFill>
                <a:schemeClr val="tx2">
                  <a:lumMod val="20000"/>
                  <a:lumOff val="80000"/>
                </a:schemeClr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486804" cy="1143000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Arial" charset="0"/>
              </a:rPr>
              <a:t>Использованная литература:</a:t>
            </a:r>
            <a:br>
              <a:rPr lang="ru-RU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Arial" charset="0"/>
              </a:rPr>
            </a:br>
            <a:endParaRPr lang="ru-RU" dirty="0"/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285720" y="948690"/>
            <a:ext cx="8858280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Угринович Н.Д. Информатика и ИКТ: Учебник для 11 класса М.: БИНОМ Лаборатория знаний, 2012.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Информатика и ИКТ: учебник для начального и среднего профессионального образования. Цветкова Н.С., Великович Л.С. – Академия, 2011 г.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Информатика и ИКТ. Практикум для профессий и специальностей технического и социально-экономического профилей. Н. Е. Астафьева, С. А. Гаврилова, под ред. М.С. Цветковой, Академия, 2012г.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Информатика и ИКТ. Базовый уровень: учебник для 10-11 кл. / И.Г.Семакин, Е.К.Хеннер. – 4 изд., испр. – М. – Бином. Лаборатория знаний, 2014г. – 246 с.: ил.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Информатика и ИКТ. Базовый уровень: практикум для 10-11 кл. / И.Г.Семакин, Е.К.Хеннер. – 4 изд., испр. – М. – Бином. Лаборатория знаний, 2014 г.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78504" y="2643182"/>
            <a:ext cx="836549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6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Спасибо за внимание</a:t>
            </a:r>
            <a:endParaRPr lang="ru-RU" sz="6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85786" y="1142984"/>
            <a:ext cx="8143932" cy="3214710"/>
          </a:xfrm>
        </p:spPr>
        <p:txBody>
          <a:bodyPr/>
          <a:lstStyle/>
          <a:p>
            <a:pPr algn="ctr"/>
            <a:r>
              <a:rPr lang="ru-RU" dirty="0" smtClean="0"/>
              <a:t>Тема: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5400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rial" pitchFamily="34" charset="0"/>
              </a:rPr>
              <a:t>«Создание и форматирование таблиц в Microsoft Office Word»</a:t>
            </a:r>
            <a:endParaRPr lang="ru-RU" sz="5400" dirty="0">
              <a:solidFill>
                <a:schemeClr val="tx2">
                  <a:lumMod val="60000"/>
                  <a:lumOff val="40000"/>
                </a:schemeClr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85728"/>
            <a:ext cx="7772400" cy="1143000"/>
          </a:xfrm>
        </p:spPr>
        <p:txBody>
          <a:bodyPr/>
          <a:lstStyle/>
          <a:p>
            <a:r>
              <a:rPr lang="ru-RU" dirty="0" smtClean="0"/>
              <a:t>Цель урока: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643050"/>
            <a:ext cx="7772400" cy="4114800"/>
          </a:xfrm>
        </p:spPr>
        <p:txBody>
          <a:bodyPr/>
          <a:lstStyle/>
          <a:p>
            <a:pPr algn="ctr">
              <a:buNone/>
            </a:pPr>
            <a:r>
              <a:rPr lang="ru-RU" sz="40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Рассмотреть различные способы создания таблиц, методы их редактирования и форматирования; научить составлять, заполнять и редактировать таблицы и использовать их в профессиональных целях</a:t>
            </a:r>
            <a:endParaRPr lang="ru-RU" sz="40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Задачи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20000"/>
              </a:lnSpc>
              <a:spcBef>
                <a:spcPts val="0"/>
              </a:spcBef>
              <a:buClr>
                <a:schemeClr val="accent1">
                  <a:lumMod val="50000"/>
                </a:schemeClr>
              </a:buClr>
              <a:buFont typeface="Wingdings" pitchFamily="2" charset="2"/>
              <a:buChar char="§"/>
            </a:pPr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Продолжить изучение текстового процессора Microsoft Office Word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Clr>
                <a:schemeClr val="accent1">
                  <a:lumMod val="50000"/>
                </a:schemeClr>
              </a:buClr>
              <a:buFont typeface="Wingdings" pitchFamily="2" charset="2"/>
              <a:buChar char="§"/>
            </a:pPr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Продолжить развитие практических навыков в работе с табличным процессором Microsoft Office Word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Clr>
                <a:schemeClr val="accent1">
                  <a:lumMod val="50000"/>
                </a:schemeClr>
              </a:buClr>
              <a:buFont typeface="Wingdings" pitchFamily="2" charset="2"/>
              <a:buChar char="§"/>
            </a:pPr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Применить полученные навыки в профессиональной деятельности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rial" pitchFamily="34" charset="0"/>
              </a:rPr>
              <a:t>Создание и форматирование таблиц в Microsoft Office Word</a:t>
            </a:r>
            <a:endParaRPr lang="ru-RU" dirty="0"/>
          </a:p>
        </p:txBody>
      </p:sp>
      <p:pic>
        <p:nvPicPr>
          <p:cNvPr id="4" name="10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857356" y="2214553"/>
            <a:ext cx="6143668" cy="46074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Таблица-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z="4000" i="1" dirty="0" smtClean="0">
                <a:solidFill>
                  <a:schemeClr val="tx2">
                    <a:lumMod val="75000"/>
                  </a:schemeClr>
                </a:solidFill>
              </a:rPr>
              <a:t>составной объект, состоящий</a:t>
            </a:r>
            <a:r>
              <a:rPr lang="en-US" sz="4000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4000" i="1" dirty="0" smtClean="0">
                <a:solidFill>
                  <a:schemeClr val="tx2">
                    <a:lumMod val="75000"/>
                  </a:schemeClr>
                </a:solidFill>
              </a:rPr>
              <a:t> из </a:t>
            </a:r>
            <a:r>
              <a:rPr lang="ru-RU" sz="4000" i="1" u="sng" dirty="0" smtClean="0">
                <a:solidFill>
                  <a:schemeClr val="tx2">
                    <a:lumMod val="75000"/>
                  </a:schemeClr>
                </a:solidFill>
              </a:rPr>
              <a:t>столбцов</a:t>
            </a:r>
            <a:r>
              <a:rPr lang="ru-RU" sz="4000" i="1" dirty="0" smtClean="0">
                <a:solidFill>
                  <a:schemeClr val="tx2">
                    <a:lumMod val="75000"/>
                  </a:schemeClr>
                </a:solidFill>
              </a:rPr>
              <a:t> и </a:t>
            </a:r>
            <a:r>
              <a:rPr lang="ru-RU" sz="4000" i="1" u="sng" dirty="0" smtClean="0">
                <a:solidFill>
                  <a:schemeClr val="tx2">
                    <a:lumMod val="75000"/>
                  </a:schemeClr>
                </a:solidFill>
              </a:rPr>
              <a:t>строк</a:t>
            </a:r>
            <a:r>
              <a:rPr lang="ru-RU" sz="4000" i="1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eaLnBrk="1" hangingPunct="1">
              <a:buFontTx/>
              <a:buNone/>
            </a:pPr>
            <a:r>
              <a:rPr lang="ru-RU" sz="4000" i="1" dirty="0" smtClean="0">
                <a:solidFill>
                  <a:schemeClr val="tx2">
                    <a:lumMod val="75000"/>
                  </a:schemeClr>
                </a:solidFill>
              </a:rPr>
              <a:t>Прямоугольники, образованные пересечением столбца и строки называются </a:t>
            </a:r>
            <a:r>
              <a:rPr lang="ru-RU" sz="4000" b="1" i="1" u="sng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ячейками.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Основные термины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14546" y="2285992"/>
            <a:ext cx="500062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 typeface="Wingdings" pitchFamily="2" charset="2"/>
              <a:buChar char="Ø"/>
            </a:pPr>
            <a:r>
              <a:rPr lang="ru-RU" sz="36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Таблица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36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Столбец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36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Строка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36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Ячейка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36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Данные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36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Ввод  таблицы в документ</a:t>
            </a:r>
            <a:r>
              <a:rPr lang="ru-RU" i="1" dirty="0" smtClean="0">
                <a:solidFill>
                  <a:srgbClr val="FFFF0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76200"/>
            <a:ext cx="7772400" cy="1143000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Arial" charset="0"/>
              </a:rPr>
              <a:t>Вставка и изменение таблиц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69988" y="1219200"/>
            <a:ext cx="7772400" cy="4683125"/>
          </a:xfrm>
        </p:spPr>
        <p:txBody>
          <a:bodyPr/>
          <a:lstStyle/>
          <a:p>
            <a:pPr algn="r" eaLnBrk="1" hangingPunct="1">
              <a:buFont typeface="Wingdings" pitchFamily="2" charset="2"/>
              <a:buNone/>
              <a:defRPr/>
            </a:pPr>
            <a:r>
              <a:rPr lang="ru-RU" dirty="0" smtClean="0">
                <a:solidFill>
                  <a:srgbClr val="FFFF00"/>
                </a:solidFill>
                <a:latin typeface="Arial" pitchFamily="34" charset="0"/>
              </a:rPr>
              <a:t>Работая в редакторе </a:t>
            </a:r>
            <a:r>
              <a:rPr lang="en-US" dirty="0" smtClean="0">
                <a:solidFill>
                  <a:srgbClr val="FFFF00"/>
                </a:solidFill>
                <a:latin typeface="Arial" pitchFamily="34" charset="0"/>
              </a:rPr>
              <a:t>Word</a:t>
            </a:r>
            <a:r>
              <a:rPr lang="ru-RU" dirty="0" smtClean="0">
                <a:solidFill>
                  <a:srgbClr val="FFFF00"/>
                </a:solidFill>
                <a:latin typeface="Arial" pitchFamily="34" charset="0"/>
              </a:rPr>
              <a:t>, можно:</a:t>
            </a:r>
          </a:p>
          <a:p>
            <a:pPr eaLnBrk="1" hangingPunct="1">
              <a:defRPr/>
            </a:pPr>
            <a:r>
              <a:rPr lang="ru-RU" sz="2800" dirty="0" smtClean="0">
                <a:solidFill>
                  <a:srgbClr val="FFFF00"/>
                </a:solidFill>
                <a:latin typeface="Arial" pitchFamily="34" charset="0"/>
              </a:rPr>
              <a:t>создавать и удалять таблицы,</a:t>
            </a:r>
          </a:p>
          <a:p>
            <a:pPr eaLnBrk="1" hangingPunct="1">
              <a:defRPr/>
            </a:pPr>
            <a:r>
              <a:rPr lang="ru-RU" sz="2800" dirty="0" smtClean="0">
                <a:solidFill>
                  <a:srgbClr val="FFFF00"/>
                </a:solidFill>
                <a:latin typeface="Arial" pitchFamily="34" charset="0"/>
              </a:rPr>
              <a:t>добавлять и удалять строки и столбцы,</a:t>
            </a:r>
          </a:p>
          <a:p>
            <a:pPr eaLnBrk="1" hangingPunct="1">
              <a:defRPr/>
            </a:pPr>
            <a:r>
              <a:rPr lang="ru-RU" sz="2800" dirty="0" smtClean="0">
                <a:solidFill>
                  <a:srgbClr val="FFFF00"/>
                </a:solidFill>
                <a:latin typeface="Arial" pitchFamily="34" charset="0"/>
              </a:rPr>
              <a:t>изменять ширину столбцов,</a:t>
            </a:r>
          </a:p>
          <a:p>
            <a:pPr eaLnBrk="1" hangingPunct="1">
              <a:defRPr/>
            </a:pPr>
            <a:r>
              <a:rPr lang="ru-RU" sz="2800" dirty="0" smtClean="0">
                <a:solidFill>
                  <a:srgbClr val="FFFF00"/>
                </a:solidFill>
                <a:latin typeface="Arial" pitchFamily="34" charset="0"/>
              </a:rPr>
              <a:t>изменять высоту строк,</a:t>
            </a:r>
          </a:p>
          <a:p>
            <a:pPr eaLnBrk="1" hangingPunct="1">
              <a:defRPr/>
            </a:pPr>
            <a:r>
              <a:rPr lang="ru-RU" sz="2800" dirty="0" smtClean="0">
                <a:solidFill>
                  <a:srgbClr val="FFFF00"/>
                </a:solidFill>
                <a:latin typeface="Arial" pitchFamily="34" charset="0"/>
              </a:rPr>
              <a:t>объединить несколько ячеек в одну,</a:t>
            </a:r>
          </a:p>
          <a:p>
            <a:pPr eaLnBrk="1" hangingPunct="1">
              <a:defRPr/>
            </a:pPr>
            <a:r>
              <a:rPr lang="ru-RU" sz="2800" dirty="0" smtClean="0">
                <a:solidFill>
                  <a:srgbClr val="FFFF00"/>
                </a:solidFill>
                <a:latin typeface="Arial" pitchFamily="34" charset="0"/>
              </a:rPr>
              <a:t>разбить ячейку на несколько других.</a:t>
            </a:r>
          </a:p>
          <a:p>
            <a:pPr algn="r" eaLnBrk="1" hangingPunct="1">
              <a:buFont typeface="Wingdings" pitchFamily="2" charset="2"/>
              <a:buNone/>
              <a:defRPr/>
            </a:pPr>
            <a:r>
              <a:rPr lang="ru-RU" sz="2800" dirty="0" smtClean="0">
                <a:solidFill>
                  <a:srgbClr val="FFFF00"/>
                </a:solidFill>
                <a:latin typeface="Arial" pitchFamily="34" charset="0"/>
              </a:rPr>
              <a:t>Также можно изменять оформление </a:t>
            </a:r>
          </a:p>
          <a:p>
            <a:pPr algn="r" eaLnBrk="1" hangingPunct="1">
              <a:buFont typeface="Wingdings" pitchFamily="2" charset="2"/>
              <a:buNone/>
              <a:defRPr/>
            </a:pPr>
            <a:r>
              <a:rPr lang="ru-RU" sz="2800" dirty="0" smtClean="0">
                <a:solidFill>
                  <a:srgbClr val="FFFF00"/>
                </a:solidFill>
                <a:latin typeface="Arial" pitchFamily="34" charset="0"/>
              </a:rPr>
              <a:t>таблицы и редактировать ее содержание.</a:t>
            </a: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066800" y="6019800"/>
            <a:ext cx="7848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dirty="0">
                <a:solidFill>
                  <a:schemeClr val="tx2">
                    <a:lumMod val="20000"/>
                    <a:lumOff val="80000"/>
                  </a:schemeClr>
                </a:solidFill>
                <a:latin typeface="Arial" charset="0"/>
              </a:rPr>
              <a:t>Вот инструменты для работы с таблицами</a:t>
            </a:r>
          </a:p>
        </p:txBody>
      </p:sp>
      <p:pic>
        <p:nvPicPr>
          <p:cNvPr id="5125" name="Picture 5" descr="D:\Школа\Презентация\рис\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1219200"/>
            <a:ext cx="8458200" cy="358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1676400" y="4953000"/>
            <a:ext cx="7239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autoUpdateAnimBg="0"/>
      <p:bldP spid="5127" grpId="0" animBg="1"/>
    </p:bldLst>
  </p:timing>
</p:sld>
</file>

<file path=ppt/theme/theme1.xml><?xml version="1.0" encoding="utf-8"?>
<a:theme xmlns:a="http://schemas.openxmlformats.org/drawingml/2006/main" name="Синие тона">
  <a:themeElements>
    <a:clrScheme name="Синие тона 1">
      <a:dk1>
        <a:srgbClr val="000000"/>
      </a:dk1>
      <a:lt1>
        <a:srgbClr val="FFFFFF"/>
      </a:lt1>
      <a:dk2>
        <a:srgbClr val="3333FF"/>
      </a:dk2>
      <a:lt2>
        <a:srgbClr val="00FFFF"/>
      </a:lt2>
      <a:accent1>
        <a:srgbClr val="00CCCC"/>
      </a:accent1>
      <a:accent2>
        <a:srgbClr val="6666FF"/>
      </a:accent2>
      <a:accent3>
        <a:srgbClr val="ADADFF"/>
      </a:accent3>
      <a:accent4>
        <a:srgbClr val="DADADA"/>
      </a:accent4>
      <a:accent5>
        <a:srgbClr val="AAE2E2"/>
      </a:accent5>
      <a:accent6>
        <a:srgbClr val="5C5CE7"/>
      </a:accent6>
      <a:hlink>
        <a:srgbClr val="CCCCFF"/>
      </a:hlink>
      <a:folHlink>
        <a:srgbClr val="CC99FF"/>
      </a:folHlink>
    </a:clrScheme>
    <a:fontScheme name="Синие тона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Синие тона 1">
        <a:dk1>
          <a:srgbClr val="000000"/>
        </a:dk1>
        <a:lt1>
          <a:srgbClr val="FFFFFF"/>
        </a:lt1>
        <a:dk2>
          <a:srgbClr val="3333FF"/>
        </a:dk2>
        <a:lt2>
          <a:srgbClr val="00FFFF"/>
        </a:lt2>
        <a:accent1>
          <a:srgbClr val="00CCCC"/>
        </a:accent1>
        <a:accent2>
          <a:srgbClr val="6666FF"/>
        </a:accent2>
        <a:accent3>
          <a:srgbClr val="ADADFF"/>
        </a:accent3>
        <a:accent4>
          <a:srgbClr val="DADADA"/>
        </a:accent4>
        <a:accent5>
          <a:srgbClr val="AAE2E2"/>
        </a:accent5>
        <a:accent6>
          <a:srgbClr val="5C5CE7"/>
        </a:accent6>
        <a:hlink>
          <a:srgbClr val="CCCC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иние тона 2">
        <a:dk1>
          <a:srgbClr val="000000"/>
        </a:dk1>
        <a:lt1>
          <a:srgbClr val="CCECFF"/>
        </a:lt1>
        <a:dk2>
          <a:srgbClr val="330099"/>
        </a:dk2>
        <a:lt2>
          <a:srgbClr val="0099CC"/>
        </a:lt2>
        <a:accent1>
          <a:srgbClr val="009999"/>
        </a:accent1>
        <a:accent2>
          <a:srgbClr val="FF99CC"/>
        </a:accent2>
        <a:accent3>
          <a:srgbClr val="E2F4FF"/>
        </a:accent3>
        <a:accent4>
          <a:srgbClr val="000000"/>
        </a:accent4>
        <a:accent5>
          <a:srgbClr val="AACACA"/>
        </a:accent5>
        <a:accent6>
          <a:srgbClr val="E78AB9"/>
        </a:accent6>
        <a:hlink>
          <a:srgbClr val="6600CC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иние тона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B2B2B2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C8C8C8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Designs\Синие тона.pot</Template>
  <TotalTime>721</TotalTime>
  <Words>817</Words>
  <Application>Microsoft PowerPoint</Application>
  <PresentationFormat>Экран (4:3)</PresentationFormat>
  <Paragraphs>119</Paragraphs>
  <Slides>29</Slides>
  <Notes>0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1" baseType="lpstr">
      <vt:lpstr>Синие тона</vt:lpstr>
      <vt:lpstr>Точечный рисунок</vt:lpstr>
      <vt:lpstr>Слайд 1</vt:lpstr>
      <vt:lpstr>Слайд 2</vt:lpstr>
      <vt:lpstr>Тема: «Создание и форматирование таблиц в Microsoft Office Word»</vt:lpstr>
      <vt:lpstr>Цель урока:</vt:lpstr>
      <vt:lpstr>Задачи урока</vt:lpstr>
      <vt:lpstr>Создание и форматирование таблиц в Microsoft Office Word</vt:lpstr>
      <vt:lpstr>Таблица-</vt:lpstr>
      <vt:lpstr>Основные термины</vt:lpstr>
      <vt:lpstr>Вставка и изменение таблиц</vt:lpstr>
      <vt:lpstr>Создание таблицы</vt:lpstr>
      <vt:lpstr>Создание таблицы</vt:lpstr>
      <vt:lpstr>Создание таблицы. 2 способ</vt:lpstr>
      <vt:lpstr>Вставка дополнительных строк</vt:lpstr>
      <vt:lpstr>Вставка дополнительных строк. 2-й способ</vt:lpstr>
      <vt:lpstr>Вставка дополнительных  столбцов.</vt:lpstr>
      <vt:lpstr>Изменение ширины столбцов 1-й способ.</vt:lpstr>
      <vt:lpstr>Изменение ширины столбцов 2-й способ.</vt:lpstr>
      <vt:lpstr>Изменение ширины столбцов 2-й способ.</vt:lpstr>
      <vt:lpstr>Вставка столбцов </vt:lpstr>
      <vt:lpstr>Изменение высоты строк</vt:lpstr>
      <vt:lpstr>Объединение ячеек</vt:lpstr>
      <vt:lpstr>Разбиение ячеек</vt:lpstr>
      <vt:lpstr>Форматирование содержимого таблицы</vt:lpstr>
      <vt:lpstr>Выделение фоном</vt:lpstr>
      <vt:lpstr>Выделение фоном</vt:lpstr>
      <vt:lpstr>Визитки</vt:lpstr>
      <vt:lpstr>Таким образом мы познакомились с основными приемами работы с таблицами в текстовом редакторе MS Word.   </vt:lpstr>
      <vt:lpstr>Использованная литература: </vt:lpstr>
      <vt:lpstr>Слайд 29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Работа с таблицами</dc:title>
  <dc:creator>Гость</dc:creator>
  <cp:lastModifiedBy>Васильева</cp:lastModifiedBy>
  <cp:revision>42</cp:revision>
  <dcterms:created xsi:type="dcterms:W3CDTF">2008-10-23T16:48:36Z</dcterms:created>
  <dcterms:modified xsi:type="dcterms:W3CDTF">2021-05-27T08:55:43Z</dcterms:modified>
</cp:coreProperties>
</file>