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78" r:id="rId5"/>
    <p:sldId id="257" r:id="rId6"/>
    <p:sldId id="265" r:id="rId7"/>
    <p:sldId id="268" r:id="rId8"/>
    <p:sldId id="279" r:id="rId9"/>
    <p:sldId id="261" r:id="rId10"/>
    <p:sldId id="266" r:id="rId11"/>
    <p:sldId id="274" r:id="rId12"/>
    <p:sldId id="267" r:id="rId13"/>
    <p:sldId id="269" r:id="rId14"/>
    <p:sldId id="272" r:id="rId15"/>
    <p:sldId id="275" r:id="rId16"/>
    <p:sldId id="281" r:id="rId17"/>
    <p:sldId id="282" r:id="rId18"/>
    <p:sldId id="283" r:id="rId19"/>
    <p:sldId id="276" r:id="rId20"/>
    <p:sldId id="277" r:id="rId21"/>
    <p:sldId id="280" r:id="rId22"/>
    <p:sldId id="260" r:id="rId23"/>
    <p:sldId id="270" r:id="rId24"/>
    <p:sldId id="27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родители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2"/>
                <c:pt idx="0">
                  <c:v>пословицы</c:v>
                </c:pt>
                <c:pt idx="1">
                  <c:v>поговорки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100</c:v>
                </c:pt>
                <c:pt idx="1">
                  <c:v>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учителя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2"/>
                <c:pt idx="0">
                  <c:v>пословицы</c:v>
                </c:pt>
                <c:pt idx="1">
                  <c:v>поговорки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одноклассн.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2"/>
                <c:pt idx="0">
                  <c:v>пословицы</c:v>
                </c:pt>
                <c:pt idx="1">
                  <c:v>поговорки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95</c:v>
                </c:pt>
                <c:pt idx="1">
                  <c:v>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409472"/>
        <c:axId val="34419456"/>
      </c:barChart>
      <c:catAx>
        <c:axId val="34409472"/>
        <c:scaling>
          <c:orientation val="minMax"/>
        </c:scaling>
        <c:delete val="0"/>
        <c:axPos val="b"/>
        <c:majorTickMark val="out"/>
        <c:minorTickMark val="none"/>
        <c:tickLblPos val="nextTo"/>
        <c:crossAx val="34419456"/>
        <c:crosses val="autoZero"/>
        <c:auto val="1"/>
        <c:lblAlgn val="ctr"/>
        <c:lblOffset val="100"/>
        <c:noMultiLvlLbl val="0"/>
      </c:catAx>
      <c:valAx>
        <c:axId val="344194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4094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родители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пословицы</c:v>
                </c:pt>
                <c:pt idx="1">
                  <c:v>поговорки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учителя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пословицы</c:v>
                </c:pt>
                <c:pt idx="1">
                  <c:v>поговорки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одноклассники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пословицы</c:v>
                </c:pt>
                <c:pt idx="1">
                  <c:v>поговорки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80</c:v>
                </c:pt>
                <c:pt idx="1">
                  <c:v>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761344"/>
        <c:axId val="34771328"/>
      </c:barChart>
      <c:catAx>
        <c:axId val="34761344"/>
        <c:scaling>
          <c:orientation val="minMax"/>
        </c:scaling>
        <c:delete val="0"/>
        <c:axPos val="b"/>
        <c:majorTickMark val="out"/>
        <c:minorTickMark val="none"/>
        <c:tickLblPos val="nextTo"/>
        <c:crossAx val="34771328"/>
        <c:crosses val="autoZero"/>
        <c:auto val="1"/>
        <c:lblAlgn val="ctr"/>
        <c:lblOffset val="100"/>
        <c:noMultiLvlLbl val="0"/>
      </c:catAx>
      <c:valAx>
        <c:axId val="34771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7613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родители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о труде</c:v>
                </c:pt>
                <c:pt idx="1">
                  <c:v>об учении</c:v>
                </c:pt>
                <c:pt idx="2">
                  <c:v>об отношениях между людьми</c:v>
                </c:pt>
                <c:pt idx="3">
                  <c:v>характерист.разл.качеств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учителя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о труде</c:v>
                </c:pt>
                <c:pt idx="1">
                  <c:v>об учении</c:v>
                </c:pt>
                <c:pt idx="2">
                  <c:v>об отношениях между людьми</c:v>
                </c:pt>
                <c:pt idx="3">
                  <c:v>характерист.разл.качеств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однокл.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о труде</c:v>
                </c:pt>
                <c:pt idx="1">
                  <c:v>об учении</c:v>
                </c:pt>
                <c:pt idx="2">
                  <c:v>об отношениях между людьми</c:v>
                </c:pt>
                <c:pt idx="3">
                  <c:v>характерист.разл.качеств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154752"/>
        <c:axId val="34168832"/>
      </c:barChart>
      <c:catAx>
        <c:axId val="34154752"/>
        <c:scaling>
          <c:orientation val="minMax"/>
        </c:scaling>
        <c:delete val="0"/>
        <c:axPos val="b"/>
        <c:majorTickMark val="out"/>
        <c:minorTickMark val="none"/>
        <c:tickLblPos val="nextTo"/>
        <c:crossAx val="34168832"/>
        <c:crosses val="autoZero"/>
        <c:auto val="1"/>
        <c:lblAlgn val="ctr"/>
        <c:lblOffset val="100"/>
        <c:noMultiLvlLbl val="0"/>
      </c:catAx>
      <c:valAx>
        <c:axId val="341688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1547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F2F8AE-1BF7-4669-92C4-2985BAF1EC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0C16C-02F5-4F1F-8EF9-25B7272E38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63D6BD-9003-4A3D-84AD-0885D71C13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995E25D-C1DB-4871-B28A-7B83801896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521C4-2912-47A9-9B06-899801E62B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5D07B-7019-4686-9FA9-1A1FB69C16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6BF2D-D57B-4AD9-98A6-801A38CADB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F7292-473D-401A-BCF8-FD752110DC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CB9E6-77C1-4179-889E-33638D15F0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9123F-2FAE-49C1-8CB2-0FF55200CC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C558E-4498-4EBD-A1DC-311D5DBAA6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CF695-DF9E-49CC-9E6C-3815A38A12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1B8651E-468C-4519-800D-F9261DC2636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heel spokes="8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</p:spPr>
      </p:pic>
      <p:pic>
        <p:nvPicPr>
          <p:cNvPr id="2053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>
          <a:xfrm>
            <a:off x="2143108" y="2492896"/>
            <a:ext cx="4824412" cy="3240360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«Мал золотник, да дорог»</a:t>
            </a:r>
            <a:br>
              <a:rPr lang="ru-RU" sz="48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Роль </a:t>
            </a:r>
            <a:r>
              <a:rPr lang="ru-RU" sz="2400" b="1" i="1" dirty="0">
                <a:solidFill>
                  <a:srgbClr val="FF0000"/>
                </a:solidFill>
              </a:rPr>
              <a:t>п</a:t>
            </a:r>
            <a:r>
              <a:rPr lang="ru-RU" sz="2400" b="1" i="1" dirty="0" smtClean="0">
                <a:solidFill>
                  <a:srgbClr val="FF0000"/>
                </a:solidFill>
              </a:rPr>
              <a:t>ословицы и поговорки в нашей речи.</a:t>
            </a:r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2057" name="Picture 9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74813" cy="16843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99592" y="1196752"/>
            <a:ext cx="7372350" cy="502517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</a:t>
            </a:r>
            <a:endParaRPr lang="ru-RU" sz="2000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1849198"/>
            <a:ext cx="33843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2"/>
                </a:solidFill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Родина – мать, умей за нее постоять.</a:t>
            </a:r>
            <a:endParaRPr lang="ru-RU" sz="2400" b="1" dirty="0">
              <a:solidFill>
                <a:schemeClr val="accent2"/>
              </a:solidFill>
              <a:latin typeface="Franklin Gothic Book" pitchFamily="34" charset="0"/>
              <a:cs typeface="Times New Roman" pitchFamily="18" charset="0"/>
            </a:endParaRPr>
          </a:p>
          <a:p>
            <a:pPr lvl="0" eaLnBrk="0" hangingPunct="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2"/>
                </a:solidFill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 Родная сторона – мать, чужая – мачеха.</a:t>
            </a:r>
            <a:endParaRPr lang="ru-RU" sz="2400" b="1" dirty="0">
              <a:solidFill>
                <a:schemeClr val="accent2"/>
              </a:solidFill>
              <a:latin typeface="Franklin Gothic Book" pitchFamily="34" charset="0"/>
              <a:cs typeface="Times New Roman" pitchFamily="18" charset="0"/>
            </a:endParaRPr>
          </a:p>
          <a:p>
            <a:pPr lvl="0" eaLnBrk="0" hangingPunct="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2"/>
                </a:solidFill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 За морем теплее, а у нас светлее.</a:t>
            </a:r>
            <a:endParaRPr lang="ru-RU" sz="2400" b="1" dirty="0">
              <a:solidFill>
                <a:schemeClr val="accent2"/>
              </a:solidFill>
              <a:latin typeface="Franklin Gothic Book" pitchFamily="34" charset="0"/>
              <a:cs typeface="Times New Roman" pitchFamily="18" charset="0"/>
            </a:endParaRPr>
          </a:p>
          <a:p>
            <a:pPr lvl="0" eaLnBrk="0" hangingPunct="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2"/>
                </a:solidFill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 Рыбам – море, птицам – воздух, а человеку – отчизна.</a:t>
            </a:r>
            <a:endParaRPr lang="ru-RU" sz="2400" b="1" dirty="0">
              <a:solidFill>
                <a:schemeClr val="accent2"/>
              </a:solidFill>
              <a:latin typeface="Franklin Gothic Book" pitchFamily="34" charset="0"/>
              <a:cs typeface="Times New Roman" pitchFamily="18" charset="0"/>
            </a:endParaRPr>
          </a:p>
          <a:p>
            <a:pPr lvl="0" eaLnBrk="0" hangingPunct="0"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2"/>
                </a:solidFill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 Человек без Родины, что соловей без песни.</a:t>
            </a:r>
            <a:endParaRPr lang="ru-RU" sz="2400" b="1" dirty="0">
              <a:solidFill>
                <a:schemeClr val="accent2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pic>
        <p:nvPicPr>
          <p:cNvPr id="6" name="Picture 2" descr="C:\Users\User\Desktop\посл\рисунки\images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1849198"/>
            <a:ext cx="3528392" cy="424409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71600" y="836712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Любовь к Родине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3"/>
            <a:ext cx="9144000" cy="6858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043608" y="1052736"/>
            <a:ext cx="4070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 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7348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988840"/>
            <a:ext cx="3528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443841"/>
            <a:ext cx="388843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ru-RU" sz="2800" b="1" dirty="0">
                <a:solidFill>
                  <a:schemeClr val="accent2"/>
                </a:solidFill>
                <a:latin typeface="Franklin Gothic Book" pitchFamily="34" charset="0"/>
              </a:rPr>
              <a:t>Сражайся смело за родное дело.</a:t>
            </a:r>
            <a:br>
              <a:rPr lang="ru-RU" sz="2800" b="1" dirty="0">
                <a:solidFill>
                  <a:schemeClr val="accent2"/>
                </a:solidFill>
                <a:latin typeface="Franklin Gothic Book" pitchFamily="34" charset="0"/>
              </a:rPr>
            </a:br>
            <a:r>
              <a:rPr lang="ru-RU" sz="2800" b="1" dirty="0">
                <a:solidFill>
                  <a:schemeClr val="accent2"/>
                </a:solidFill>
                <a:latin typeface="Franklin Gothic Book" pitchFamily="34" charset="0"/>
              </a:rPr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ru-RU" sz="2800" b="1" dirty="0">
                <a:solidFill>
                  <a:schemeClr val="accent2"/>
                </a:solidFill>
                <a:latin typeface="Franklin Gothic Book" pitchFamily="34" charset="0"/>
              </a:rPr>
              <a:t> Тот герой, кто за Родину стоит горой.</a:t>
            </a:r>
            <a:br>
              <a:rPr lang="ru-RU" sz="2800" b="1" dirty="0">
                <a:solidFill>
                  <a:schemeClr val="accent2"/>
                </a:solidFill>
                <a:latin typeface="Franklin Gothic Book" pitchFamily="34" charset="0"/>
              </a:rPr>
            </a:br>
            <a:endParaRPr lang="ru-RU" sz="2800" b="1" dirty="0">
              <a:solidFill>
                <a:schemeClr val="accent2"/>
              </a:solidFill>
              <a:latin typeface="Franklin Gothic Book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2800" b="1" dirty="0">
                <a:solidFill>
                  <a:schemeClr val="accent2"/>
                </a:solidFill>
                <a:latin typeface="Franklin Gothic Book" pitchFamily="34" charset="0"/>
              </a:rPr>
              <a:t> Смелость  города берет.</a:t>
            </a:r>
            <a:br>
              <a:rPr lang="ru-RU" sz="2800" b="1" dirty="0">
                <a:solidFill>
                  <a:schemeClr val="accent2"/>
                </a:solidFill>
                <a:latin typeface="Franklin Gothic Book" pitchFamily="34" charset="0"/>
              </a:rPr>
            </a:br>
            <a:endParaRPr lang="ru-RU" sz="2800" b="1" dirty="0">
              <a:solidFill>
                <a:schemeClr val="accent2"/>
              </a:solidFill>
              <a:latin typeface="Franklin Gothic Book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2800" b="1" dirty="0">
                <a:solidFill>
                  <a:schemeClr val="accent2"/>
                </a:solidFill>
                <a:latin typeface="Franklin Gothic Book" pitchFamily="34" charset="0"/>
              </a:rPr>
              <a:t> Кто смел, тот и съел.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8" name="Picture 3" descr="C:\Users\User\Desktop\посл\рисунки\images (14).jpg"/>
          <p:cNvPicPr>
            <a:picLocks noChangeAspect="1" noChangeArrowheads="1"/>
          </p:cNvPicPr>
          <p:nvPr/>
        </p:nvPicPr>
        <p:blipFill>
          <a:blip r:embed="rId3"/>
          <a:srcRect l="18657" t="9259" r="19776" b="20370"/>
          <a:stretch>
            <a:fillRect/>
          </a:stretch>
        </p:blipFill>
        <p:spPr bwMode="auto">
          <a:xfrm>
            <a:off x="4860032" y="1785926"/>
            <a:ext cx="3240360" cy="423536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27584" y="908720"/>
            <a:ext cx="72728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смелости</a:t>
            </a:r>
          </a:p>
          <a:p>
            <a:pPr algn="ctr"/>
            <a:endParaRPr lang="ru-RU" sz="4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11560" y="1700808"/>
            <a:ext cx="4248472" cy="4442836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   </a:t>
            </a:r>
            <a:endParaRPr lang="ru-RU" sz="2000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spc="-150" dirty="0">
                <a:solidFill>
                  <a:schemeClr val="accent2"/>
                </a:solidFill>
                <a:latin typeface="Franklin Gothic Book" pitchFamily="34" charset="0"/>
                <a:cs typeface="Vrinda" pitchFamily="34" charset="0"/>
              </a:rPr>
              <a:t>Без труда не вынешь  рыбку из пруда.</a:t>
            </a:r>
          </a:p>
          <a:p>
            <a:pPr>
              <a:buFont typeface="Arial" pitchFamily="34" charset="0"/>
              <a:buChar char="•"/>
            </a:pPr>
            <a:r>
              <a:rPr lang="ru-RU" sz="2800" b="1" spc="-150" dirty="0">
                <a:solidFill>
                  <a:schemeClr val="accent2"/>
                </a:solidFill>
                <a:latin typeface="Franklin Gothic Book" pitchFamily="34" charset="0"/>
                <a:cs typeface="Vrinda" pitchFamily="34" charset="0"/>
              </a:rPr>
              <a:t> Без дела жить - только небо коптить.</a:t>
            </a:r>
          </a:p>
          <a:p>
            <a:pPr>
              <a:buFont typeface="Arial" pitchFamily="34" charset="0"/>
              <a:buChar char="•"/>
            </a:pPr>
            <a:r>
              <a:rPr lang="ru-RU" sz="2800" b="1" spc="-150" dirty="0">
                <a:solidFill>
                  <a:schemeClr val="accent2"/>
                </a:solidFill>
                <a:latin typeface="Franklin Gothic Book" pitchFamily="34" charset="0"/>
                <a:cs typeface="Vrinda" pitchFamily="34" charset="0"/>
              </a:rPr>
              <a:t> За всякое дело берись умело.</a:t>
            </a:r>
          </a:p>
          <a:p>
            <a:pPr>
              <a:buFont typeface="Arial" pitchFamily="34" charset="0"/>
              <a:buChar char="•"/>
            </a:pPr>
            <a:r>
              <a:rPr lang="ru-RU" sz="2800" b="1" spc="-150" dirty="0">
                <a:solidFill>
                  <a:schemeClr val="accent2"/>
                </a:solidFill>
                <a:latin typeface="Franklin Gothic Book" pitchFamily="34" charset="0"/>
                <a:cs typeface="Vrinda" pitchFamily="34" charset="0"/>
              </a:rPr>
              <a:t> Землю солнце красит, а человека труд</a:t>
            </a:r>
            <a:r>
              <a:rPr lang="ru-RU" sz="2800" b="1" spc="-150" dirty="0">
                <a:solidFill>
                  <a:schemeClr val="accent2"/>
                </a:solidFill>
                <a:latin typeface="Franklin Gothic Book" pitchFamily="34" charset="0"/>
              </a:rPr>
              <a:t>.</a:t>
            </a:r>
          </a:p>
          <a:p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1052736"/>
            <a:ext cx="6840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О трудолюбии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Picture 2" descr="E:\23.jpg"/>
          <p:cNvPicPr>
            <a:picLocks noChangeAspect="1" noChangeArrowheads="1"/>
          </p:cNvPicPr>
          <p:nvPr/>
        </p:nvPicPr>
        <p:blipFill>
          <a:blip r:embed="rId3"/>
          <a:srcRect l="3321" t="5324" r="4877" b="13035"/>
          <a:stretch>
            <a:fillRect/>
          </a:stretch>
        </p:blipFill>
        <p:spPr bwMode="auto">
          <a:xfrm>
            <a:off x="4680012" y="2143116"/>
            <a:ext cx="3420380" cy="38061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85786" y="1124744"/>
            <a:ext cx="7458622" cy="4947462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        </a:t>
            </a:r>
            <a:r>
              <a:rPr lang="ru-RU" dirty="0" smtClean="0">
                <a:solidFill>
                  <a:schemeClr val="accent2"/>
                </a:solidFill>
              </a:rPr>
              <a:t>Пословицы </a:t>
            </a:r>
            <a:r>
              <a:rPr lang="ru-RU" dirty="0">
                <a:solidFill>
                  <a:schemeClr val="accent2"/>
                </a:solidFill>
              </a:rPr>
              <a:t>есть и веселые, и грустные, и потешные, и горькие. Они осуждают и поощряют, учат и предостерегают. Например: «Береги честь с </a:t>
            </a:r>
            <a:r>
              <a:rPr lang="ru-RU" dirty="0" err="1">
                <a:solidFill>
                  <a:schemeClr val="accent2"/>
                </a:solidFill>
              </a:rPr>
              <a:t>молоду</a:t>
            </a:r>
            <a:r>
              <a:rPr lang="ru-RU" dirty="0">
                <a:solidFill>
                  <a:schemeClr val="accent2"/>
                </a:solidFill>
              </a:rPr>
              <a:t>» - </a:t>
            </a:r>
            <a:r>
              <a:rPr lang="ru-RU" dirty="0" smtClean="0">
                <a:solidFill>
                  <a:schemeClr val="accent2"/>
                </a:solidFill>
              </a:rPr>
              <a:t>учит; </a:t>
            </a:r>
            <a:r>
              <a:rPr lang="ru-RU" dirty="0">
                <a:solidFill>
                  <a:schemeClr val="accent2"/>
                </a:solidFill>
              </a:rPr>
              <a:t>«Легко чужими руками жар загребать» - </a:t>
            </a:r>
            <a:r>
              <a:rPr lang="ru-RU" dirty="0" smtClean="0">
                <a:solidFill>
                  <a:schemeClr val="accent2"/>
                </a:solidFill>
              </a:rPr>
              <a:t>осуждает; </a:t>
            </a:r>
            <a:r>
              <a:rPr lang="ru-RU" dirty="0">
                <a:solidFill>
                  <a:schemeClr val="accent2"/>
                </a:solidFill>
              </a:rPr>
              <a:t>«Была печаль – будет и радость» - </a:t>
            </a:r>
            <a:r>
              <a:rPr lang="ru-RU" dirty="0" smtClean="0">
                <a:solidFill>
                  <a:schemeClr val="accent2"/>
                </a:solidFill>
              </a:rPr>
              <a:t>утешает; «Мели</a:t>
            </a:r>
            <a:r>
              <a:rPr lang="ru-RU" dirty="0">
                <a:solidFill>
                  <a:schemeClr val="accent2"/>
                </a:solidFill>
              </a:rPr>
              <a:t>, Емеля, твоя неделя!» - смеется. 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14348" y="1124744"/>
            <a:ext cx="7674076" cy="4804586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.</a:t>
            </a:r>
            <a:endParaRPr lang="ru-RU" sz="2000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764704"/>
            <a:ext cx="777686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 </a:t>
            </a:r>
            <a:r>
              <a:rPr lang="ru-RU" sz="2400" dirty="0" smtClean="0"/>
              <a:t>     </a:t>
            </a:r>
            <a:r>
              <a:rPr lang="ru-RU" sz="2400" dirty="0" smtClean="0">
                <a:solidFill>
                  <a:schemeClr val="accent2"/>
                </a:solidFill>
              </a:rPr>
              <a:t>Особенно </a:t>
            </a:r>
            <a:r>
              <a:rPr lang="ru-RU" sz="2400" dirty="0">
                <a:solidFill>
                  <a:schemeClr val="accent2"/>
                </a:solidFill>
              </a:rPr>
              <a:t>велика заслуга русских писателей, которые составляли пословицы и поговорки по образцу народных. Многие </a:t>
            </a:r>
            <a:r>
              <a:rPr lang="ru-RU" sz="2400" dirty="0" smtClean="0">
                <a:solidFill>
                  <a:schemeClr val="accent2"/>
                </a:solidFill>
              </a:rPr>
              <a:t>выражения из</a:t>
            </a:r>
            <a:r>
              <a:rPr lang="ru-RU" sz="2400" dirty="0">
                <a:solidFill>
                  <a:schemeClr val="accent2"/>
                </a:solidFill>
              </a:rPr>
              <a:t> произведений наших писателей по краткости и меткости своей стали пословицами. </a:t>
            </a:r>
          </a:p>
          <a:p>
            <a:pPr algn="just"/>
            <a:r>
              <a:rPr lang="ru-RU" sz="2400" dirty="0" smtClean="0">
                <a:solidFill>
                  <a:schemeClr val="accent2"/>
                </a:solidFill>
              </a:rPr>
              <a:t>      Из</a:t>
            </a:r>
            <a:r>
              <a:rPr lang="ru-RU" sz="2400" dirty="0">
                <a:solidFill>
                  <a:schemeClr val="accent2"/>
                </a:solidFill>
              </a:rPr>
              <a:t> басен И. А. Крылова:</a:t>
            </a:r>
          </a:p>
          <a:p>
            <a:pPr algn="just"/>
            <a:r>
              <a:rPr lang="ru-RU" sz="2400" dirty="0">
                <a:solidFill>
                  <a:schemeClr val="accent2"/>
                </a:solidFill>
              </a:rPr>
              <a:t>«А ларчик просто открывался», «А Васька слушает да ест», «А   воз и ныне там», «У сильного всегда бессильный виноват».</a:t>
            </a:r>
          </a:p>
          <a:p>
            <a:pPr algn="just"/>
            <a:r>
              <a:rPr lang="ru-RU" sz="2400" dirty="0">
                <a:solidFill>
                  <a:schemeClr val="accent2"/>
                </a:solidFill>
              </a:rPr>
              <a:t>     </a:t>
            </a:r>
            <a:r>
              <a:rPr lang="ru-RU" sz="2400" dirty="0" smtClean="0">
                <a:solidFill>
                  <a:schemeClr val="accent2"/>
                </a:solidFill>
              </a:rPr>
              <a:t>  </a:t>
            </a:r>
            <a:r>
              <a:rPr lang="ru-RU" sz="2400" dirty="0" err="1">
                <a:solidFill>
                  <a:schemeClr val="accent2"/>
                </a:solidFill>
              </a:rPr>
              <a:t>А.С.Пушкин</a:t>
            </a:r>
            <a:r>
              <a:rPr lang="ru-RU" sz="2400" dirty="0">
                <a:solidFill>
                  <a:schemeClr val="accent2"/>
                </a:solidFill>
              </a:rPr>
              <a:t> указал еще на один источник пословиц и поговорок – </a:t>
            </a:r>
            <a:r>
              <a:rPr lang="ru-RU" sz="2400" dirty="0" smtClean="0">
                <a:solidFill>
                  <a:schemeClr val="accent2"/>
                </a:solidFill>
              </a:rPr>
              <a:t>иностранный:</a:t>
            </a:r>
          </a:p>
          <a:p>
            <a:pPr algn="just"/>
            <a:r>
              <a:rPr lang="ru-RU" sz="2400" dirty="0">
                <a:solidFill>
                  <a:schemeClr val="accent2"/>
                </a:solidFill>
              </a:rPr>
              <a:t> </a:t>
            </a:r>
            <a:r>
              <a:rPr lang="ru-RU" sz="2400" dirty="0" smtClean="0">
                <a:solidFill>
                  <a:schemeClr val="accent2"/>
                </a:solidFill>
              </a:rPr>
              <a:t>     </a:t>
            </a:r>
            <a:r>
              <a:rPr lang="ru-RU" sz="2400" dirty="0">
                <a:solidFill>
                  <a:schemeClr val="accent2"/>
                </a:solidFill>
              </a:rPr>
              <a:t>«Бодливой корове бог рог не дает» - латинская пословица. Немало их пришло к нам из античности. Например, «Одна ласточка не делает весны» - из басни Эзопа; «Привычка – вторая натура» - из трудов Аристотеля</a:t>
            </a:r>
            <a:r>
              <a:rPr lang="ru-RU" sz="2400" dirty="0"/>
              <a:t>.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971600" y="908721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Пословицы и поговорки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 </a:t>
            </a:r>
            <a:r>
              <a:rPr lang="ru-RU" sz="2800" b="1" dirty="0">
                <a:solidFill>
                  <a:srgbClr val="C00000"/>
                </a:solidFill>
              </a:rPr>
              <a:t>современной речи.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629216"/>
            <a:ext cx="734481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accent2"/>
              </a:solidFill>
            </a:endParaRPr>
          </a:p>
          <a:p>
            <a:r>
              <a:rPr lang="ru-RU" sz="2400" dirty="0" smtClean="0">
                <a:solidFill>
                  <a:schemeClr val="accent2"/>
                </a:solidFill>
              </a:rPr>
              <a:t>Мы</a:t>
            </a:r>
            <a:r>
              <a:rPr lang="ru-RU" sz="2400" dirty="0" smtClean="0"/>
              <a:t> </a:t>
            </a:r>
            <a:r>
              <a:rPr lang="ru-RU" sz="2400" dirty="0">
                <a:solidFill>
                  <a:schemeClr val="accent2"/>
                </a:solidFill>
              </a:rPr>
              <a:t>решили провести </a:t>
            </a:r>
            <a:r>
              <a:rPr lang="ru-RU" sz="2400" b="1" dirty="0">
                <a:solidFill>
                  <a:schemeClr val="accent2"/>
                </a:solidFill>
              </a:rPr>
              <a:t>наблюдение над речью</a:t>
            </a:r>
            <a:r>
              <a:rPr lang="ru-RU" sz="2400" dirty="0">
                <a:solidFill>
                  <a:schemeClr val="accent2"/>
                </a:solidFill>
              </a:rPr>
              <a:t> наших родителей, одноклассников, учителей и прислушаться: какие пословицы чаще всего звучат и почему</a:t>
            </a:r>
            <a:r>
              <a:rPr lang="ru-RU" sz="2400" dirty="0" smtClean="0">
                <a:solidFill>
                  <a:schemeClr val="accent2"/>
                </a:solidFill>
              </a:rPr>
              <a:t>.</a:t>
            </a:r>
          </a:p>
          <a:p>
            <a:r>
              <a:rPr lang="ru-RU" sz="2400" dirty="0">
                <a:solidFill>
                  <a:schemeClr val="accent2"/>
                </a:solidFill>
              </a:rPr>
              <a:t>Учащимся нашего  </a:t>
            </a:r>
            <a:r>
              <a:rPr lang="ru-RU" sz="2400" dirty="0" smtClean="0">
                <a:solidFill>
                  <a:schemeClr val="accent2"/>
                </a:solidFill>
              </a:rPr>
              <a:t>класса </a:t>
            </a:r>
            <a:r>
              <a:rPr lang="ru-RU" sz="2400" dirty="0">
                <a:solidFill>
                  <a:schemeClr val="accent2"/>
                </a:solidFill>
              </a:rPr>
              <a:t>была предложена анкета с вопросами</a:t>
            </a:r>
            <a:r>
              <a:rPr lang="ru-RU" sz="2400" dirty="0" smtClean="0">
                <a:solidFill>
                  <a:schemeClr val="accent2"/>
                </a:solidFill>
              </a:rPr>
              <a:t>:</a:t>
            </a:r>
            <a:endParaRPr lang="ru-RU" sz="2400" dirty="0">
              <a:solidFill>
                <a:schemeClr val="accent2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solidFill>
                  <a:schemeClr val="accent2"/>
                </a:solidFill>
              </a:rPr>
              <a:t>Знаете ли вы, что такое пословицы и поговорки?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solidFill>
                  <a:schemeClr val="accent2"/>
                </a:solidFill>
              </a:rPr>
              <a:t>Употребляют ли их ваши родители, учителя?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solidFill>
                  <a:schemeClr val="accent2"/>
                </a:solidFill>
              </a:rPr>
              <a:t>Какие пословицы вы слышите чаще других от родителей, одноклассников, учителей?</a:t>
            </a:r>
          </a:p>
          <a:p>
            <a:endParaRPr lang="ru-RU" sz="24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71400"/>
            <a:ext cx="9144000" cy="6858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971600" y="908721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Проведенная работа</a:t>
            </a:r>
          </a:p>
        </p:txBody>
      </p:sp>
      <p:pic>
        <p:nvPicPr>
          <p:cNvPr id="1026" name="Picture 2" descr="C:\Users\adm\Desktop\Научно-практическая конференция\DSC_01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34840"/>
            <a:ext cx="3240360" cy="463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8025" y="2708920"/>
            <a:ext cx="32403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/>
                </a:solidFill>
              </a:rPr>
              <a:t>Изучали первоисточники</a:t>
            </a:r>
          </a:p>
          <a:p>
            <a:pPr algn="ctr"/>
            <a:r>
              <a:rPr lang="ru-RU" sz="2800" dirty="0" smtClean="0">
                <a:solidFill>
                  <a:schemeClr val="accent2"/>
                </a:solidFill>
              </a:rPr>
              <a:t> в школьной библиотеке</a:t>
            </a:r>
            <a:endParaRPr lang="ru-RU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812514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71400"/>
            <a:ext cx="9144000" cy="6858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971600" y="908721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Проведенная работа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88025" y="2708920"/>
            <a:ext cx="32403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/>
                </a:solidFill>
              </a:rPr>
              <a:t>Проводили опрос одноклассников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2050" name="Picture 2" descr="C:\Users\adm\Desktop\Научно-практическая конференция\DSC_01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04034"/>
            <a:ext cx="3528392" cy="437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660418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71400"/>
            <a:ext cx="9144000" cy="6858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971600" y="908721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Общались с учителями и родителями</a:t>
            </a:r>
          </a:p>
        </p:txBody>
      </p:sp>
      <p:pic>
        <p:nvPicPr>
          <p:cNvPr id="3075" name="Picture 3" descr="C:\Users\adm\Desktop\Научно-практическая конференция\DSC_01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6665">
            <a:off x="5485544" y="1798681"/>
            <a:ext cx="2541287" cy="316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\Desktop\Научно-практическая конференция\DSC_01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08920"/>
            <a:ext cx="2448272" cy="330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\Desktop\Научно-практическая конференция\DSC_01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5306">
            <a:off x="376301" y="1804681"/>
            <a:ext cx="2491234" cy="356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651846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724107418"/>
              </p:ext>
            </p:extLst>
          </p:nvPr>
        </p:nvGraphicFramePr>
        <p:xfrm>
          <a:off x="1259632" y="2132856"/>
          <a:ext cx="6824353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59632" y="1124745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Знаете ли вы, что такое пословицы и поговорки?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</p:spPr>
      </p:pic>
      <p:pic>
        <p:nvPicPr>
          <p:cNvPr id="4109" name="Picture 13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4112" name="Picture 16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88913"/>
            <a:ext cx="6945313" cy="1439862"/>
          </a:xfrm>
          <a:prstGeom prst="rect">
            <a:avLst/>
          </a:prstGeom>
          <a:noFill/>
        </p:spPr>
      </p:pic>
      <p:pic>
        <p:nvPicPr>
          <p:cNvPr id="4111" name="Picture 15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260350"/>
            <a:ext cx="7037388" cy="1254125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935777"/>
            <a:ext cx="6696744" cy="557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Исследовательская работа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учащихся 6 «А» класса ГБОУ СОШ №1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err="1">
                <a:solidFill>
                  <a:schemeClr val="accent6"/>
                </a:solidFill>
                <a:latin typeface="+mj-lt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400" b="1" dirty="0" err="1" smtClean="0">
                <a:solidFill>
                  <a:schemeClr val="accent6"/>
                </a:solidFill>
                <a:latin typeface="+mj-lt"/>
                <a:ea typeface="Calibri" pitchFamily="34" charset="0"/>
                <a:cs typeface="Times New Roman" pitchFamily="18" charset="0"/>
              </a:rPr>
              <a:t>.Обшаровка</a:t>
            </a:r>
            <a:r>
              <a:rPr lang="ru-RU" sz="2400" b="1" dirty="0" smtClean="0">
                <a:solidFill>
                  <a:schemeClr val="accent6"/>
                </a:solidFill>
                <a:latin typeface="+mj-lt"/>
                <a:ea typeface="Calibri" pitchFamily="34" charset="0"/>
                <a:cs typeface="Times New Roman" pitchFamily="18" charset="0"/>
              </a:rPr>
              <a:t> Приволжского района Самарской области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err="1" smtClean="0">
                <a:solidFill>
                  <a:schemeClr val="accent6"/>
                </a:solidFill>
                <a:latin typeface="+mj-lt"/>
                <a:ea typeface="Calibri" pitchFamily="34" charset="0"/>
                <a:cs typeface="Times New Roman" pitchFamily="18" charset="0"/>
              </a:rPr>
              <a:t>Джаксубаева</a:t>
            </a:r>
            <a:r>
              <a:rPr lang="ru-RU" sz="2400" b="1" dirty="0" smtClean="0">
                <a:solidFill>
                  <a:schemeClr val="accent6"/>
                </a:solidFill>
                <a:latin typeface="+mj-lt"/>
                <a:ea typeface="Calibri" pitchFamily="34" charset="0"/>
                <a:cs typeface="Times New Roman" pitchFamily="18" charset="0"/>
              </a:rPr>
              <a:t> Тимура,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chemeClr val="accent6"/>
                </a:solidFill>
                <a:latin typeface="+mj-lt"/>
                <a:ea typeface="Calibri" pitchFamily="34" charset="0"/>
                <a:cs typeface="Times New Roman" pitchFamily="18" charset="0"/>
              </a:rPr>
              <a:t> Ерёмина Константина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accent6"/>
                </a:solidFill>
                <a:latin typeface="+mj-lt"/>
              </a:rPr>
              <a:t>Руководитель: </a:t>
            </a:r>
            <a:r>
              <a:rPr lang="ru-RU" sz="2400" b="1" dirty="0">
                <a:solidFill>
                  <a:schemeClr val="accent6"/>
                </a:solidFill>
                <a:latin typeface="+mj-lt"/>
              </a:rPr>
              <a:t>учитель </a:t>
            </a:r>
            <a:r>
              <a:rPr lang="ru-RU" sz="2400" b="1" dirty="0" smtClean="0">
                <a:solidFill>
                  <a:schemeClr val="accent6"/>
                </a:solidFill>
                <a:latin typeface="+mj-lt"/>
              </a:rPr>
              <a:t>русского языка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accent6"/>
                </a:solidFill>
                <a:latin typeface="+mj-lt"/>
              </a:rPr>
              <a:t>и литературы</a:t>
            </a:r>
            <a:endParaRPr lang="ru-RU" sz="2400" b="1" dirty="0">
              <a:solidFill>
                <a:schemeClr val="accent6"/>
              </a:solidFill>
              <a:latin typeface="+mj-lt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2400" b="1" dirty="0" err="1" smtClean="0">
                <a:solidFill>
                  <a:schemeClr val="accent6"/>
                </a:solidFill>
                <a:latin typeface="+mj-lt"/>
              </a:rPr>
              <a:t>Пивнева</a:t>
            </a:r>
            <a:r>
              <a:rPr lang="ru-RU" sz="2400" b="1" dirty="0" smtClean="0">
                <a:solidFill>
                  <a:schemeClr val="accent6"/>
                </a:solidFill>
                <a:latin typeface="+mj-lt"/>
              </a:rPr>
              <a:t> Ольга Алексеевна</a:t>
            </a:r>
            <a:endParaRPr lang="ru-RU" sz="2400" b="1" dirty="0">
              <a:solidFill>
                <a:schemeClr val="accent6"/>
              </a:solidFill>
              <a:latin typeface="+mj-lt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pic>
        <p:nvPicPr>
          <p:cNvPr id="8" name="Picture 2" descr="Посмотреть картинку в полном размер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5157192"/>
            <a:ext cx="906463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987519552"/>
              </p:ext>
            </p:extLst>
          </p:nvPr>
        </p:nvGraphicFramePr>
        <p:xfrm>
          <a:off x="1259632" y="1828800"/>
          <a:ext cx="6912768" cy="42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15616" y="1196752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Употребляют ли пословицы и поговорки родители, учителя, одноклассники?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14909516"/>
              </p:ext>
            </p:extLst>
          </p:nvPr>
        </p:nvGraphicFramePr>
        <p:xfrm>
          <a:off x="1115616" y="2204864"/>
          <a:ext cx="7056784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15616" y="1196752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Какие пословицы вы слышите чаще других от родителей, учителей, одноклассников?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83520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</p:spPr>
      </p:pic>
      <p:pic>
        <p:nvPicPr>
          <p:cNvPr id="11267" name="Picture 3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8" name="Picture 4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88913"/>
            <a:ext cx="6945313" cy="1439862"/>
          </a:xfrm>
          <a:prstGeom prst="rect">
            <a:avLst/>
          </a:prstGeom>
          <a:noFill/>
        </p:spPr>
      </p:pic>
      <p:pic>
        <p:nvPicPr>
          <p:cNvPr id="11269" name="Picture 5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260350"/>
            <a:ext cx="7037388" cy="1254125"/>
          </a:xfrm>
          <a:prstGeom prst="rect">
            <a:avLst/>
          </a:prstGeom>
          <a:noFill/>
        </p:spPr>
      </p:pic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>
          <a:xfrm>
            <a:off x="1258888" y="274638"/>
            <a:ext cx="6697662" cy="1143000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В результате исследования 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мы выяснили, что</a:t>
            </a:r>
            <a:endParaRPr lang="ru-RU" sz="28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714348" y="1600200"/>
            <a:ext cx="7643866" cy="4492625"/>
          </a:xfrm>
        </p:spPr>
        <p:txBody>
          <a:bodyPr/>
          <a:lstStyle/>
          <a:p>
            <a:pPr marL="0" lvl="0" indent="0">
              <a:buNone/>
            </a:pPr>
            <a:endParaRPr lang="ru-RU" sz="2000" dirty="0">
              <a:solidFill>
                <a:schemeClr val="accent6"/>
              </a:solidFill>
              <a:latin typeface="+mn-lt"/>
              <a:ea typeface="+mn-ea"/>
              <a:cs typeface="+mn-cs"/>
            </a:endParaRPr>
          </a:p>
          <a:p>
            <a:pPr marL="0" indent="0">
              <a:lnSpc>
                <a:spcPct val="90000"/>
              </a:lnSpc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99591" y="1997838"/>
            <a:ext cx="732524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/>
                </a:solidFill>
              </a:rPr>
              <a:t>  </a:t>
            </a:r>
            <a:r>
              <a:rPr lang="ru-RU" sz="2800" dirty="0">
                <a:solidFill>
                  <a:schemeClr val="accent2"/>
                </a:solidFill>
              </a:rPr>
              <a:t>родители, учителя, знают пословицы наизусть, понимают их смысл и правильно используют в речи. У ребят, к сожалению, данное анкетирование вызвало небольшое затруднение, так как не все могли дать точное определение: что такое пословица и поговорка. Над этим стоит работать, посещать библиотеки, чаще </a:t>
            </a:r>
            <a:r>
              <a:rPr lang="ru-RU" sz="2800" dirty="0" smtClean="0">
                <a:solidFill>
                  <a:schemeClr val="accent2"/>
                </a:solidFill>
              </a:rPr>
              <a:t>общаться друг с другом. </a:t>
            </a:r>
            <a:endParaRPr lang="ru-RU" sz="28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14348" y="4071942"/>
            <a:ext cx="7786742" cy="2143140"/>
          </a:xfrm>
        </p:spPr>
        <p:txBody>
          <a:bodyPr/>
          <a:lstStyle/>
          <a:p>
            <a:pPr marL="0" indent="0">
              <a:buNone/>
            </a:pPr>
            <a:endParaRPr lang="ru-RU" sz="2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124744"/>
            <a:ext cx="712879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C00000"/>
                </a:solidFill>
              </a:rPr>
              <a:t>Заключение</a:t>
            </a:r>
            <a:r>
              <a:rPr lang="ru-RU" sz="2800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    </a:t>
            </a:r>
            <a:r>
              <a:rPr lang="ru-RU" sz="2400" dirty="0" smtClean="0">
                <a:solidFill>
                  <a:schemeClr val="accent2"/>
                </a:solidFill>
              </a:rPr>
              <a:t>Таким </a:t>
            </a:r>
            <a:r>
              <a:rPr lang="ru-RU" sz="2400" dirty="0">
                <a:solidFill>
                  <a:schemeClr val="accent2"/>
                </a:solidFill>
              </a:rPr>
              <a:t>образом,</a:t>
            </a:r>
            <a:r>
              <a:rPr lang="tt-RU" sz="2400" dirty="0">
                <a:solidFill>
                  <a:schemeClr val="accent2"/>
                </a:solidFill>
              </a:rPr>
              <a:t> изучив данную тему и проведя опытно-экспериментальную работу,</a:t>
            </a:r>
            <a:r>
              <a:rPr lang="ru-RU" sz="2400" dirty="0">
                <a:solidFill>
                  <a:schemeClr val="accent2"/>
                </a:solidFill>
              </a:rPr>
              <a:t> мы пришли к таким выводам, что пословица — это законченное предложение, а поговорка — короткое предложение, содержащее народную мудрость; пословицы и поговорки, возникшие в давние времена, активно живут и создаются в наши дни. Они украшают нашу речь, помогают выражать мысль чётко, ёмко, коротко</a:t>
            </a:r>
            <a:r>
              <a:rPr lang="ru-RU" sz="2400" dirty="0" smtClean="0">
                <a:solidFill>
                  <a:schemeClr val="accent2"/>
                </a:solidFill>
              </a:rPr>
              <a:t>.</a:t>
            </a:r>
          </a:p>
          <a:p>
            <a:r>
              <a:rPr lang="ru-RU" sz="2400" dirty="0">
                <a:solidFill>
                  <a:schemeClr val="accent2"/>
                </a:solidFill>
              </a:rPr>
              <a:t> </a:t>
            </a:r>
            <a:r>
              <a:rPr lang="ru-RU" sz="2400" dirty="0" smtClean="0">
                <a:solidFill>
                  <a:schemeClr val="accent2"/>
                </a:solidFill>
              </a:rPr>
              <a:t>   </a:t>
            </a:r>
            <a:r>
              <a:rPr lang="ru-RU" sz="2400" dirty="0" smtClean="0"/>
              <a:t>  </a:t>
            </a:r>
            <a:r>
              <a:rPr lang="ru-RU" sz="2400" dirty="0">
                <a:solidFill>
                  <a:schemeClr val="accent2"/>
                </a:solidFill>
              </a:rPr>
              <a:t>П</a:t>
            </a:r>
            <a:r>
              <a:rPr lang="ru-RU" sz="2400" dirty="0" smtClean="0">
                <a:solidFill>
                  <a:schemeClr val="accent2"/>
                </a:solidFill>
              </a:rPr>
              <a:t>ословицы </a:t>
            </a:r>
            <a:r>
              <a:rPr lang="ru-RU" sz="2400" dirty="0">
                <a:solidFill>
                  <a:schemeClr val="accent2"/>
                </a:solidFill>
              </a:rPr>
              <a:t>и поговорки нужны и сегодня, их необходимо знать и изучать, использовать в своей речи.</a:t>
            </a:r>
          </a:p>
          <a:p>
            <a:endParaRPr lang="ru-RU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6866" name="WordArt 2"/>
          <p:cNvSpPr>
            <a:spLocks noGrp="1" noChangeArrowheads="1" noChangeShapeType="1" noTextEdit="1"/>
          </p:cNvSpPr>
          <p:nvPr>
            <p:ph idx="4294967295"/>
          </p:nvPr>
        </p:nvSpPr>
        <p:spPr bwMode="auto">
          <a:xfrm>
            <a:off x="1071538" y="4572008"/>
            <a:ext cx="7072362" cy="107155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>
              <a:buNone/>
            </a:pPr>
            <a:r>
              <a:rPr lang="ru-RU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за внимание!</a:t>
            </a:r>
            <a:endParaRPr lang="ru-RU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5122" name="Picture 2" descr="https://encrypted-tbn1.gstatic.com/images?q=tbn:ANd9GcQt-SdvLbsHlto-GuYnx1R88pYtJ6_20Jck0bUIxJ9MInoU2-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268760"/>
            <a:ext cx="4824536" cy="3672408"/>
          </a:xfrm>
          <a:prstGeom prst="rect">
            <a:avLst/>
          </a:prstGeom>
          <a:noFill/>
        </p:spPr>
      </p:pic>
      <p:pic>
        <p:nvPicPr>
          <p:cNvPr id="6" name="Picture 2" descr="https://encrypted-tbn1.gstatic.com/images?q=tbn:ANd9GcQt-SdvLbsHlto-GuYnx1R88pYtJ6_20Jck0bUIxJ9MInoU2-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8136" y="1421160"/>
            <a:ext cx="4824536" cy="3672408"/>
          </a:xfrm>
          <a:prstGeom prst="rect">
            <a:avLst/>
          </a:prstGeom>
          <a:noFill/>
        </p:spPr>
      </p:pic>
      <p:pic>
        <p:nvPicPr>
          <p:cNvPr id="7" name="Picture 2" descr="https://encrypted-tbn1.gstatic.com/images?q=tbn:ANd9GcQt-SdvLbsHlto-GuYnx1R88pYtJ6_20Jck0bUIxJ9MInoU2-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573560"/>
            <a:ext cx="4553272" cy="34659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</p:spPr>
      </p:pic>
      <p:pic>
        <p:nvPicPr>
          <p:cNvPr id="4109" name="Picture 13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12" name="Picture 16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88913"/>
            <a:ext cx="6945313" cy="1439862"/>
          </a:xfrm>
          <a:prstGeom prst="rect">
            <a:avLst/>
          </a:prstGeom>
          <a:noFill/>
        </p:spPr>
      </p:pic>
      <p:pic>
        <p:nvPicPr>
          <p:cNvPr id="4111" name="Picture 15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97592" y="260350"/>
            <a:ext cx="7037388" cy="1254125"/>
          </a:xfrm>
          <a:prstGeom prst="rect">
            <a:avLst/>
          </a:prstGeom>
          <a:noFill/>
        </p:spPr>
      </p:pic>
      <p:sp>
        <p:nvSpPr>
          <p:cNvPr id="4113" name="Rectangle 17"/>
          <p:cNvSpPr>
            <a:spLocks noGrp="1" noChangeArrowheads="1"/>
          </p:cNvSpPr>
          <p:nvPr>
            <p:ph type="title"/>
          </p:nvPr>
        </p:nvSpPr>
        <p:spPr>
          <a:xfrm>
            <a:off x="1475656" y="476672"/>
            <a:ext cx="6429420" cy="165618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Monotype Corsiva" pitchFamily="66" charset="0"/>
              </a:rPr>
              <a:t>Актуальность</a:t>
            </a:r>
            <a:endParaRPr lang="ru-RU" b="1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  <p:sp>
        <p:nvSpPr>
          <p:cNvPr id="13313" name="Rectangle 1"/>
          <p:cNvSpPr>
            <a:spLocks noGrp="1" noChangeArrowheads="1"/>
          </p:cNvSpPr>
          <p:nvPr>
            <p:ph sz="half" idx="1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1214414" y="1600200"/>
            <a:ext cx="642942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       </a:t>
            </a:r>
            <a:r>
              <a:rPr lang="ru-RU" sz="2000" dirty="0" smtClean="0">
                <a:solidFill>
                  <a:schemeClr val="accent2"/>
                </a:solidFill>
              </a:rPr>
              <a:t>С </a:t>
            </a:r>
            <a:r>
              <a:rPr lang="ru-RU" sz="2000" dirty="0">
                <a:solidFill>
                  <a:schemeClr val="accent2"/>
                </a:solidFill>
              </a:rPr>
              <a:t>самого детства мы слышали от своих мам и бабушек коротенькие, складные  выражения, так похожие на стишки, например: "Без труда не вытащишь и рыбку из пруда", " Мал золотник, да дорог", " Не имей сто рублей, а имей сто друзей". Придя в школу, на уроках литературы мы узнали, что это пословицы и поговорки</a:t>
            </a:r>
            <a:r>
              <a:rPr lang="ru-RU" sz="2000" dirty="0" smtClean="0">
                <a:solidFill>
                  <a:schemeClr val="accent2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2"/>
                </a:solidFill>
              </a:rPr>
              <a:t> </a:t>
            </a:r>
            <a:r>
              <a:rPr lang="ru-RU" sz="2000" dirty="0">
                <a:solidFill>
                  <a:schemeClr val="accent2"/>
                </a:solidFill>
              </a:rPr>
              <a:t>А что такое пословицы и поговорки? Зачем они нужны людям? Откуда они взялись? Какой смысл содержат в себе? Нужны ли они в нашей современной жизни?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2"/>
                </a:solidFill>
              </a:rPr>
              <a:t>       Чтобы </a:t>
            </a:r>
            <a:r>
              <a:rPr lang="ru-RU" sz="2000" dirty="0">
                <a:solidFill>
                  <a:schemeClr val="accent2"/>
                </a:solidFill>
              </a:rPr>
              <a:t>ответить на все эти вопросы, мы провели исследовательскую работу на </a:t>
            </a:r>
            <a:r>
              <a:rPr lang="ru-RU" sz="2000" b="1" dirty="0">
                <a:solidFill>
                  <a:schemeClr val="accent2"/>
                </a:solidFill>
              </a:rPr>
              <a:t>тему:</a:t>
            </a:r>
            <a:r>
              <a:rPr lang="ru-RU" sz="2000" dirty="0">
                <a:solidFill>
                  <a:schemeClr val="accent2"/>
                </a:solidFill>
              </a:rPr>
              <a:t> " Роль пословицы и поговорки в нашей речи".  </a:t>
            </a:r>
          </a:p>
          <a:p>
            <a:pPr marL="0" lvl="0" indent="0">
              <a:spcBef>
                <a:spcPct val="0"/>
              </a:spcBef>
              <a:buNone/>
              <a:tabLst>
                <a:tab pos="457200" algn="l"/>
              </a:tabLst>
            </a:pP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10" name="Picture 2" descr="Посмотреть картинку в полном размер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5301208"/>
            <a:ext cx="1080120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</p:spPr>
      </p:pic>
      <p:pic>
        <p:nvPicPr>
          <p:cNvPr id="4109" name="Picture 13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12" name="Picture 16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88913"/>
            <a:ext cx="6945313" cy="1439862"/>
          </a:xfrm>
          <a:prstGeom prst="rect">
            <a:avLst/>
          </a:prstGeom>
          <a:noFill/>
        </p:spPr>
      </p:pic>
      <p:pic>
        <p:nvPicPr>
          <p:cNvPr id="4111" name="Picture 15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260350"/>
            <a:ext cx="7037388" cy="1254125"/>
          </a:xfrm>
          <a:prstGeom prst="rect">
            <a:avLst/>
          </a:prstGeom>
          <a:noFill/>
        </p:spPr>
      </p:pic>
      <p:sp>
        <p:nvSpPr>
          <p:cNvPr id="4113" name="Rectangle 17"/>
          <p:cNvSpPr>
            <a:spLocks noGrp="1" noChangeArrowheads="1"/>
          </p:cNvSpPr>
          <p:nvPr>
            <p:ph type="title"/>
          </p:nvPr>
        </p:nvSpPr>
        <p:spPr>
          <a:xfrm>
            <a:off x="1475656" y="476672"/>
            <a:ext cx="6429420" cy="1656184"/>
          </a:xfrm>
        </p:spPr>
        <p:txBody>
          <a:bodyPr/>
          <a:lstStyle/>
          <a:p>
            <a:r>
              <a:rPr lang="ru-RU" sz="2400" b="1" u="sng" dirty="0" smtClean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400" b="1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: </a:t>
            </a:r>
            <a:r>
              <a:rPr lang="ru-RU" sz="2800" dirty="0">
                <a:solidFill>
                  <a:schemeClr val="accent2"/>
                </a:solidFill>
              </a:rPr>
              <a:t>определить роль пословиц и поговорок в нашей речи и стимулировать интерес к данному жанру фольклора.</a:t>
            </a:r>
            <a:r>
              <a:rPr lang="ru-RU" sz="2400" b="1" dirty="0">
                <a:solidFill>
                  <a:schemeClr val="accent2"/>
                </a:solidFill>
              </a:rPr>
              <a:t/>
            </a:r>
            <a:br>
              <a:rPr lang="ru-RU" sz="2400" b="1" dirty="0">
                <a:solidFill>
                  <a:schemeClr val="accent2"/>
                </a:solidFill>
              </a:rPr>
            </a:br>
            <a:endParaRPr lang="ru-RU" sz="2400" b="1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  <p:sp>
        <p:nvSpPr>
          <p:cNvPr id="13313" name="Rectangle 1"/>
          <p:cNvSpPr>
            <a:spLocks noGrp="1" noChangeArrowheads="1"/>
          </p:cNvSpPr>
          <p:nvPr>
            <p:ph sz="half" idx="1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1214414" y="1600200"/>
            <a:ext cx="6597946" cy="4525963"/>
          </a:xfrm>
        </p:spPr>
        <p:txBody>
          <a:bodyPr/>
          <a:lstStyle/>
          <a:p>
            <a:pPr marL="0" lvl="0" indent="0">
              <a:spcBef>
                <a:spcPct val="0"/>
              </a:spcBef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83838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None/>
              <a:tabLst>
                <a:tab pos="45720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/>
              <a:t>       </a:t>
            </a:r>
            <a:r>
              <a:rPr lang="ru-RU" b="1" dirty="0"/>
              <a:t> </a:t>
            </a:r>
            <a:endParaRPr lang="ru-RU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2"/>
                </a:solidFill>
              </a:rPr>
              <a:t>1. Изучить литературу по теме исследования.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/>
                </a:solidFill>
              </a:rPr>
              <a:t>2. Провести диагностику учащихся </a:t>
            </a:r>
            <a:r>
              <a:rPr lang="ru-RU" dirty="0" smtClean="0">
                <a:solidFill>
                  <a:schemeClr val="accent2"/>
                </a:solidFill>
              </a:rPr>
              <a:t>6 </a:t>
            </a:r>
            <a:r>
              <a:rPr lang="ru-RU" dirty="0">
                <a:solidFill>
                  <a:schemeClr val="accent2"/>
                </a:solidFill>
              </a:rPr>
              <a:t>А класса ГБОУ СОШ №1 </a:t>
            </a:r>
            <a:r>
              <a:rPr lang="ru-RU" dirty="0" err="1">
                <a:solidFill>
                  <a:schemeClr val="accent2"/>
                </a:solidFill>
              </a:rPr>
              <a:t>С.Обшаровка</a:t>
            </a:r>
            <a:endParaRPr lang="ru-RU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2"/>
                </a:solidFill>
              </a:rPr>
              <a:t>3. Составить сборник пословиц и поговорок для младших школьников</a:t>
            </a:r>
            <a:r>
              <a:rPr lang="ru-RU" dirty="0" smtClean="0">
                <a:solidFill>
                  <a:schemeClr val="accent2"/>
                </a:solidFill>
              </a:rPr>
              <a:t>                                                     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10" name="Picture 2" descr="Посмотреть картинку в полном размер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5301208"/>
            <a:ext cx="1080120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4608287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</p:spPr>
      </p:pic>
      <p:pic>
        <p:nvPicPr>
          <p:cNvPr id="4109" name="Picture 13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12" name="Picture 16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88913"/>
            <a:ext cx="6945313" cy="1439862"/>
          </a:xfrm>
          <a:prstGeom prst="rect">
            <a:avLst/>
          </a:prstGeom>
          <a:noFill/>
        </p:spPr>
      </p:pic>
      <p:pic>
        <p:nvPicPr>
          <p:cNvPr id="4111" name="Picture 15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260350"/>
            <a:ext cx="7037388" cy="1254125"/>
          </a:xfrm>
          <a:prstGeom prst="rect">
            <a:avLst/>
          </a:prstGeom>
          <a:noFill/>
        </p:spPr>
      </p:pic>
      <p:sp>
        <p:nvSpPr>
          <p:cNvPr id="4114" name="Rectangle 18"/>
          <p:cNvSpPr>
            <a:spLocks noGrp="1" noChangeArrowheads="1"/>
          </p:cNvSpPr>
          <p:nvPr>
            <p:ph type="body" idx="1"/>
          </p:nvPr>
        </p:nvSpPr>
        <p:spPr>
          <a:xfrm>
            <a:off x="899592" y="692696"/>
            <a:ext cx="6264696" cy="517146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     </a:t>
            </a:r>
            <a:r>
              <a:rPr lang="ru-RU" sz="2400" dirty="0" smtClean="0">
                <a:solidFill>
                  <a:schemeClr val="accent2"/>
                </a:solidFill>
              </a:rPr>
              <a:t>Замечательный </a:t>
            </a:r>
            <a:r>
              <a:rPr lang="ru-RU" sz="2400" dirty="0">
                <a:solidFill>
                  <a:schemeClr val="accent2"/>
                </a:solidFill>
              </a:rPr>
              <a:t>собиратель русских пословиц и поговорок </a:t>
            </a:r>
            <a:r>
              <a:rPr lang="ru-RU" sz="2400" dirty="0" err="1">
                <a:solidFill>
                  <a:srgbClr val="C00000"/>
                </a:solidFill>
              </a:rPr>
              <a:t>В.И.Даль</a:t>
            </a:r>
            <a:r>
              <a:rPr lang="ru-RU" sz="2400" dirty="0">
                <a:solidFill>
                  <a:schemeClr val="accent2"/>
                </a:solidFill>
              </a:rPr>
              <a:t> </a:t>
            </a:r>
            <a:r>
              <a:rPr lang="ru-RU" sz="2400" dirty="0" smtClean="0">
                <a:solidFill>
                  <a:schemeClr val="accent2"/>
                </a:solidFill>
              </a:rPr>
              <a:t>сказал, что пословицы и поговорки -  </a:t>
            </a:r>
            <a:r>
              <a:rPr lang="ru-RU" sz="2400" dirty="0">
                <a:solidFill>
                  <a:schemeClr val="accent2"/>
                </a:solidFill>
              </a:rPr>
              <a:t>это «свод народной опытной премудрости и суемудрия, это стоны и вздохи, плачи и рыдания, радость и веселие, горе и утешение в лицах; это цвет народного ума, самобытной стати; это житейская народная правда; «Что не болит, то и не плачет»; что не дошло до народа, не касалось житья-бытья его, то не шевелило ни ума, ни сердца, и того в пословицах нет.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2"/>
                </a:solidFill>
              </a:rPr>
              <a:t>     Кто </a:t>
            </a:r>
            <a:r>
              <a:rPr lang="ru-RU" sz="2400" dirty="0">
                <a:solidFill>
                  <a:schemeClr val="accent2"/>
                </a:solidFill>
              </a:rPr>
              <a:t>её сочинил – неведомо никому, но все ее знают и ей покоряются».</a:t>
            </a:r>
          </a:p>
          <a:p>
            <a:pPr algn="ctr">
              <a:buNone/>
            </a:pP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8" name="Picture 7" descr="http://ekaterinodar.ru/_avatars/groups/ampir/avata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4077072"/>
            <a:ext cx="2025672" cy="20882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B0F0"/>
            </a:solidFill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71600" y="764704"/>
            <a:ext cx="7257974" cy="5228084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ru-RU" b="1" dirty="0">
                <a:solidFill>
                  <a:schemeClr val="accent2"/>
                </a:solidFill>
              </a:rPr>
              <a:t> </a:t>
            </a:r>
            <a:r>
              <a:rPr lang="ru-RU" sz="2800" b="1" dirty="0" smtClean="0">
                <a:solidFill>
                  <a:schemeClr val="accent2"/>
                </a:solidFill>
              </a:rPr>
              <a:t>Из истории пословиц и поговорок</a:t>
            </a:r>
            <a:endParaRPr lang="ru-RU" sz="1800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1800" dirty="0">
                <a:solidFill>
                  <a:schemeClr val="accent2"/>
                </a:solidFill>
              </a:rPr>
              <a:t>Пословицы и поговорки живут в народной речи века. Родились они в глубокой древности и отражают все стороны жизни людей. Некоторые из них дошли до нас в произведениях древнерусской литературы </a:t>
            </a:r>
            <a:r>
              <a:rPr lang="en-US" sz="1800" dirty="0">
                <a:solidFill>
                  <a:schemeClr val="accent2"/>
                </a:solidFill>
              </a:rPr>
              <a:t>XI</a:t>
            </a:r>
            <a:r>
              <a:rPr lang="ru-RU" sz="1800" dirty="0">
                <a:solidFill>
                  <a:schemeClr val="accent2"/>
                </a:solidFill>
              </a:rPr>
              <a:t>-</a:t>
            </a:r>
            <a:r>
              <a:rPr lang="en-US" sz="1800" dirty="0" smtClean="0">
                <a:solidFill>
                  <a:schemeClr val="accent2"/>
                </a:solidFill>
              </a:rPr>
              <a:t>XI</a:t>
            </a:r>
            <a:r>
              <a:rPr lang="ru-RU" sz="1800" dirty="0" smtClean="0">
                <a:solidFill>
                  <a:schemeClr val="accent2"/>
                </a:solidFill>
              </a:rPr>
              <a:t> </a:t>
            </a:r>
            <a:r>
              <a:rPr lang="en-US" sz="1800" dirty="0" smtClean="0">
                <a:solidFill>
                  <a:schemeClr val="accent2"/>
                </a:solidFill>
              </a:rPr>
              <a:t>I</a:t>
            </a:r>
            <a:r>
              <a:rPr lang="ru-RU" sz="1800" dirty="0">
                <a:solidFill>
                  <a:schemeClr val="accent2"/>
                </a:solidFill>
              </a:rPr>
              <a:t>веков: «Слове о полку Игореве», «Повести временных лет». Собирание пословиц началось в </a:t>
            </a:r>
            <a:r>
              <a:rPr lang="en-US" sz="1800" dirty="0">
                <a:solidFill>
                  <a:schemeClr val="accent2"/>
                </a:solidFill>
              </a:rPr>
              <a:t>XVI</a:t>
            </a:r>
            <a:r>
              <a:rPr lang="ru-RU" sz="1800" dirty="0">
                <a:solidFill>
                  <a:schemeClr val="accent2"/>
                </a:solidFill>
              </a:rPr>
              <a:t> веке, а может быть, и раньше, но записи того времени до нас не дошли. Первые рукописные сборники, дошедшие до нас, относятся к </a:t>
            </a:r>
            <a:r>
              <a:rPr lang="en-US" sz="1800" dirty="0" smtClean="0">
                <a:solidFill>
                  <a:schemeClr val="accent2"/>
                </a:solidFill>
              </a:rPr>
              <a:t>XVII</a:t>
            </a:r>
            <a:r>
              <a:rPr lang="ru-RU" sz="1800" dirty="0" smtClean="0">
                <a:solidFill>
                  <a:schemeClr val="accent2"/>
                </a:solidFill>
              </a:rPr>
              <a:t>-</a:t>
            </a:r>
            <a:r>
              <a:rPr lang="en-US" sz="1800" dirty="0" smtClean="0">
                <a:solidFill>
                  <a:schemeClr val="accent2"/>
                </a:solidFill>
              </a:rPr>
              <a:t>XVIII</a:t>
            </a:r>
            <a:r>
              <a:rPr lang="ru-RU" sz="1800" dirty="0" smtClean="0">
                <a:solidFill>
                  <a:schemeClr val="accent2"/>
                </a:solidFill>
              </a:rPr>
              <a:t> </a:t>
            </a:r>
            <a:r>
              <a:rPr lang="ru-RU" sz="1800" dirty="0">
                <a:solidFill>
                  <a:schemeClr val="accent2"/>
                </a:solidFill>
              </a:rPr>
              <a:t>векам. Большинство составителей этих сборников неизвестны.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accent2"/>
                </a:solidFill>
              </a:rPr>
              <a:t>   Лишь со второй половины </a:t>
            </a:r>
            <a:r>
              <a:rPr lang="en-US" sz="1800" dirty="0">
                <a:solidFill>
                  <a:schemeClr val="accent2"/>
                </a:solidFill>
              </a:rPr>
              <a:t>XVIII</a:t>
            </a:r>
            <a:r>
              <a:rPr lang="ru-RU" sz="1800" dirty="0">
                <a:solidFill>
                  <a:schemeClr val="accent2"/>
                </a:solidFill>
              </a:rPr>
              <a:t> века сборники пословиц и поговорок стали печататься. Известными составителями таких сборников  были </a:t>
            </a:r>
            <a:r>
              <a:rPr lang="ru-RU" sz="1800" dirty="0" err="1">
                <a:solidFill>
                  <a:schemeClr val="accent2"/>
                </a:solidFill>
              </a:rPr>
              <a:t>И.М.Снегирёв</a:t>
            </a:r>
            <a:r>
              <a:rPr lang="ru-RU" sz="1800" dirty="0">
                <a:solidFill>
                  <a:schemeClr val="accent2"/>
                </a:solidFill>
              </a:rPr>
              <a:t>, Ф.И. Буслаев, А.Н. Афанасьев и другие. Начало научному изучению этого пласта народного творчества положил М.В. Ломоносов. Но самым знаменитым является Владимир Иванович Даль (1801 – 1872). </a:t>
            </a:r>
          </a:p>
        </p:txBody>
      </p:sp>
      <p:pic>
        <p:nvPicPr>
          <p:cNvPr id="4" name="Picture 2" descr="Посмотреть картинку в полном разме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229200"/>
            <a:ext cx="906463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11560" y="764704"/>
            <a:ext cx="7546576" cy="530750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2"/>
                </a:solidFill>
              </a:rPr>
              <a:t>Что же такое пословица и что такое поговорка? В чем их отличие</a:t>
            </a:r>
            <a:r>
              <a:rPr lang="ru-RU" sz="2400" b="1" dirty="0" smtClean="0">
                <a:solidFill>
                  <a:schemeClr val="accent2"/>
                </a:solidFill>
              </a:rPr>
              <a:t>?</a:t>
            </a:r>
            <a:endParaRPr lang="ru-RU" sz="2000" b="1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2"/>
                </a:solidFill>
              </a:rPr>
              <a:t>   </a:t>
            </a:r>
            <a:r>
              <a:rPr lang="ru-RU" sz="2400" dirty="0" smtClean="0">
                <a:solidFill>
                  <a:schemeClr val="accent2"/>
                </a:solidFill>
              </a:rPr>
              <a:t>  </a:t>
            </a:r>
            <a:r>
              <a:rPr lang="ru-RU" sz="2400" dirty="0">
                <a:solidFill>
                  <a:schemeClr val="accent2"/>
                </a:solidFill>
              </a:rPr>
              <a:t>Ответ на этот вопрос можно найти у самого В.И. </a:t>
            </a:r>
            <a:r>
              <a:rPr lang="ru-RU" sz="2400" dirty="0" smtClean="0">
                <a:solidFill>
                  <a:schemeClr val="accent2"/>
                </a:solidFill>
              </a:rPr>
              <a:t>Даля</a:t>
            </a:r>
            <a:r>
              <a:rPr lang="ru-RU" sz="2400" dirty="0">
                <a:solidFill>
                  <a:schemeClr val="accent2"/>
                </a:solidFill>
              </a:rPr>
              <a:t>:</a:t>
            </a:r>
            <a:r>
              <a:rPr lang="ru-RU" sz="2400" dirty="0" smtClean="0">
                <a:solidFill>
                  <a:schemeClr val="accent2"/>
                </a:solidFill>
              </a:rPr>
              <a:t> </a:t>
            </a:r>
            <a:r>
              <a:rPr lang="ru-RU" sz="2400" dirty="0">
                <a:solidFill>
                  <a:schemeClr val="accent2"/>
                </a:solidFill>
              </a:rPr>
              <a:t>«Пословица -  это коротенькая притча, суждение, приговор, поучение, высказанное обиняком и пущенное в оборот, под чеканом народности. Пословица - это обиняк, с приложением к делу, понятый и принятый всеми», а «Поговорка – меткое речение, образное, иносказательное выражение, способное в разговоре точно, ярко охарактеризовать что-либо без помощи утомительных и сложных пояснений».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2"/>
                </a:solidFill>
              </a:rPr>
              <a:t>     Поговорка </a:t>
            </a:r>
            <a:r>
              <a:rPr lang="ru-RU" sz="2400" dirty="0">
                <a:solidFill>
                  <a:schemeClr val="accent2"/>
                </a:solidFill>
              </a:rPr>
              <a:t>отличается от пословицы тем, что она лишена поучительного смысла.</a:t>
            </a:r>
          </a:p>
          <a:p>
            <a:pPr marL="0" indent="0">
              <a:buNone/>
            </a:pPr>
            <a:endParaRPr lang="ru-RU" sz="2400" dirty="0">
              <a:solidFill>
                <a:schemeClr val="accent2"/>
              </a:solidFill>
            </a:endParaRPr>
          </a:p>
        </p:txBody>
      </p:sp>
      <p:pic>
        <p:nvPicPr>
          <p:cNvPr id="4" name="Picture 2" descr="Посмотреть картинку в полном разме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301208"/>
            <a:ext cx="906463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11560" y="764704"/>
            <a:ext cx="7546576" cy="5307502"/>
          </a:xfrm>
        </p:spPr>
        <p:txBody>
          <a:bodyPr/>
          <a:lstStyle/>
          <a:p>
            <a:pPr marL="0" indent="0">
              <a:buNone/>
            </a:pPr>
            <a:r>
              <a:rPr lang="ru-RU" sz="4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4800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Поговорка </a:t>
            </a:r>
            <a:endParaRPr lang="ru-RU" sz="4800" b="1" i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ru-RU" sz="4800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цветочек</a:t>
            </a:r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</a:t>
            </a:r>
          </a:p>
          <a:p>
            <a:pPr marL="0" indent="0">
              <a:buNone/>
            </a:pPr>
            <a:endParaRPr lang="ru-RU" sz="44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sz="4400" b="1" i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r">
              <a:buNone/>
            </a:pPr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пословица </a:t>
            </a:r>
          </a:p>
          <a:p>
            <a:pPr marL="0" indent="0" algn="r">
              <a:buNone/>
            </a:pPr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800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ягодка»</a:t>
            </a:r>
          </a:p>
          <a:p>
            <a:pPr marL="0" indent="0">
              <a:buNone/>
            </a:pPr>
            <a:endParaRPr lang="ru-RU" sz="2400" dirty="0">
              <a:solidFill>
                <a:schemeClr val="accent2"/>
              </a:solidFill>
            </a:endParaRPr>
          </a:p>
        </p:txBody>
      </p:sp>
      <p:pic>
        <p:nvPicPr>
          <p:cNvPr id="6" name="Picture 1" descr="C:\Users\Ярослав\Pictures\цветы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05522"/>
            <a:ext cx="3384376" cy="2583518"/>
          </a:xfrm>
          <a:prstGeom prst="rect">
            <a:avLst/>
          </a:prstGeom>
          <a:noFill/>
        </p:spPr>
      </p:pic>
      <p:pic>
        <p:nvPicPr>
          <p:cNvPr id="7" name="Picture 2" descr="C:\Users\Ярослав\Pictures\ягодка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600" y="3429000"/>
            <a:ext cx="4104456" cy="2876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033714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</p:spPr>
      </p:pic>
      <p:pic>
        <p:nvPicPr>
          <p:cNvPr id="4109" name="Picture 13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4112" name="Picture 16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88913"/>
            <a:ext cx="6945313" cy="1439862"/>
          </a:xfrm>
          <a:prstGeom prst="rect">
            <a:avLst/>
          </a:prstGeom>
          <a:noFill/>
        </p:spPr>
      </p:pic>
      <p:pic>
        <p:nvPicPr>
          <p:cNvPr id="4111" name="Picture 15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260350"/>
            <a:ext cx="7037388" cy="1254125"/>
          </a:xfrm>
          <a:prstGeom prst="rect">
            <a:avLst/>
          </a:prstGeom>
          <a:noFill/>
        </p:spPr>
      </p:pic>
      <p:sp>
        <p:nvSpPr>
          <p:cNvPr id="4113" name="Rectangle 17"/>
          <p:cNvSpPr>
            <a:spLocks noGrp="1" noChangeArrowheads="1"/>
          </p:cNvSpPr>
          <p:nvPr>
            <p:ph type="title"/>
          </p:nvPr>
        </p:nvSpPr>
        <p:spPr>
          <a:xfrm>
            <a:off x="1571604" y="285728"/>
            <a:ext cx="6286544" cy="1143000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</a:rPr>
              <a:t>В ходе исследования </a:t>
            </a:r>
            <a:r>
              <a:rPr lang="ru-RU" sz="2800" b="1" dirty="0" smtClean="0">
                <a:solidFill>
                  <a:srgbClr val="C00000"/>
                </a:solidFill>
              </a:rPr>
              <a:t>мы работали над пословицами и поговорками </a:t>
            </a:r>
            <a:r>
              <a:rPr lang="ru-RU" sz="2800" b="1" dirty="0">
                <a:solidFill>
                  <a:srgbClr val="C00000"/>
                </a:solidFill>
              </a:rPr>
              <a:t>и вот что </a:t>
            </a:r>
            <a:r>
              <a:rPr lang="ru-RU" sz="2800" b="1" dirty="0" smtClean="0">
                <a:solidFill>
                  <a:srgbClr val="C00000"/>
                </a:solidFill>
              </a:rPr>
              <a:t> выяснили 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114" name="Rectangle 1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Blip>
                <a:blip r:embed="rId6"/>
              </a:buBlip>
            </a:pPr>
            <a:r>
              <a:rPr lang="ru-RU" dirty="0"/>
              <a:t> </a:t>
            </a:r>
          </a:p>
          <a:p>
            <a:pPr>
              <a:buFontTx/>
              <a:buBlip>
                <a:blip r:embed="rId6"/>
              </a:buBlip>
            </a:pPr>
            <a:r>
              <a:rPr lang="ru-RU" dirty="0"/>
              <a:t> </a:t>
            </a:r>
          </a:p>
          <a:p>
            <a:pPr>
              <a:buFontTx/>
              <a:buBlip>
                <a:blip r:embed="rId6"/>
              </a:buBlip>
            </a:pPr>
            <a:r>
              <a:rPr lang="ru-RU" dirty="0"/>
              <a:t> </a:t>
            </a:r>
          </a:p>
          <a:p>
            <a:pPr>
              <a:buFontTx/>
              <a:buBlip>
                <a:blip r:embed="rId6"/>
              </a:buBlip>
            </a:pPr>
            <a:r>
              <a:rPr lang="ru-RU" dirty="0"/>
              <a:t> </a:t>
            </a:r>
          </a:p>
          <a:p>
            <a:pPr>
              <a:buFontTx/>
              <a:buBlip>
                <a:blip r:embed="rId6"/>
              </a:buBlip>
            </a:pPr>
            <a:r>
              <a:rPr lang="ru-RU" dirty="0"/>
              <a:t> </a:t>
            </a:r>
          </a:p>
          <a:p>
            <a:pPr>
              <a:buFontTx/>
              <a:buBlip>
                <a:blip r:embed="rId6"/>
              </a:buBlip>
            </a:pPr>
            <a:r>
              <a:rPr lang="ru-RU" dirty="0"/>
              <a:t> </a:t>
            </a:r>
          </a:p>
          <a:p>
            <a:pPr>
              <a:buFontTx/>
              <a:buBlip>
                <a:blip r:embed="rId6"/>
              </a:buBlip>
            </a:pP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785786" y="1844824"/>
            <a:ext cx="7543824" cy="4281339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  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7" y="1859340"/>
            <a:ext cx="70891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accent2"/>
                </a:solidFill>
              </a:rPr>
              <a:t>Существует немало пословиц о самих пословицах:</a:t>
            </a:r>
          </a:p>
          <a:p>
            <a:pPr algn="just"/>
            <a:r>
              <a:rPr lang="ru-RU" sz="2400" b="1" i="1" dirty="0" smtClean="0">
                <a:solidFill>
                  <a:schemeClr val="accent2"/>
                </a:solidFill>
              </a:rPr>
              <a:t>     «</a:t>
            </a:r>
            <a:r>
              <a:rPr lang="ru-RU" sz="2400" b="1" i="1" dirty="0">
                <a:solidFill>
                  <a:schemeClr val="accent2"/>
                </a:solidFill>
              </a:rPr>
              <a:t>Без углов дом не строится, без пословицы речь не молвится</a:t>
            </a:r>
            <a:r>
              <a:rPr lang="ru-RU" sz="2400" b="1" i="1" dirty="0" smtClean="0">
                <a:solidFill>
                  <a:schemeClr val="accent2"/>
                </a:solidFill>
              </a:rPr>
              <a:t>»,</a:t>
            </a:r>
            <a:r>
              <a:rPr lang="ru-RU" sz="2400" dirty="0">
                <a:solidFill>
                  <a:schemeClr val="accent2"/>
                </a:solidFill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</a:rPr>
              <a:t>«</a:t>
            </a:r>
            <a:r>
              <a:rPr lang="ru-RU" sz="2400" b="1" i="1" dirty="0">
                <a:solidFill>
                  <a:schemeClr val="accent2"/>
                </a:solidFill>
              </a:rPr>
              <a:t>Красна речь пословицей»,  «Не всякое слово – пословица»,  « Пень не околица, глупая речь не пословица», « Поговорка - цветочек, пословица – ягодка», «Пословица не на ветер молвится», «Пословица век не сломится».</a:t>
            </a:r>
            <a:endParaRPr lang="ru-RU" sz="2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1022</TotalTime>
  <Words>875</Words>
  <Application>Microsoft Office PowerPoint</Application>
  <PresentationFormat>Экран (4:3)</PresentationFormat>
  <Paragraphs>98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«Мал золотник, да дорог» Роль пословицы и поговорки в нашей речи. </vt:lpstr>
      <vt:lpstr>Презентация PowerPoint</vt:lpstr>
      <vt:lpstr>Актуальность</vt:lpstr>
      <vt:lpstr>Цель: определить роль пословиц и поговорок в нашей речи и стимулировать интерес к данному жанру фольклора. </vt:lpstr>
      <vt:lpstr>Презентация PowerPoint</vt:lpstr>
      <vt:lpstr>Презентация PowerPoint</vt:lpstr>
      <vt:lpstr>Презентация PowerPoint</vt:lpstr>
      <vt:lpstr>Презентация PowerPoint</vt:lpstr>
      <vt:lpstr>В ходе исследования мы работали над пословицами и поговорками и вот что  выяснили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результате исследования мы выяснили, что</vt:lpstr>
      <vt:lpstr>Презентация PowerPoint</vt:lpstr>
      <vt:lpstr>Презентация PowerPoint</vt:lpstr>
    </vt:vector>
  </TitlesOfParts>
  <Company>КШИ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adm</cp:lastModifiedBy>
  <cp:revision>75</cp:revision>
  <dcterms:created xsi:type="dcterms:W3CDTF">2011-07-01T11:47:09Z</dcterms:created>
  <dcterms:modified xsi:type="dcterms:W3CDTF">2022-02-13T16:22:49Z</dcterms:modified>
</cp:coreProperties>
</file>