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2" r:id="rId1"/>
  </p:sldMasterIdLst>
  <p:notesMasterIdLst>
    <p:notesMasterId r:id="rId24"/>
  </p:notesMasterIdLst>
  <p:handoutMasterIdLst>
    <p:handoutMasterId r:id="rId25"/>
  </p:handoutMasterIdLst>
  <p:sldIdLst>
    <p:sldId id="263" r:id="rId2"/>
    <p:sldId id="287" r:id="rId3"/>
    <p:sldId id="288" r:id="rId4"/>
    <p:sldId id="294" r:id="rId5"/>
    <p:sldId id="289" r:id="rId6"/>
    <p:sldId id="317" r:id="rId7"/>
    <p:sldId id="290" r:id="rId8"/>
    <p:sldId id="296" r:id="rId9"/>
    <p:sldId id="312" r:id="rId10"/>
    <p:sldId id="311" r:id="rId11"/>
    <p:sldId id="310" r:id="rId12"/>
    <p:sldId id="297" r:id="rId13"/>
    <p:sldId id="319" r:id="rId14"/>
    <p:sldId id="322" r:id="rId15"/>
    <p:sldId id="320" r:id="rId16"/>
    <p:sldId id="321" r:id="rId17"/>
    <p:sldId id="306" r:id="rId18"/>
    <p:sldId id="318" r:id="rId19"/>
    <p:sldId id="307" r:id="rId20"/>
    <p:sldId id="285" r:id="rId21"/>
    <p:sldId id="301" r:id="rId22"/>
    <p:sldId id="304" r:id="rId23"/>
  </p:sldIdLst>
  <p:sldSz cx="9144000" cy="6858000" type="screen4x3"/>
  <p:notesSz cx="9144000" cy="6858000"/>
  <p:custDataLst>
    <p:tags r:id="rId2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3399"/>
    <a:srgbClr val="003366"/>
    <a:srgbClr val="008080"/>
    <a:srgbClr val="666699"/>
    <a:srgbClr val="6600FF"/>
    <a:srgbClr val="009999"/>
    <a:srgbClr val="FF3300"/>
    <a:srgbClr val="3366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>
      <p:cViewPr varScale="1">
        <p:scale>
          <a:sx n="54" d="100"/>
          <a:sy n="54" d="100"/>
        </p:scale>
        <p:origin x="-96" y="-3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5;&#1056;&#1054;&#1045;&#1050;&#1058;\&#1051;&#1080;&#1085;&#1075;&#1074;&#1080;&#1089;&#1090;&#1099;\&#1057;&#1077;&#1084;&#1072;&#1085;&#1090;&#1080;&#1082;&#1072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3.3591611053094592E-2"/>
          <c:y val="6.4743321613891694E-2"/>
          <c:w val="0.53996450119700956"/>
          <c:h val="0.82564692449438892"/>
        </c:manualLayout>
      </c:layout>
      <c:pie3DChart>
        <c:varyColors val="1"/>
        <c:ser>
          <c:idx val="0"/>
          <c:order val="0"/>
          <c:dLbls>
            <c:dLbl>
              <c:idx val="3"/>
              <c:layout>
                <c:manualLayout>
                  <c:x val="2.2141029556731399E-4"/>
                  <c:y val="-7.499759770283896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2EA-42BA-AAB1-93961EA4799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Лист1!$A$1:$A$7</c:f>
              <c:strCache>
                <c:ptCount val="7"/>
                <c:pt idx="0">
                  <c:v>В честь замечательных людей страны и мира</c:v>
                </c:pt>
                <c:pt idx="1">
                  <c:v>По географической привязке, природными явлениями</c:v>
                </c:pt>
                <c:pt idx="2">
                  <c:v>По названиям предприятий, учреждений</c:v>
                </c:pt>
                <c:pt idx="3">
                  <c:v>По названиям профессий</c:v>
                </c:pt>
                <c:pt idx="4">
                  <c:v>В честь исторических событий, явлений</c:v>
                </c:pt>
                <c:pt idx="5">
                  <c:v>В честь праздников</c:v>
                </c:pt>
                <c:pt idx="6">
                  <c:v>Прочие</c:v>
                </c:pt>
              </c:strCache>
            </c:strRef>
          </c:cat>
          <c:val>
            <c:numRef>
              <c:f>Лист1!$B$1:$B$7</c:f>
              <c:numCache>
                <c:formatCode>0%</c:formatCode>
                <c:ptCount val="7"/>
                <c:pt idx="0">
                  <c:v>0.30000000000000032</c:v>
                </c:pt>
                <c:pt idx="1">
                  <c:v>0.28000000000000008</c:v>
                </c:pt>
                <c:pt idx="2">
                  <c:v>0.11000000000000008</c:v>
                </c:pt>
                <c:pt idx="3">
                  <c:v>8.0000000000000154E-2</c:v>
                </c:pt>
                <c:pt idx="4">
                  <c:v>6.0000000000000116E-2</c:v>
                </c:pt>
                <c:pt idx="5">
                  <c:v>3.0000000000000058E-2</c:v>
                </c:pt>
                <c:pt idx="6">
                  <c:v>0.14000000000000001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2EA-42BA-AAB1-93961EA47999}"/>
            </c:ext>
          </c:extLst>
        </c:ser>
      </c:pie3DChart>
    </c:plotArea>
    <c:legend>
      <c:legendPos val="r"/>
      <c:layout>
        <c:manualLayout>
          <c:xMode val="edge"/>
          <c:yMode val="edge"/>
          <c:x val="0.69162933916433722"/>
          <c:y val="0.10215775182744415"/>
          <c:w val="0.29875051761925542"/>
          <c:h val="0.78290390900687168"/>
        </c:manualLayout>
      </c:layout>
      <c:txPr>
        <a:bodyPr/>
        <a:lstStyle/>
        <a:p>
          <a:pPr>
            <a:defRPr sz="1050" b="1"/>
          </a:pPr>
          <a:endParaRPr lang="ru-RU"/>
        </a:p>
      </c:txPr>
    </c:legend>
    <c:plotVisOnly val="1"/>
    <c:dispBlanksAs val="zero"/>
  </c:chart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57D2D1-8CAB-4412-8065-77FCBF65311C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4CAE1D-664F-4C4B-9906-80F2A28A50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13308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000" i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*</a:t>
            </a:r>
            <a:endParaRPr lang="zh-CN" altLang="en-US" sz="1200" i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160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000" i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07/16/96</a:t>
            </a:r>
            <a:endParaRPr lang="zh-CN" altLang="en-US" sz="1200" i="0"/>
          </a:p>
        </p:txBody>
      </p:sp>
      <p:sp>
        <p:nvSpPr>
          <p:cNvPr id="14340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19200" y="3257550"/>
            <a:ext cx="6705600" cy="30861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5100"/>
            <a:ext cx="3962400" cy="3429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000" i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*</a:t>
            </a:r>
            <a:endParaRPr lang="zh-CN" altLang="en-US" sz="1200" i="0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1600" y="6515100"/>
            <a:ext cx="3962400" cy="3429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000" i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##</a:t>
            </a:r>
            <a:endParaRPr lang="zh-CN" altLang="en-US" sz="1200" i="0"/>
          </a:p>
        </p:txBody>
      </p:sp>
    </p:spTree>
    <p:extLst>
      <p:ext uri="{BB962C8B-B14F-4D97-AF65-F5344CB8AC3E}">
        <p14:creationId xmlns:p14="http://schemas.microsoft.com/office/powerpoint/2010/main" xmlns="" val="2148607403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27"/>
          <p:cNvSpPr>
            <a:spLocks noChangeArrowheads="1"/>
          </p:cNvSpPr>
          <p:nvPr/>
        </p:nvSpPr>
        <p:spPr bwMode="auto">
          <a:xfrm>
            <a:off x="0" y="1676400"/>
            <a:ext cx="9148763" cy="1320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eaLnBrk="0" hangingPunct="0">
              <a:defRPr/>
            </a:pPr>
            <a:endParaRPr lang="ru-RU">
              <a:latin typeface="Arial" panose="020B0604020202020204" pitchFamily="34" charset="0"/>
            </a:endParaRPr>
          </a:p>
        </p:txBody>
      </p:sp>
      <p:sp>
        <p:nvSpPr>
          <p:cNvPr id="16386" name="Rectangle 102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657600" y="2362200"/>
            <a:ext cx="5181600" cy="403225"/>
          </a:xfrm>
        </p:spPr>
        <p:txBody>
          <a:bodyPr>
            <a:spAutoFit/>
          </a:bodyPr>
          <a:lstStyle>
            <a:lvl1pPr marL="0" indent="0">
              <a:lnSpc>
                <a:spcPct val="85000"/>
              </a:lnSpc>
              <a:buFontTx/>
              <a:buNone/>
              <a:defRPr sz="2400"/>
            </a:lvl1pPr>
          </a:lstStyle>
          <a:p>
            <a:pPr lvl="0"/>
            <a:r>
              <a:rPr lang="ru-RU" altLang="zh-CN" noProof="0" smtClean="0"/>
              <a:t>Образец подзаголовка</a:t>
            </a:r>
            <a:endParaRPr lang="en-US" altLang="zh-CN" noProof="0" smtClean="0"/>
          </a:p>
        </p:txBody>
      </p:sp>
      <p:sp>
        <p:nvSpPr>
          <p:cNvPr id="16388" name="Rectangle 1028"/>
          <p:cNvSpPr>
            <a:spLocks noGrp="1" noChangeArrowheads="1"/>
          </p:cNvSpPr>
          <p:nvPr>
            <p:ph type="ctrTitle" sz="quarter"/>
          </p:nvPr>
        </p:nvSpPr>
        <p:spPr>
          <a:xfrm>
            <a:off x="3657600" y="1524000"/>
            <a:ext cx="5181600" cy="506413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ru-RU" altLang="zh-CN" noProof="0" smtClean="0"/>
              <a:t>Образец заголовка</a:t>
            </a:r>
            <a:endParaRPr lang="en-US" altLang="zh-CN" noProof="0" smtClean="0"/>
          </a:p>
        </p:txBody>
      </p:sp>
    </p:spTree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685800"/>
            <a:ext cx="1752600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600200" y="685800"/>
            <a:ext cx="510540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85800"/>
            <a:ext cx="7010400" cy="50641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1676400" y="1981200"/>
            <a:ext cx="6781800" cy="4495800"/>
          </a:xfrm>
        </p:spPr>
        <p:txBody>
          <a:bodyPr/>
          <a:lstStyle/>
          <a:p>
            <a:pPr lvl="0"/>
            <a:r>
              <a:rPr lang="ru-RU" noProof="0" smtClean="0"/>
              <a:t>Вставка диаграммы</a:t>
            </a:r>
            <a:endParaRPr lang="ru-RU" noProof="0"/>
          </a:p>
        </p:txBody>
      </p:sp>
    </p:spTree>
  </p:cSld>
  <p:clrMapOvr>
    <a:masterClrMapping/>
  </p:clrMapOvr>
  <p:transition spd="med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550" y="266700"/>
            <a:ext cx="8324850" cy="11049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43000" y="1790700"/>
            <a:ext cx="3810000" cy="4381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5400" y="1790700"/>
            <a:ext cx="3810000" cy="4381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xfrm>
            <a:off x="3276600" y="64008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010400" y="64008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637116-EF66-41FB-9232-EEA9EB5DCA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2"/>
          </p:nvPr>
        </p:nvSpPr>
        <p:spPr>
          <a:xfrm>
            <a:off x="0" y="64008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676400" y="1981200"/>
            <a:ext cx="33147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43500" y="1981200"/>
            <a:ext cx="33147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00200" y="685800"/>
            <a:ext cx="7010400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smtClean="0"/>
              <a:t>Click add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76400" y="1981200"/>
            <a:ext cx="6781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add text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4" r:id="rId2"/>
    <p:sldLayoutId id="2147483663" r:id="rId3"/>
    <p:sldLayoutId id="2147483662" r:id="rId4"/>
    <p:sldLayoutId id="2147483661" r:id="rId5"/>
    <p:sldLayoutId id="2147483660" r:id="rId6"/>
    <p:sldLayoutId id="2147483659" r:id="rId7"/>
    <p:sldLayoutId id="2147483658" r:id="rId8"/>
    <p:sldLayoutId id="2147483657" r:id="rId9"/>
    <p:sldLayoutId id="2147483656" r:id="rId10"/>
    <p:sldLayoutId id="2147483655" r:id="rId11"/>
    <p:sldLayoutId id="2147483654" r:id="rId12"/>
    <p:sldLayoutId id="2147483666" r:id="rId13"/>
  </p:sldLayoutIdLst>
  <p:transition spd="med">
    <p:wipe dir="r"/>
  </p:transition>
  <p:txStyles>
    <p:titleStyle>
      <a:lvl1pPr algn="l" rtl="0" fontAlgn="base">
        <a:lnSpc>
          <a:spcPct val="85000"/>
        </a:lnSpc>
        <a:spcBef>
          <a:spcPct val="0"/>
        </a:spcBef>
        <a:spcAft>
          <a:spcPct val="0"/>
        </a:spcAft>
        <a:defRPr kumimoji="1" sz="3200" b="1" kern="1200">
          <a:solidFill>
            <a:srgbClr val="666699"/>
          </a:solidFill>
          <a:latin typeface="+mj-lt"/>
          <a:ea typeface="+mj-ea"/>
          <a:cs typeface="+mj-cs"/>
        </a:defRPr>
      </a:lvl1pPr>
      <a:lvl2pPr algn="l" rtl="0" fontAlgn="base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666699"/>
          </a:solidFill>
          <a:latin typeface="Tahoma" panose="020B0604030504040204" pitchFamily="34" charset="0"/>
        </a:defRPr>
      </a:lvl2pPr>
      <a:lvl3pPr algn="l" rtl="0" fontAlgn="base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666699"/>
          </a:solidFill>
          <a:latin typeface="Tahoma" panose="020B0604030504040204" pitchFamily="34" charset="0"/>
        </a:defRPr>
      </a:lvl3pPr>
      <a:lvl4pPr algn="l" rtl="0" fontAlgn="base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666699"/>
          </a:solidFill>
          <a:latin typeface="Tahoma" panose="020B0604030504040204" pitchFamily="34" charset="0"/>
        </a:defRPr>
      </a:lvl4pPr>
      <a:lvl5pPr algn="l" rtl="0" fontAlgn="base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666699"/>
          </a:solidFill>
          <a:latin typeface="Tahoma" panose="020B0604030504040204" pitchFamily="34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666699"/>
          </a:solidFill>
          <a:latin typeface="Tahoma" panose="020B0604030504040204" pitchFamily="34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666699"/>
          </a:solidFill>
          <a:latin typeface="Tahoma" panose="020B0604030504040204" pitchFamily="34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666699"/>
          </a:solidFill>
          <a:latin typeface="Tahoma" panose="020B0604030504040204" pitchFamily="34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666699"/>
          </a:solidFill>
          <a:latin typeface="Tahoma" panose="020B060403050404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3366CC"/>
        </a:buClr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3366CC"/>
        </a:buClr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3366CC"/>
        </a:buClr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3366CC"/>
        </a:buClr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3366CC"/>
        </a:buClr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hyperlink" Target="https://fotki.yandex.ru/users/aostory/view/1941273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file:///G:\&#1055;&#1088;&#1086;&#1077;&#1082;&#1090;%20&#1056;&#1086;&#1076;&#1085;&#1072;&#1103;%20&#1091;&#1083;&#1080;&#1094;&#1072;%20&#1084;&#1086;&#1103;\&#1047;&#1072;&#1097;&#1080;&#1090;&#1072;\&#1057;&#1086;&#1094;&#1080;&#1086;&#1083;&#1086;&#1075;&#1080;.pptx" TargetMode="External"/><Relationship Id="rId7" Type="http://schemas.openxmlformats.org/officeDocument/2006/relationships/image" Target="../media/image38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ngzt.ru/news/view/14-09-2018-v-ekaterinburge-47-ulic-poluchili-odinakovoe-nazvanie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9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251520" y="1537106"/>
            <a:ext cx="6624638" cy="1505670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Названия улиц Арамили: прошлое, настоящее и будущее</a:t>
            </a:r>
            <a:endParaRPr lang="ru-RU" sz="3600" dirty="0">
              <a:solidFill>
                <a:schemeClr val="tx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280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4572000" y="3789040"/>
            <a:ext cx="4355976" cy="2047356"/>
          </a:xfrm>
        </p:spPr>
        <p:txBody>
          <a:bodyPr/>
          <a:lstStyle/>
          <a:p>
            <a:r>
              <a:rPr lang="ru-RU" sz="2000" b="1" dirty="0" smtClean="0"/>
              <a:t>Участники проекта: учащиеся 5-х классов, 81чел.</a:t>
            </a:r>
          </a:p>
          <a:p>
            <a:endParaRPr lang="ru-RU" sz="1800" b="1" i="1" dirty="0" smtClean="0"/>
          </a:p>
          <a:p>
            <a:endParaRPr lang="ru-RU" sz="2000" b="1" dirty="0"/>
          </a:p>
          <a:p>
            <a:r>
              <a:rPr lang="ru-RU" sz="1800" b="1" dirty="0" smtClean="0"/>
              <a:t>Руководитель  проекта</a:t>
            </a:r>
            <a:r>
              <a:rPr lang="ru-RU" sz="1800" dirty="0" smtClean="0"/>
              <a:t>: </a:t>
            </a:r>
          </a:p>
          <a:p>
            <a:r>
              <a:rPr lang="ru-RU" sz="1800" dirty="0" smtClean="0"/>
              <a:t>А.А. Аксенова, учитель русского языка и литературы МАОУ СОШ № 1. </a:t>
            </a:r>
          </a:p>
        </p:txBody>
      </p:sp>
      <p:sp>
        <p:nvSpPr>
          <p:cNvPr id="4" name="Rectangle 16"/>
          <p:cNvSpPr txBox="1">
            <a:spLocks noChangeArrowheads="1"/>
          </p:cNvSpPr>
          <p:nvPr/>
        </p:nvSpPr>
        <p:spPr bwMode="auto">
          <a:xfrm>
            <a:off x="1042988" y="193675"/>
            <a:ext cx="6981825" cy="646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/>
            <a:r>
              <a:rPr lang="ru-RU" sz="1800" b="1" dirty="0" smtClean="0"/>
              <a:t>10-ая историко-краеведческая конференция, </a:t>
            </a:r>
            <a:endParaRPr lang="ru-RU" sz="1800" dirty="0" smtClean="0"/>
          </a:p>
          <a:p>
            <a:pPr algn="ctr"/>
            <a:r>
              <a:rPr lang="ru-RU" sz="1800" b="1" dirty="0" smtClean="0"/>
              <a:t>посвященная памяти праведного Петра </a:t>
            </a:r>
            <a:r>
              <a:rPr lang="ru-RU" sz="1800" b="1" dirty="0" err="1" smtClean="0"/>
              <a:t>Арамильского</a:t>
            </a:r>
            <a:endParaRPr lang="ru-RU" sz="1800" dirty="0"/>
          </a:p>
        </p:txBody>
      </p:sp>
      <p:pic>
        <p:nvPicPr>
          <p:cNvPr id="7" name="Picture 5" descr="rYYZbbzbR5g1-1024x683-1024x6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501008"/>
            <a:ext cx="4081767" cy="2481908"/>
          </a:xfrm>
          <a:prstGeom prst="rect">
            <a:avLst/>
          </a:prstGeom>
          <a:noFill/>
        </p:spPr>
      </p:pic>
      <p:pic>
        <p:nvPicPr>
          <p:cNvPr id="8" name="Picture 4" descr="Картинки по запросу арамил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1340768"/>
            <a:ext cx="180020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9" grpId="0" autoUpdateAnimBg="0"/>
      <p:bldP spid="11280" grpId="0" autoUpdateAnimBg="0"/>
      <p:bldP spid="4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1187624" y="404664"/>
            <a:ext cx="7010400" cy="459229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a typeface="宋体"/>
                <a:cs typeface="宋体"/>
              </a:rPr>
              <a:t>Семантический анализ</a:t>
            </a: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251520" y="1196752"/>
          <a:ext cx="8496944" cy="5661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010400" cy="623441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chemeClr val="accent4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Знаменитые люди страны и мира</a:t>
            </a:r>
            <a:endParaRPr lang="ru-RU" sz="2400" dirty="0">
              <a:solidFill>
                <a:schemeClr val="accent4">
                  <a:lumMod val="90000"/>
                  <a:lumOff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4" y="1412776"/>
          <a:ext cx="8352928" cy="4626864"/>
        </p:xfrm>
        <a:graphic>
          <a:graphicData uri="http://schemas.openxmlformats.org/drawingml/2006/table">
            <a:tbl>
              <a:tblPr/>
              <a:tblGrid>
                <a:gridCol w="2592288"/>
                <a:gridCol w="5760640"/>
              </a:tblGrid>
              <a:tr h="8566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13635" algn="l"/>
                        </a:tabLs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Писатели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, поэты, литературные критики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Бажова, Белинского, Демьяна Бедного, Есенина, Максима Горького, </a:t>
                      </a:r>
                      <a:r>
                        <a:rPr lang="ru-RU" sz="2400" dirty="0" err="1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Мамина-Сибиряка</a:t>
                      </a: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2400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Пушкина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9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Летчики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Бахчиванджи, Чкалова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9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Философы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Карла Маркса, Энгельса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9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Военачальники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Чапаева, Щорса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2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Ученые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Курчатова, Менделеева, Мичурина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36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Общественные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деятели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Заветы Ильича, Калинина, Карла Либкнехта, Ленина,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Малышева, Свердлова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Степана Разина, Тельмана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552" y="260350"/>
            <a:ext cx="8425061" cy="11430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Улицы, названные в честь литераторов</a:t>
            </a:r>
            <a:endParaRPr sz="36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22529" name="Picture 1" descr="Дом Бирюк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484784"/>
            <a:ext cx="4314681" cy="2304256"/>
          </a:xfrm>
          <a:prstGeom prst="rect">
            <a:avLst/>
          </a:prstGeom>
          <a:noFill/>
          <a:ln w="25400" algn="ctr">
            <a:solidFill>
              <a:schemeClr val="accent4">
                <a:lumMod val="25000"/>
                <a:lumOff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2531" name="Picture 3" descr="Баж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4087138"/>
            <a:ext cx="2247101" cy="2770862"/>
          </a:xfrm>
          <a:prstGeom prst="rect">
            <a:avLst/>
          </a:prstGeom>
          <a:noFill/>
          <a:ln w="25400" algn="ctr">
            <a:solidFill>
              <a:schemeClr val="accent4">
                <a:lumMod val="25000"/>
                <a:lumOff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2533" name="Picture 5" descr="ÐÐ°ÑÑÐ¸Ð½ÐºÐ¸ Ð¿Ð¾ Ð·Ð°Ð¿ÑÐ¾ÑÑ Ð´ÐµÐ¼ÑÑÐ½ Ð±ÐµÐ´Ð½ÑÐ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1628800"/>
            <a:ext cx="1944216" cy="3042294"/>
          </a:xfrm>
          <a:prstGeom prst="rect">
            <a:avLst/>
          </a:prstGeom>
          <a:noFill/>
          <a:ln>
            <a:solidFill>
              <a:schemeClr val="accent4">
                <a:lumMod val="25000"/>
                <a:lumOff val="75000"/>
              </a:schemeClr>
            </a:solidFill>
          </a:ln>
        </p:spPr>
      </p:pic>
      <p:pic>
        <p:nvPicPr>
          <p:cNvPr id="22530" name="Picture 2" descr="200px-Dmitry_Narkisovich_Mamin-Sibirya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645024"/>
            <a:ext cx="2217340" cy="2914597"/>
          </a:xfrm>
          <a:prstGeom prst="rect">
            <a:avLst/>
          </a:prstGeom>
          <a:noFill/>
          <a:ln w="25400" algn="ctr">
            <a:solidFill>
              <a:schemeClr val="accent4">
                <a:lumMod val="25000"/>
                <a:lumOff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511551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4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Первый «красный» директор</a:t>
            </a:r>
            <a:endParaRPr lang="ru-RU" dirty="0">
              <a:solidFill>
                <a:schemeClr val="accent4">
                  <a:lumMod val="90000"/>
                  <a:lumOff val="10000"/>
                </a:schemeClr>
              </a:solidFill>
            </a:endParaRPr>
          </a:p>
        </p:txBody>
      </p:sp>
      <p:pic>
        <p:nvPicPr>
          <p:cNvPr id="5124" name="Picture 4" descr="E:\Горбачев\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412776"/>
            <a:ext cx="3816424" cy="2620287"/>
          </a:xfrm>
          <a:prstGeom prst="rect">
            <a:avLst/>
          </a:prstGeom>
          <a:noFill/>
        </p:spPr>
      </p:pic>
      <p:pic>
        <p:nvPicPr>
          <p:cNvPr id="7" name="Picture 2" descr="K:\Горбачев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09" r="54176" b="44067"/>
          <a:stretch>
            <a:fillRect/>
          </a:stretch>
        </p:blipFill>
        <p:spPr bwMode="auto">
          <a:xfrm>
            <a:off x="251520" y="1484784"/>
            <a:ext cx="3008812" cy="4950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573016"/>
            <a:ext cx="4107360" cy="2827564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010400" cy="93610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4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По географической привязке,</a:t>
            </a:r>
            <a:r>
              <a:rPr lang="ru-RU" dirty="0" smtClean="0">
                <a:solidFill>
                  <a:schemeClr val="accent4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 </a:t>
            </a:r>
            <a:r>
              <a:rPr lang="ru-RU" dirty="0" smtClean="0">
                <a:solidFill>
                  <a:schemeClr val="accent4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природным признакам</a:t>
            </a:r>
            <a:r>
              <a:rPr lang="ru-RU" sz="800" dirty="0" smtClean="0">
                <a:latin typeface="Calibri"/>
                <a:ea typeface="Calibri"/>
                <a:cs typeface="Times New Roman"/>
              </a:rPr>
              <a:t/>
            </a:r>
            <a:br>
              <a:rPr lang="ru-RU" sz="800" dirty="0" smtClean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2" y="1196752"/>
          <a:ext cx="8208911" cy="5398008"/>
        </p:xfrm>
        <a:graphic>
          <a:graphicData uri="http://schemas.openxmlformats.org/drawingml/2006/table">
            <a:tbl>
              <a:tblPr/>
              <a:tblGrid>
                <a:gridCol w="2664296"/>
                <a:gridCol w="5544615"/>
              </a:tblGrid>
              <a:tr h="13839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Отражение ландшафта или особенностей местности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Береговая, Дорожный, </a:t>
                      </a:r>
                      <a:r>
                        <a:rPr lang="ru-RU" sz="2800" dirty="0" err="1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Красногорская</a:t>
                      </a:r>
                      <a:r>
                        <a:rPr lang="ru-RU" sz="2800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Лесная, Лесной, Луговая, Набережная, Нагорная, Парковая, Полевая, Прибрежный, Речной, Садовая,</a:t>
                      </a:r>
                      <a:r>
                        <a:rPr lang="ru-RU" sz="2800" baseline="0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800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Степной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67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Названия сторон света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Восточный, Северный, Южный </a:t>
                      </a:r>
                      <a:r>
                        <a:rPr lang="ru-RU" sz="28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бульвар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5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В честь территорий и городов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Арамильский</a:t>
                      </a:r>
                      <a:r>
                        <a:rPr lang="ru-RU" sz="2800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Загородная, </a:t>
                      </a:r>
                      <a:r>
                        <a:rPr lang="ru-RU" sz="2800" dirty="0" err="1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Исетская</a:t>
                      </a:r>
                      <a:r>
                        <a:rPr lang="ru-RU" sz="2800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2800" dirty="0" err="1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Исетский</a:t>
                      </a:r>
                      <a:r>
                        <a:rPr lang="ru-RU" sz="2800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Сибирская, Уральский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5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Calibri"/>
                          <a:cs typeface="Times New Roman"/>
                        </a:rPr>
                        <a:t>Погода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Солнечная,</a:t>
                      </a:r>
                      <a:r>
                        <a:rPr lang="ru-RU" sz="2800" baseline="0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800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Ясная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20688"/>
            <a:ext cx="7632848" cy="511551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4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Названия предприятий</a:t>
            </a:r>
            <a:endParaRPr lang="ru-RU" dirty="0">
              <a:solidFill>
                <a:schemeClr val="accent4">
                  <a:lumMod val="90000"/>
                  <a:lumOff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67544" y="1772816"/>
          <a:ext cx="7992888" cy="4626864"/>
        </p:xfrm>
        <a:graphic>
          <a:graphicData uri="http://schemas.openxmlformats.org/drawingml/2006/table">
            <a:tbl>
              <a:tblPr/>
              <a:tblGrid>
                <a:gridCol w="2093375"/>
                <a:gridCol w="5899513"/>
              </a:tblGrid>
              <a:tr h="2592288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Клубная ул.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Названа потому, что до Великой Отечественной войны на этой улице находился клуб </a:t>
                      </a:r>
                      <a:r>
                        <a:rPr lang="ru-RU" sz="2400" dirty="0" err="1">
                          <a:latin typeface="Times New Roman"/>
                          <a:ea typeface="Times New Roman"/>
                          <a:cs typeface="Times New Roman"/>
                        </a:rPr>
                        <a:t>Арамильской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 суконной фабрики. </a:t>
                      </a:r>
                      <a:r>
                        <a:rPr lang="ru-RU" sz="2400" dirty="0" err="1">
                          <a:latin typeface="Times New Roman"/>
                          <a:ea typeface="Times New Roman"/>
                          <a:cs typeface="Times New Roman"/>
                        </a:rPr>
                        <a:t>Годоним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 образован от существительного клуб в значении «культурно-просветительное учреждение, организующее досуг населения».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Колхозная ул.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Названа потому, что в годы коллективизации в </a:t>
                      </a:r>
                      <a:r>
                        <a:rPr lang="ru-RU" sz="2400" dirty="0" err="1">
                          <a:latin typeface="Times New Roman"/>
                          <a:ea typeface="Times New Roman"/>
                          <a:cs typeface="Times New Roman"/>
                        </a:rPr>
                        <a:t>Арамильском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 районе были хорошо развиты колхозы, их насчитывалось 17.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010400" cy="511551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4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Названия профессий</a:t>
            </a:r>
            <a:endParaRPr lang="ru-RU" dirty="0">
              <a:solidFill>
                <a:schemeClr val="accent4">
                  <a:lumMod val="90000"/>
                  <a:lumOff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67544" y="2564904"/>
          <a:ext cx="8352928" cy="4023360"/>
        </p:xfrm>
        <a:graphic>
          <a:graphicData uri="http://schemas.openxmlformats.org/drawingml/2006/table">
            <a:tbl>
              <a:tblPr/>
              <a:tblGrid>
                <a:gridCol w="2187670"/>
                <a:gridCol w="6165258"/>
              </a:tblGrid>
              <a:tr h="3096344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Рабочая ул.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libri"/>
                          <a:ea typeface="Times New Roman"/>
                        </a:rPr>
                        <a:t>Названа в честь рабочих, которые трудились на промышленных предприятиях города. Завод № 508, эвакуированный из Украины в годы Великой отечественной войны, выпускал порох. После войны был преобразован в завод искусственного волокна, затем в </a:t>
                      </a:r>
                      <a:r>
                        <a:rPr lang="ru-RU" sz="2400" dirty="0" err="1">
                          <a:latin typeface="Calibri"/>
                          <a:ea typeface="Times New Roman"/>
                        </a:rPr>
                        <a:t>арамильский</a:t>
                      </a:r>
                      <a:r>
                        <a:rPr lang="ru-RU" sz="2400" dirty="0">
                          <a:latin typeface="Calibri"/>
                          <a:ea typeface="Times New Roman"/>
                        </a:rPr>
                        <a:t> завод </a:t>
                      </a:r>
                      <a:r>
                        <a:rPr lang="ru-RU" sz="2400" dirty="0" err="1">
                          <a:latin typeface="Calibri"/>
                          <a:ea typeface="Times New Roman"/>
                        </a:rPr>
                        <a:t>Полимерконтейнер</a:t>
                      </a:r>
                      <a:r>
                        <a:rPr lang="ru-RU" sz="2400" dirty="0">
                          <a:latin typeface="Calibri"/>
                          <a:ea typeface="Times New Roman"/>
                        </a:rPr>
                        <a:t>, через несколько месяцев – в завод пластмасс. Новая продукция – так называемое нетканое полотно и изделия из него. Старое название – Горушки.</a:t>
                      </a:r>
                      <a:endParaRPr lang="ru-RU" sz="1800" dirty="0"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7544" y="1052736"/>
          <a:ext cx="8352928" cy="1261872"/>
        </p:xfrm>
        <a:graphic>
          <a:graphicData uri="http://schemas.openxmlformats.org/drawingml/2006/table">
            <a:tbl>
              <a:tblPr/>
              <a:tblGrid>
                <a:gridCol w="2187671"/>
                <a:gridCol w="6165257"/>
              </a:tblGrid>
              <a:tr h="1224136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+mn-cs"/>
                        </a:rPr>
                        <a:t>Текстильщиков ул.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+mn-cs"/>
                        </a:rPr>
                        <a:t>Названа в честь работников </a:t>
                      </a:r>
                      <a:r>
                        <a:rPr lang="ru-RU" sz="2400" kern="1200" dirty="0" err="1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+mn-cs"/>
                        </a:rPr>
                        <a:t>Арамильской</a:t>
                      </a:r>
                      <a:r>
                        <a:rPr lang="ru-RU" sz="2400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+mn-cs"/>
                        </a:rPr>
                        <a:t> суконной фабрики, градообразующего предприятия города в советскую эпоху.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15616" y="188640"/>
            <a:ext cx="7199313" cy="791939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4000" b="1" dirty="0" smtClean="0">
                <a:solidFill>
                  <a:schemeClr val="accent4">
                    <a:lumMod val="90000"/>
                    <a:lumOff val="10000"/>
                  </a:schemeClr>
                </a:solidFill>
                <a:latin typeface="Arial" charset="0"/>
              </a:rPr>
              <a:t>Группа краеведов</a:t>
            </a:r>
            <a:endParaRPr sz="2000" b="1" i="1" dirty="0" smtClean="0">
              <a:solidFill>
                <a:schemeClr val="accent4">
                  <a:lumMod val="90000"/>
                  <a:lumOff val="10000"/>
                </a:schemeClr>
              </a:solidFill>
              <a:latin typeface="Arial" charset="0"/>
            </a:endParaRPr>
          </a:p>
        </p:txBody>
      </p:sp>
      <p:sp>
        <p:nvSpPr>
          <p:cNvPr id="9219" name="AutoShape 2" descr="ÐÐ°ÑÑÐ¸Ð½ÐºÐ¸ Ð¿Ð¾ Ð·Ð°Ð¿ÑÐ¾ÑÑ ÐºÐ½Ð¸Ð³Ð¸ Ð¿Ð¾ Ð½Ð°Ð·Ð²Ð°Ð½Ð¸ÑÐ¼ ÑÐ»Ð¸Ñ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0" name="AutoShape 4" descr="ÐÐ°ÑÑÐ¸Ð½ÐºÐ¸ Ð¿Ð¾ Ð·Ð°Ð¿ÑÐ¾ÑÑ ÐºÐ½Ð¸Ð³Ð¸ Ð¿Ð¾ Ð½Ð°Ð·Ð²Ð°Ð½Ð¸ÑÐ¼ ÑÐ»Ð¸Ñ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1" name="AutoShape 6" descr="ÐÐ°ÑÑÐ¸Ð½ÐºÐ¸ Ð¿Ð¾ Ð·Ð°Ð¿ÑÐ¾ÑÑ ÐºÐ½Ð¸Ð³Ð¸ Ð¿Ð¾ Ð½Ð°Ð·Ð²Ð°Ð½Ð¸ÑÐ¼ ÑÐ»Ð¸Ñ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2" name="AutoShape 8" descr="ÐÐ°ÑÑÐ¸Ð½ÐºÐ¸ Ð¿Ð¾ Ð·Ð°Ð¿ÑÐ¾ÑÑ ÐºÐ½Ð¸Ð³Ð¸ Ð¿Ð¾ Ð½Ð°Ð·Ð²Ð°Ð½Ð¸ÑÐ¼ ÑÐ»Ð¸Ñ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3" name="AutoShape 10" descr="ÐÐ°ÑÑÐ¸Ð½ÐºÐ¸ Ð¿Ð¾ Ð·Ð°Ð¿ÑÐ¾ÑÑ ÐºÐ½Ð¸Ð³Ð¸ Ð¿Ð¾ Ð½Ð°Ð·Ð²Ð°Ð½Ð¸ÑÐ¼ ÑÐ»Ð¸Ñ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0" name="Picture 8" descr="ZAVODFOTO / История городов России в фотографиях: Арамиль № 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23528" y="3933056"/>
            <a:ext cx="2965035" cy="2016224"/>
          </a:xfrm>
          <a:prstGeom prst="rect">
            <a:avLst/>
          </a:prstGeom>
          <a:ln>
            <a:solidFill>
              <a:schemeClr val="accent4">
                <a:lumMod val="25000"/>
                <a:lumOff val="75000"/>
              </a:schemeClr>
            </a:solidFill>
          </a:ln>
        </p:spPr>
      </p:pic>
      <p:pic>
        <p:nvPicPr>
          <p:cNvPr id="1026" name="Picture 2" descr="E:\отобранное\Проекты\ПРОЕКТ РОДНАЯ УЛИЦА МОЯ итог\Краеведы\История улиц Арамили\IMG_20190404_1210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124744"/>
            <a:ext cx="3312368" cy="2484276"/>
          </a:xfrm>
          <a:prstGeom prst="rect">
            <a:avLst/>
          </a:prstGeom>
          <a:noFill/>
        </p:spPr>
      </p:pic>
      <p:pic>
        <p:nvPicPr>
          <p:cNvPr id="14" name="Picture 2" descr="K:\музей\Арамиль\Арамиль\к проекту об Арамили\Улица 1 Мая 1953 г.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35" t="1817" b="1736"/>
          <a:stretch>
            <a:fillRect/>
          </a:stretch>
        </p:blipFill>
        <p:spPr bwMode="auto">
          <a:xfrm>
            <a:off x="3131840" y="4581128"/>
            <a:ext cx="3240360" cy="20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4149080"/>
            <a:ext cx="3096344" cy="1976700"/>
          </a:xfrm>
          <a:prstGeom prst="rect">
            <a:avLst/>
          </a:prstGeom>
        </p:spPr>
      </p:pic>
      <p:pic>
        <p:nvPicPr>
          <p:cNvPr id="1027" name="Picture 3" descr="E:\отобранное\Проекты\ПРОЕКТ РОДНАЯ УЛИЦА МОЯ итог\Краеведы\История улиц Арамили\IMG_20190404_11561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4048" y="1124744"/>
            <a:ext cx="3312368" cy="248427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60648"/>
            <a:ext cx="7010400" cy="511551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4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Старые названия улиц</a:t>
            </a:r>
            <a:endParaRPr lang="ru-RU" dirty="0">
              <a:solidFill>
                <a:schemeClr val="accent4">
                  <a:lumMod val="90000"/>
                  <a:lumOff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908720"/>
            <a:ext cx="8352928" cy="5760640"/>
          </a:xfrm>
        </p:spPr>
        <p:txBody>
          <a:bodyPr/>
          <a:lstStyle/>
          <a:p>
            <a:r>
              <a:rPr lang="ru-RU" sz="2400" dirty="0" smtClean="0"/>
              <a:t>1 Мая и Чкалова – </a:t>
            </a:r>
            <a:r>
              <a:rPr lang="ru-RU" sz="2400" dirty="0" smtClean="0"/>
              <a:t>Трактовая, </a:t>
            </a:r>
            <a:r>
              <a:rPr lang="ru-RU" sz="2400" dirty="0" smtClean="0"/>
              <a:t>Торговая??</a:t>
            </a:r>
          </a:p>
          <a:p>
            <a:r>
              <a:rPr lang="ru-RU" sz="2400" dirty="0" smtClean="0"/>
              <a:t>8 Марта – Береговая</a:t>
            </a:r>
          </a:p>
          <a:p>
            <a:r>
              <a:rPr lang="ru-RU" sz="2400" dirty="0" smtClean="0"/>
              <a:t>Калинина – </a:t>
            </a:r>
            <a:r>
              <a:rPr lang="ru-RU" sz="2400" dirty="0" err="1" smtClean="0"/>
              <a:t>Мордянка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Красноармейская – Степная</a:t>
            </a:r>
          </a:p>
          <a:p>
            <a:r>
              <a:rPr lang="ru-RU" sz="2400" dirty="0" smtClean="0"/>
              <a:t>Ленина – Фабричная </a:t>
            </a:r>
          </a:p>
          <a:p>
            <a:r>
              <a:rPr lang="ru-RU" sz="2400" dirty="0" smtClean="0"/>
              <a:t>Октябрьская – </a:t>
            </a:r>
            <a:r>
              <a:rPr lang="ru-RU" sz="2400" dirty="0" err="1" smtClean="0"/>
              <a:t>Гобовка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Пролетарская – Лапти </a:t>
            </a:r>
          </a:p>
          <a:p>
            <a:r>
              <a:rPr lang="ru-RU" sz="2400" dirty="0" smtClean="0"/>
              <a:t>Рабочая – Горушки </a:t>
            </a:r>
          </a:p>
          <a:p>
            <a:r>
              <a:rPr lang="ru-RU" sz="2400" dirty="0" smtClean="0"/>
              <a:t>Рабочей молодежи – </a:t>
            </a:r>
            <a:r>
              <a:rPr lang="ru-RU" sz="2400" dirty="0" err="1" smtClean="0"/>
              <a:t>Гусевка</a:t>
            </a:r>
            <a:endParaRPr lang="ru-RU" sz="2400" dirty="0" smtClean="0"/>
          </a:p>
          <a:p>
            <a:r>
              <a:rPr lang="ru-RU" sz="2400" dirty="0" smtClean="0"/>
              <a:t>Чкалова – </a:t>
            </a:r>
            <a:r>
              <a:rPr lang="ru-RU" sz="2400" dirty="0" err="1" smtClean="0"/>
              <a:t>Дербыши</a:t>
            </a:r>
            <a:endParaRPr lang="ru-RU" sz="2400" dirty="0" smtClean="0"/>
          </a:p>
          <a:p>
            <a:r>
              <a:rPr lang="ru-RU" sz="2400" dirty="0" smtClean="0"/>
              <a:t>Щорса – Безбожная и Соколовская, с 1918 года – Ворошилова.</a:t>
            </a:r>
          </a:p>
          <a:p>
            <a:r>
              <a:rPr lang="ru-RU" sz="2400" dirty="0" smtClean="0"/>
              <a:t>Энгельса – переулок </a:t>
            </a:r>
            <a:r>
              <a:rPr lang="ru-RU" sz="2400" dirty="0" err="1" smtClean="0"/>
              <a:t>Ломовцевский</a:t>
            </a:r>
            <a:endParaRPr lang="ru-RU" sz="2400" dirty="0" smtClean="0"/>
          </a:p>
          <a:p>
            <a:endParaRPr lang="ru-RU" dirty="0"/>
          </a:p>
        </p:txBody>
      </p:sp>
      <p:pic>
        <p:nvPicPr>
          <p:cNvPr id="4" name="Picture 2" descr="K:\музей\Арамиль\Арамиль\к проекту об Арамили\image (13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484784"/>
            <a:ext cx="2854453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K:\музей\Арамиль\Арамиль\к проекту об Арамили\храм и памятник Александру 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429000"/>
            <a:ext cx="2545805" cy="1817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324850" cy="511551"/>
          </a:xfrm>
        </p:spPr>
        <p:txBody>
          <a:bodyPr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Группа Социологи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22532" name="Picture 4" descr="https://pp.userapi.com/c850328/v850328393/1279b5/u3KzOjUPJq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08720"/>
            <a:ext cx="2782956" cy="2087217"/>
          </a:xfrm>
          <a:prstGeom prst="rect">
            <a:avLst/>
          </a:prstGeom>
          <a:noFill/>
        </p:spPr>
      </p:pic>
      <p:pic>
        <p:nvPicPr>
          <p:cNvPr id="22529" name="Picture 1" descr="E:\ПРОЕКТ\МОЕ апрель 19\IMG_20190410_120717.jpg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2708920"/>
            <a:ext cx="2952328" cy="2214246"/>
          </a:xfrm>
          <a:prstGeom prst="rect">
            <a:avLst/>
          </a:prstGeom>
          <a:noFill/>
        </p:spPr>
      </p:pic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5" cstate="print"/>
          <a:srcRect l="33206" t="20672" r="20132" b="16329"/>
          <a:stretch>
            <a:fillRect/>
          </a:stretch>
        </p:blipFill>
        <p:spPr bwMode="auto">
          <a:xfrm>
            <a:off x="5220072" y="3933056"/>
            <a:ext cx="3600400" cy="2732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 cstate="print"/>
          <a:srcRect l="33397" t="20469" r="19561" b="17158"/>
          <a:stretch>
            <a:fillRect/>
          </a:stretch>
        </p:blipFill>
        <p:spPr bwMode="auto">
          <a:xfrm>
            <a:off x="5220072" y="980728"/>
            <a:ext cx="357405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E:\ПРОЕКТ\Социологи\Социологи 5В фото\sZUoGPfQwn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4581128"/>
            <a:ext cx="2808312" cy="21062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body" idx="4294967295"/>
          </p:nvPr>
        </p:nvSpPr>
        <p:spPr>
          <a:xfrm>
            <a:off x="1475656" y="764704"/>
            <a:ext cx="6336704" cy="3743821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500" b="1" i="1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>
              <a:buNone/>
            </a:pPr>
            <a:r>
              <a:rPr lang="ru-RU" b="1" dirty="0" smtClean="0"/>
              <a:t>На свете много улиц славных,</a:t>
            </a:r>
          </a:p>
          <a:p>
            <a:pPr>
              <a:buNone/>
            </a:pPr>
            <a:r>
              <a:rPr lang="ru-RU" b="1" dirty="0" smtClean="0"/>
              <a:t>Но не сменяю адрес я. </a:t>
            </a:r>
          </a:p>
          <a:p>
            <a:pPr>
              <a:buNone/>
            </a:pPr>
            <a:r>
              <a:rPr lang="ru-RU" b="1" dirty="0" smtClean="0"/>
              <a:t>В моей судьбе ты стала главной,</a:t>
            </a:r>
          </a:p>
          <a:p>
            <a:pPr>
              <a:buNone/>
            </a:pPr>
            <a:r>
              <a:rPr lang="ru-RU" b="1" dirty="0" smtClean="0"/>
              <a:t>Родная улица моя.</a:t>
            </a:r>
          </a:p>
          <a:p>
            <a:pPr>
              <a:buNone/>
            </a:pPr>
            <a:r>
              <a:rPr lang="ru-RU" b="1" dirty="0" smtClean="0"/>
              <a:t>                            А. Фатьянов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 smtClean="0"/>
              <a:t> </a:t>
            </a:r>
          </a:p>
        </p:txBody>
      </p:sp>
      <p:pic>
        <p:nvPicPr>
          <p:cNvPr id="3" name="Picture 6" descr="C:\Users\Axsenova\Desktop\Арамиль\Виды города\Арамиль Марс 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10088"/>
            <a:ext cx="3132138" cy="234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82925" y="4508500"/>
            <a:ext cx="6061075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>
          <a:xfrm>
            <a:off x="1331913" y="404813"/>
            <a:ext cx="7010400" cy="511551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ea typeface="宋体"/>
                <a:cs typeface="宋体"/>
              </a:rPr>
              <a:t>Новые названия улиц</a:t>
            </a:r>
          </a:p>
        </p:txBody>
      </p:sp>
      <p:sp>
        <p:nvSpPr>
          <p:cNvPr id="38914" name="Объект 2"/>
          <p:cNvSpPr>
            <a:spLocks noGrp="1"/>
          </p:cNvSpPr>
          <p:nvPr>
            <p:ph idx="1"/>
          </p:nvPr>
        </p:nvSpPr>
        <p:spPr>
          <a:xfrm>
            <a:off x="179512" y="1340768"/>
            <a:ext cx="6781800" cy="4495800"/>
          </a:xfrm>
        </p:spPr>
        <p:txBody>
          <a:bodyPr/>
          <a:lstStyle/>
          <a:p>
            <a:r>
              <a:rPr lang="ru-RU" sz="2000" dirty="0" smtClean="0"/>
              <a:t>Вишневая, Дружбы, Звездная, Изумрудная, Лучистая, Малахитовая, Радужная, Родная, Родниковая, Самоцветная.</a:t>
            </a:r>
          </a:p>
          <a:p>
            <a:pPr>
              <a:buNone/>
            </a:pPr>
            <a:endParaRPr lang="ru-RU" sz="2000" dirty="0" smtClean="0"/>
          </a:p>
          <a:p>
            <a:r>
              <a:rPr lang="ru-RU" sz="2000" dirty="0" smtClean="0"/>
              <a:t>Валерия Катаева (Почетный житель города Арамиль, майор ФСБ  РФ, погиб в Чечне). </a:t>
            </a:r>
          </a:p>
          <a:p>
            <a:r>
              <a:rPr lang="ru-RU" sz="2000" dirty="0" smtClean="0"/>
              <a:t>Александра Лаптева (Почетный житель города Арамиль, председатель </a:t>
            </a:r>
            <a:r>
              <a:rPr lang="ru-RU" sz="2000" dirty="0" err="1" smtClean="0"/>
              <a:t>Арамильского</a:t>
            </a:r>
            <a:r>
              <a:rPr lang="ru-RU" sz="2000" dirty="0" smtClean="0"/>
              <a:t> райсовета, горсовета).</a:t>
            </a:r>
          </a:p>
          <a:p>
            <a:r>
              <a:rPr lang="ru-RU" sz="2000" dirty="0" smtClean="0"/>
              <a:t>Василия </a:t>
            </a:r>
            <a:r>
              <a:rPr lang="ru-RU" sz="2000" dirty="0" err="1" smtClean="0"/>
              <a:t>Ласкина</a:t>
            </a:r>
            <a:r>
              <a:rPr lang="ru-RU" sz="2000" dirty="0" smtClean="0"/>
              <a:t> (Почетный житель города Арамиль, первый Глава города)</a:t>
            </a:r>
          </a:p>
          <a:p>
            <a:r>
              <a:rPr lang="ru-RU" sz="2000" dirty="0" smtClean="0"/>
              <a:t>Александра </a:t>
            </a:r>
            <a:r>
              <a:rPr lang="ru-RU" sz="2000" dirty="0" err="1" smtClean="0"/>
              <a:t>Чуманова</a:t>
            </a:r>
            <a:r>
              <a:rPr lang="ru-RU" sz="2000" dirty="0" smtClean="0"/>
              <a:t> (Член Союза писателей России, в книгах отразилась жизнь города).</a:t>
            </a:r>
          </a:p>
          <a:p>
            <a:endParaRPr lang="ru-RU" sz="1600" dirty="0" smtClean="0"/>
          </a:p>
          <a:p>
            <a:endParaRPr lang="ru-RU" sz="1600" dirty="0" smtClean="0"/>
          </a:p>
        </p:txBody>
      </p:sp>
      <p:pic>
        <p:nvPicPr>
          <p:cNvPr id="38915" name="Picture 2" descr="Картинки по запросу храм в арамили"/>
          <p:cNvPicPr>
            <a:picLocks noChangeAspect="1" noChangeArrowheads="1"/>
          </p:cNvPicPr>
          <p:nvPr/>
        </p:nvPicPr>
        <p:blipFill>
          <a:blip r:embed="rId2" cstate="print"/>
          <a:srcRect t="3421"/>
          <a:stretch>
            <a:fillRect/>
          </a:stretch>
        </p:blipFill>
        <p:spPr bwMode="auto">
          <a:xfrm>
            <a:off x="6660232" y="1196752"/>
            <a:ext cx="2236118" cy="2882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4" name="Picture 2" descr="ÐÐ°ÑÑÐ¸Ð½ÐºÐ¸ Ð¿Ð¾ Ð·Ð°Ð¿ÑÐ¾ÑÑ Ð°ÑÐ°Ð¼Ð¸Ð»Ñ ÑÐ»Ð¸ÑÐ° Ð¼Ð¸ÑÐ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31986" y="4365104"/>
            <a:ext cx="2316156" cy="150800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4" name="Picture 8"/>
          <p:cNvPicPr>
            <a:picLocks noChangeAspect="1" noChangeArrowheads="1"/>
          </p:cNvPicPr>
          <p:nvPr/>
        </p:nvPicPr>
        <p:blipFill>
          <a:blip r:embed="rId2" cstate="print"/>
          <a:srcRect l="21030" t="984" r="21966" b="580"/>
          <a:stretch>
            <a:fillRect/>
          </a:stretch>
        </p:blipFill>
        <p:spPr bwMode="auto">
          <a:xfrm>
            <a:off x="4788024" y="1844824"/>
            <a:ext cx="3074742" cy="2985186"/>
          </a:xfrm>
          <a:prstGeom prst="rect">
            <a:avLst/>
          </a:prstGeom>
          <a:noFill/>
          <a:ln w="9525">
            <a:solidFill>
              <a:schemeClr val="accent4">
                <a:lumMod val="25000"/>
                <a:lumOff val="75000"/>
              </a:schemeClr>
            </a:solidFill>
            <a:miter lim="800000"/>
            <a:headEnd/>
            <a:tailEnd/>
          </a:ln>
        </p:spPr>
      </p:pic>
      <p:pic>
        <p:nvPicPr>
          <p:cNvPr id="65543" name="Picture 7"/>
          <p:cNvPicPr>
            <a:picLocks noChangeAspect="1" noChangeArrowheads="1"/>
          </p:cNvPicPr>
          <p:nvPr/>
        </p:nvPicPr>
        <p:blipFill>
          <a:blip r:embed="rId3" cstate="print"/>
          <a:srcRect l="21584" r="21412" b="-405"/>
          <a:stretch>
            <a:fillRect/>
          </a:stretch>
        </p:blipFill>
        <p:spPr bwMode="auto">
          <a:xfrm>
            <a:off x="1763688" y="1052736"/>
            <a:ext cx="3240360" cy="3208900"/>
          </a:xfrm>
          <a:prstGeom prst="rect">
            <a:avLst/>
          </a:prstGeom>
          <a:noFill/>
          <a:ln w="9525">
            <a:solidFill>
              <a:schemeClr val="accent4">
                <a:lumMod val="25000"/>
                <a:lumOff val="75000"/>
              </a:schemeClr>
            </a:solidFill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7010400" cy="511551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4">
                    <a:lumMod val="90000"/>
                    <a:lumOff val="10000"/>
                  </a:schemeClr>
                </a:solidFill>
              </a:rPr>
              <a:t>Завершение проекта</a:t>
            </a:r>
            <a:endParaRPr lang="ru-RU" dirty="0">
              <a:solidFill>
                <a:schemeClr val="accent4">
                  <a:lumMod val="90000"/>
                  <a:lumOff val="10000"/>
                </a:schemeClr>
              </a:solidFill>
            </a:endParaRPr>
          </a:p>
        </p:txBody>
      </p:sp>
      <p:pic>
        <p:nvPicPr>
          <p:cNvPr id="65539" name="Picture 3" descr="E:\ПРОЕКТ\IMG_20190422_1310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399739" y="3249333"/>
            <a:ext cx="2881026" cy="3816424"/>
          </a:xfrm>
          <a:prstGeom prst="rect">
            <a:avLst/>
          </a:prstGeom>
          <a:noFill/>
        </p:spPr>
      </p:pic>
      <p:pic>
        <p:nvPicPr>
          <p:cNvPr id="65540" name="Picture 4" descr="E:\ПРОЕКТ\IMG_20190422_13095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861048"/>
            <a:ext cx="3546522" cy="267727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body" idx="4294967295"/>
          </p:nvPr>
        </p:nvSpPr>
        <p:spPr>
          <a:xfrm>
            <a:off x="323528" y="692696"/>
            <a:ext cx="5904656" cy="575945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400" b="1" i="1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Есть улицы центральные,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Высокие и важные,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С витринами зеркальными,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С гирляндами огней.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А мне милей не шумные,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Милей одноэтажные,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От их названий ласковых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Становится светлей.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                               </a:t>
            </a:r>
            <a:r>
              <a:rPr lang="ru-RU" sz="2400" dirty="0" err="1" smtClean="0"/>
              <a:t>И.Шаферан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 smtClean="0"/>
              <a:t> 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1331640" y="260648"/>
            <a:ext cx="7010400" cy="511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3200" b="1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Приглашаем к сотрудничеству!</a:t>
            </a:r>
          </a:p>
        </p:txBody>
      </p:sp>
      <p:pic>
        <p:nvPicPr>
          <p:cNvPr id="5" name="Picture 29" descr="E:\отобранное\Проекты\ПРОЕКТ РОДНАЯ УЛИЦА МОЯ итог\Защита итог, родком\IMG-20190430-WA0000.jpg"/>
          <p:cNvPicPr>
            <a:picLocks noChangeAspect="1" noChangeArrowheads="1"/>
          </p:cNvPicPr>
          <p:nvPr/>
        </p:nvPicPr>
        <p:blipFill>
          <a:blip r:embed="rId2" cstate="print"/>
          <a:srcRect r="21077"/>
          <a:stretch>
            <a:fillRect/>
          </a:stretch>
        </p:blipFill>
        <p:spPr bwMode="auto">
          <a:xfrm>
            <a:off x="323528" y="4797152"/>
            <a:ext cx="2592288" cy="184482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2" descr="E:\отобранное\Проекты\ПРОЕКТ РОДНАЯ УЛИЦА МОЯ итог\Грамоты главы\IMG_20190523_1044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4437112"/>
            <a:ext cx="2871936" cy="21539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" name="Picture 28" descr="E:\отобранное\Проекты\ПРОЕКТ РОДНАЯ УЛИЦА МОЯ итог\Защита итог, родком\IMG-20190521-WA0007.jpg"/>
          <p:cNvPicPr>
            <a:picLocks noChangeAspect="1" noChangeArrowheads="1"/>
          </p:cNvPicPr>
          <p:nvPr/>
        </p:nvPicPr>
        <p:blipFill>
          <a:blip r:embed="rId4" cstate="print"/>
          <a:srcRect b="34584"/>
          <a:stretch>
            <a:fillRect/>
          </a:stretch>
        </p:blipFill>
        <p:spPr bwMode="auto">
          <a:xfrm>
            <a:off x="5940152" y="1124744"/>
            <a:ext cx="2856317" cy="25202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" name="Рисунок 5" descr="eee-696x39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5373216"/>
            <a:ext cx="2557463" cy="1247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367587" cy="616195"/>
          </a:xfrm>
        </p:spPr>
        <p:txBody>
          <a:bodyPr/>
          <a:lstStyle/>
          <a:p>
            <a:pPr algn="ctr">
              <a:defRPr/>
            </a:pPr>
            <a:r>
              <a:rPr lang="ru-RU" sz="4000" b="1" dirty="0" smtClean="0">
                <a:solidFill>
                  <a:schemeClr val="accent4">
                    <a:lumMod val="90000"/>
                    <a:lumOff val="10000"/>
                  </a:schemeClr>
                </a:solidFill>
              </a:rPr>
              <a:t>Проблема</a:t>
            </a:r>
            <a:endParaRPr lang="ru-RU" sz="4000" b="1" dirty="0">
              <a:solidFill>
                <a:schemeClr val="accent4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683569" y="1268760"/>
            <a:ext cx="8231832" cy="4903440"/>
          </a:xfrm>
        </p:spPr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Арамильские</a:t>
            </a:r>
            <a:r>
              <a:rPr lang="ru-RU" dirty="0" smtClean="0"/>
              <a:t> вести» от 28.02.2018 г. № 10:</a:t>
            </a:r>
          </a:p>
          <a:p>
            <a:pPr>
              <a:buFont typeface="Wingdings" pitchFamily="2" charset="2"/>
              <a:buNone/>
            </a:pPr>
            <a:r>
              <a:rPr lang="ru-RU" dirty="0" smtClean="0"/>
              <a:t>    Скоро в нашем городе появится новый микрорайон «Теплое поле». </a:t>
            </a:r>
          </a:p>
          <a:p>
            <a:r>
              <a:rPr lang="ru-RU" dirty="0" smtClean="0"/>
              <a:t>Интернет (</a:t>
            </a:r>
            <a:r>
              <a:rPr lang="ru-RU" dirty="0" smtClean="0">
                <a:hlinkClick r:id="rId2"/>
              </a:rPr>
              <a:t>http://ngzt.ru/news/view/14-09-2018-v-ekaterinburge-47-ulic-poluchili-odinakovoe-nazvanie</a:t>
            </a:r>
            <a:r>
              <a:rPr lang="ru-RU" dirty="0" smtClean="0"/>
              <a:t>): в Екатеринбурге 47 улиц получили одинаковые названия. Все они будут Баритовыми, а отличаться – только порядковыми номерами. В поселке Горный Щит появились 6 Яшмовых улиц, 12 Самородных и 20 Кианитовых проездов. </a:t>
            </a:r>
          </a:p>
          <a:p>
            <a:endParaRPr lang="ru-RU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ChangeArrowheads="1"/>
          </p:cNvSpPr>
          <p:nvPr>
            <p:ph type="title"/>
          </p:nvPr>
        </p:nvSpPr>
        <p:spPr>
          <a:xfrm>
            <a:off x="590550" y="266700"/>
            <a:ext cx="8324850" cy="668517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b="1" dirty="0" smtClean="0">
                <a:solidFill>
                  <a:schemeClr val="tx1"/>
                </a:solidFill>
              </a:rPr>
              <a:t>Участники: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627784" y="1268760"/>
            <a:ext cx="6264275" cy="93662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b="1" dirty="0" smtClean="0"/>
              <a:t>учащиеся 5а, 5б, 5в классов</a:t>
            </a:r>
            <a:endParaRPr lang="ru-RU" sz="2800" dirty="0" smtClean="0"/>
          </a:p>
        </p:txBody>
      </p:sp>
      <p:pic>
        <p:nvPicPr>
          <p:cNvPr id="12292" name="Picture 7" descr="E:\ПРОЕКТ\МОЕ апрель 19\IMG_20190416_112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4149725"/>
            <a:ext cx="3240088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9" descr="https://pp.userapi.com/c850328/v850328393/127997/fQkOj1QkQc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2150" y="2529932"/>
            <a:ext cx="3572098" cy="267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6" descr="E:\ПРОЕКТ\МОЕ апрель 19\IMG_20190416_0855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4258171"/>
            <a:ext cx="3140472" cy="2355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188640"/>
            <a:ext cx="7992889" cy="563873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solidFill>
                  <a:schemeClr val="accent4">
                    <a:lumMod val="90000"/>
                    <a:lumOff val="10000"/>
                  </a:schemeClr>
                </a:solidFill>
              </a:rPr>
              <a:t>Гипотеза:</a:t>
            </a:r>
          </a:p>
        </p:txBody>
      </p:sp>
      <p:sp>
        <p:nvSpPr>
          <p:cNvPr id="196611" name="Rectangle 3"/>
          <p:cNvSpPr>
            <a:spLocks noChangeArrowheads="1"/>
          </p:cNvSpPr>
          <p:nvPr/>
        </p:nvSpPr>
        <p:spPr bwMode="auto">
          <a:xfrm>
            <a:off x="611560" y="764704"/>
            <a:ext cx="820891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Если названия улиц отражают традиционные словообразовательные модели русского языка и связаны историей нашего города и всей страны, то новые названия улиц должны соответствовать этим требованиям.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0" y="3140968"/>
            <a:ext cx="7848872" cy="1224136"/>
          </a:xfrm>
        </p:spPr>
        <p:txBody>
          <a:bodyPr/>
          <a:lstStyle/>
          <a:p>
            <a:pPr marL="514350" indent="-514350">
              <a:buNone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	Как в названиях улиц отражаются законы русского языка, история города и страны?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467544" y="2348880"/>
            <a:ext cx="8064897" cy="616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0000"/>
                    <a:lumOff val="1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Основополагающий вопрос</a:t>
            </a:r>
            <a:r>
              <a:rPr kumimoji="1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0000"/>
                    <a:lumOff val="1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467544" y="4365104"/>
            <a:ext cx="8676456" cy="93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0000"/>
                    <a:lumOff val="1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Проблемные вопросы:</a:t>
            </a:r>
            <a:r>
              <a:rPr kumimoji="1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666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1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666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1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66669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251520" y="5013176"/>
            <a:ext cx="8304212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66CC"/>
              </a:buClr>
              <a:buSzTx/>
              <a:buFontTx/>
              <a:buChar char="•"/>
              <a:tabLst/>
              <a:defRPr/>
            </a:pPr>
            <a:r>
              <a:rPr kumimoji="1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Как и какими способами образуются названия улиц?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66CC"/>
              </a:buClr>
              <a:buSzTx/>
              <a:buFontTx/>
              <a:buChar char="•"/>
              <a:tabLst/>
              <a:defRPr/>
            </a:pPr>
            <a:r>
              <a:rPr kumimoji="1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Какие  исторические события нашли отражение в названиях улиц Арамили?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66CC"/>
              </a:buClr>
              <a:buSzTx/>
              <a:buFontTx/>
              <a:buChar char="•"/>
              <a:tabLst/>
              <a:defRPr/>
            </a:pPr>
            <a:r>
              <a:rPr kumimoji="1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Кто и как дает имя улице?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323528" y="908720"/>
            <a:ext cx="7848872" cy="1728192"/>
          </a:xfrm>
        </p:spPr>
        <p:txBody>
          <a:bodyPr/>
          <a:lstStyle/>
          <a:p>
            <a:pPr marL="514350" indent="-514350">
              <a:buFont typeface="Wingdings" pitchFamily="2" charset="2"/>
              <a:buAutoNum type="arabicPeriod"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На основе знаний о лингвистических особенностях названий улиц Арамили предложить свои названия для новых улиц города. </a:t>
            </a:r>
          </a:p>
          <a:p>
            <a:pPr marL="514350" indent="-514350">
              <a:buFont typeface="Wingdings" pitchFamily="2" charset="2"/>
              <a:buAutoNum type="arabicPeriod"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Расширить свои представления о русском языке, истории, географии, культуре нашего края.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323528" y="260648"/>
            <a:ext cx="8208913" cy="616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0000"/>
                    <a:lumOff val="1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Цели</a:t>
            </a:r>
            <a:r>
              <a:rPr kumimoji="1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0000"/>
                    <a:lumOff val="1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336674" y="2996952"/>
            <a:ext cx="8807326" cy="93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90000"/>
                    <a:lumOff val="1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Проблемные вопросы:</a:t>
            </a:r>
            <a:r>
              <a:rPr kumimoji="1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666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1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6669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1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66669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323528" y="4049688"/>
            <a:ext cx="8304212" cy="2403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>
              <a:buFont typeface="Arial" pitchFamily="34" charset="0"/>
              <a:buChar char="•"/>
            </a:pPr>
            <a:r>
              <a:rPr lang="ru-RU" sz="2000" b="1" dirty="0" smtClean="0"/>
              <a:t> Изучить источники по теме проекта.</a:t>
            </a:r>
          </a:p>
          <a:p>
            <a:pPr lvl="0">
              <a:buFont typeface="Arial" pitchFamily="34" charset="0"/>
              <a:buChar char="•"/>
            </a:pPr>
            <a:r>
              <a:rPr lang="ru-RU" sz="2000" b="1" dirty="0" smtClean="0"/>
              <a:t> Исследовать причины, влияющие на выбор названия улиц.</a:t>
            </a:r>
          </a:p>
          <a:p>
            <a:pPr lvl="0">
              <a:buFont typeface="Arial" pitchFamily="34" charset="0"/>
              <a:buChar char="•"/>
            </a:pPr>
            <a:r>
              <a:rPr lang="ru-RU" sz="2000" b="1" dirty="0" smtClean="0"/>
              <a:t> Классифицировать названия улиц города по происхождению.</a:t>
            </a:r>
          </a:p>
          <a:p>
            <a:pPr lvl="0">
              <a:buFont typeface="Arial" pitchFamily="34" charset="0"/>
              <a:buChar char="•"/>
            </a:pPr>
            <a:r>
              <a:rPr lang="ru-RU" sz="2000" b="1" dirty="0" smtClean="0"/>
              <a:t> Проанализировать названия улиц на словообразовательном, морфологическом уровнях.</a:t>
            </a:r>
          </a:p>
          <a:p>
            <a:pPr lvl="0">
              <a:buFont typeface="Arial" pitchFamily="34" charset="0"/>
              <a:buChar char="•"/>
            </a:pPr>
            <a:r>
              <a:rPr lang="ru-RU" sz="2000" b="1" dirty="0" smtClean="0"/>
              <a:t> Проанализировать мнение жителей города о переименовании и названии улиц Арамили.</a:t>
            </a:r>
            <a:endParaRPr lang="ru-RU" sz="2000" b="1" dirty="0"/>
          </a:p>
        </p:txBody>
      </p:sp>
      <p:pic>
        <p:nvPicPr>
          <p:cNvPr id="12" name="Рисунок 5" descr="eee-696x3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2780928"/>
            <a:ext cx="2556561" cy="124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43608" y="332656"/>
            <a:ext cx="7010400" cy="563873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Группа Издатели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8" name="Picture 16" descr="E:\ПРОЕКТ\p700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4293096"/>
            <a:ext cx="3168352" cy="2112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2" descr="E:\ПРОЕКТ\Краеведы\Урок Улицы Арамили\IMG_20190404_0800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268760"/>
            <a:ext cx="2088232" cy="2784309"/>
          </a:xfrm>
          <a:prstGeom prst="rect">
            <a:avLst/>
          </a:prstGeom>
          <a:noFill/>
        </p:spPr>
      </p:pic>
      <p:pic>
        <p:nvPicPr>
          <p:cNvPr id="28675" name="Picture 3" descr="E:\ПРОЕКТ\Краеведы\Урок Улицы Арамили\IMG_20190404_0801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3789040"/>
            <a:ext cx="2106234" cy="2808312"/>
          </a:xfrm>
          <a:prstGeom prst="rect">
            <a:avLst/>
          </a:prstGeom>
          <a:noFill/>
        </p:spPr>
      </p:pic>
      <p:sp>
        <p:nvSpPr>
          <p:cNvPr id="12" name="Содержимое 3"/>
          <p:cNvSpPr>
            <a:spLocks noGrp="1"/>
          </p:cNvSpPr>
          <p:nvPr>
            <p:ph sz="half" idx="4294967295"/>
          </p:nvPr>
        </p:nvSpPr>
        <p:spPr>
          <a:xfrm>
            <a:off x="3563888" y="1124744"/>
            <a:ext cx="4968552" cy="2808312"/>
          </a:xfrm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ru-RU" b="1" dirty="0" smtClean="0"/>
              <a:t>Критерии отбора:</a:t>
            </a:r>
          </a:p>
          <a:p>
            <a:r>
              <a:rPr lang="ru-RU" dirty="0" smtClean="0"/>
              <a:t>соответствие теме,</a:t>
            </a:r>
          </a:p>
          <a:p>
            <a:r>
              <a:rPr lang="ru-RU" dirty="0" smtClean="0"/>
              <a:t>интересно читателям, </a:t>
            </a:r>
          </a:p>
          <a:p>
            <a:r>
              <a:rPr lang="ru-RU" dirty="0" smtClean="0"/>
              <a:t>написано самостоятельно,</a:t>
            </a:r>
          </a:p>
          <a:p>
            <a:r>
              <a:rPr lang="ru-RU" dirty="0" smtClean="0"/>
              <a:t>оригинально.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95737" y="260648"/>
            <a:ext cx="4680520" cy="576064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Группа Журналисты</a:t>
            </a:r>
            <a:endParaRPr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4339" name="Rectangle 3"/>
          <p:cNvSpPr>
            <a:spLocks noGrp="1"/>
          </p:cNvSpPr>
          <p:nvPr>
            <p:ph type="body" idx="4294967295"/>
          </p:nvPr>
        </p:nvSpPr>
        <p:spPr>
          <a:xfrm>
            <a:off x="3995936" y="5085184"/>
            <a:ext cx="4752528" cy="1512168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None/>
            </a:pPr>
            <a:r>
              <a:rPr lang="ru-RU" sz="2800" dirty="0" smtClean="0"/>
              <a:t>	</a:t>
            </a:r>
            <a:r>
              <a:rPr lang="ru-RU" sz="2400" dirty="0" smtClean="0"/>
              <a:t>Интервью у начальника отдела архитектуры и градостроительства</a:t>
            </a:r>
          </a:p>
          <a:p>
            <a:pPr algn="ctr" eaLnBrk="1" hangingPunct="1">
              <a:lnSpc>
                <a:spcPct val="80000"/>
              </a:lnSpc>
              <a:buNone/>
            </a:pPr>
            <a:r>
              <a:rPr lang="ru-RU" sz="2400" dirty="0" smtClean="0"/>
              <a:t> О.А. </a:t>
            </a:r>
            <a:r>
              <a:rPr lang="ru-RU" sz="2400" dirty="0" err="1" smtClean="0"/>
              <a:t>Слободчиковой</a:t>
            </a:r>
            <a:endParaRPr lang="ru-RU" sz="2800" dirty="0" smtClean="0"/>
          </a:p>
        </p:txBody>
      </p:sp>
      <p:pic>
        <p:nvPicPr>
          <p:cNvPr id="23554" name="Picture 2" descr="E:\ПРОЕКТ\Журналисты\Интервью О.А. Слободчиковой, начальника отдела архитектуры\IMG_20190321_1130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052736"/>
            <a:ext cx="3243166" cy="2448272"/>
          </a:xfrm>
          <a:prstGeom prst="rect">
            <a:avLst/>
          </a:prstGeom>
          <a:noFill/>
        </p:spPr>
      </p:pic>
      <p:pic>
        <p:nvPicPr>
          <p:cNvPr id="6" name="Picture 13" descr="E:\ПРОЕКТ\_816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581128"/>
            <a:ext cx="2664296" cy="1975223"/>
          </a:xfrm>
          <a:prstGeom prst="rect">
            <a:avLst/>
          </a:prstGeom>
          <a:noFill/>
          <a:ln w="9525">
            <a:solidFill>
              <a:schemeClr val="accent4">
                <a:lumMod val="25000"/>
                <a:lumOff val="75000"/>
              </a:schemeClr>
            </a:solidFill>
            <a:miter lim="800000"/>
            <a:headEnd/>
            <a:tailEnd/>
          </a:ln>
        </p:spPr>
      </p:pic>
      <p:pic>
        <p:nvPicPr>
          <p:cNvPr id="9" name="Picture 3" descr="C:\Users\BELL\Desktop\WhatsApp Images\IMG-20190411-WA0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052736"/>
            <a:ext cx="3528392" cy="2646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53" name="Picture 1" descr="E:\ПРОЕКТ\Журналисты\Интервью О.А. Слободчиковой, начальника отдела архитектуры\IMG_20190321_1134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2348880"/>
            <a:ext cx="3168352" cy="237626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010400" cy="563873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ea typeface="宋体"/>
                <a:cs typeface="宋体"/>
              </a:rPr>
              <a:t>Группа Лингвисты</a:t>
            </a:r>
          </a:p>
        </p:txBody>
      </p:sp>
      <p:sp>
        <p:nvSpPr>
          <p:cNvPr id="28674" name="Объект 2"/>
          <p:cNvSpPr>
            <a:spLocks noGrp="1"/>
          </p:cNvSpPr>
          <p:nvPr>
            <p:ph idx="1"/>
          </p:nvPr>
        </p:nvSpPr>
        <p:spPr>
          <a:xfrm>
            <a:off x="4427984" y="3689648"/>
            <a:ext cx="4716016" cy="3168352"/>
          </a:xfrm>
        </p:spPr>
        <p:txBody>
          <a:bodyPr/>
          <a:lstStyle/>
          <a:p>
            <a:r>
              <a:rPr lang="ru-RU" sz="1800" b="1" dirty="0" smtClean="0"/>
              <a:t>Улица – в населённых пунктах пространство между двумя рядами домов для прохода и проезда.</a:t>
            </a:r>
          </a:p>
          <a:p>
            <a:r>
              <a:rPr lang="ru-RU" sz="1800" b="1" dirty="0" smtClean="0"/>
              <a:t>Переулок - небольшая, обычно узкая улица, соединяющая две другие, параллельные улицы.</a:t>
            </a:r>
          </a:p>
          <a:p>
            <a:r>
              <a:rPr lang="ru-RU" sz="1800" b="1" dirty="0" smtClean="0"/>
              <a:t>Бульвар - широкая аллея на городской улице, обычно посредине её.</a:t>
            </a:r>
          </a:p>
          <a:p>
            <a:pPr marL="0" indent="0">
              <a:buFontTx/>
              <a:buNone/>
            </a:pPr>
            <a:endParaRPr lang="ru-RU" sz="1600" dirty="0" smtClean="0"/>
          </a:p>
          <a:p>
            <a:pPr marL="0" indent="0">
              <a:buFontTx/>
              <a:buNone/>
            </a:pPr>
            <a:endParaRPr lang="ru-RU" sz="1600" dirty="0" smtClean="0"/>
          </a:p>
        </p:txBody>
      </p:sp>
      <p:sp>
        <p:nvSpPr>
          <p:cNvPr id="9" name="Объект 2"/>
          <p:cNvSpPr txBox="1">
            <a:spLocks/>
          </p:cNvSpPr>
          <p:nvPr/>
        </p:nvSpPr>
        <p:spPr bwMode="auto">
          <a:xfrm>
            <a:off x="251520" y="1205136"/>
            <a:ext cx="4544888" cy="3015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66CC"/>
              </a:buClr>
              <a:buSzTx/>
              <a:buFontTx/>
              <a:buChar char="•"/>
              <a:tabLst/>
              <a:defRPr/>
            </a:pPr>
            <a:r>
              <a:rPr kumimoji="1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Ономастика - это раздел языкознания, изучающий названия географических объектов, звезд и созвездий, клички животных, личных имен.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66CC"/>
              </a:buClr>
              <a:buSzTx/>
              <a:buFontTx/>
              <a:buChar char="•"/>
              <a:tabLst/>
              <a:defRPr/>
            </a:pPr>
            <a:r>
              <a:rPr kumimoji="1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Топонимика – это раздел ономастики, изучающий географические названия.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66CC"/>
              </a:buClr>
              <a:buSzTx/>
              <a:buFontTx/>
              <a:buChar char="•"/>
              <a:tabLst/>
              <a:defRPr/>
            </a:pPr>
            <a:r>
              <a:rPr kumimoji="1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Годонимы</a:t>
            </a:r>
            <a:r>
              <a:rPr kumimoji="1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названия улиц.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66CC"/>
              </a:buClr>
              <a:buSzTx/>
              <a:buFontTx/>
              <a:buNone/>
              <a:tabLst/>
              <a:defRPr/>
            </a:pPr>
            <a:endParaRPr kumimoji="1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66CC"/>
              </a:buClr>
              <a:buSzTx/>
              <a:buFontTx/>
              <a:buNone/>
              <a:tabLst/>
              <a:defRPr/>
            </a:pPr>
            <a:endParaRPr kumimoji="1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2" descr="E:\ПРОЕКТ\МОЕ апрель 19\IMG_20190419_1922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221088"/>
            <a:ext cx="3024188" cy="226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 descr="E:\ПРОЕКТ\i3541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1268760"/>
            <a:ext cx="1232446" cy="1909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2" descr="E:\ПРОЕКТ\10010415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1772816"/>
            <a:ext cx="1170990" cy="1726381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INEDINNAVIGATOR" val="True"/>
  <p:tag name="HOTSPOTTYPE" val="DefinedInNavigator"/>
  <p:tag name="BRANCHTO" val="262"/>
</p:tagLst>
</file>

<file path=ppt/theme/theme1.xml><?xml version="1.0" encoding="utf-8"?>
<a:theme xmlns:a="http://schemas.openxmlformats.org/drawingml/2006/main" name="08-02">
  <a:themeElements>
    <a:clrScheme name="">
      <a:dk1>
        <a:srgbClr val="000066"/>
      </a:dk1>
      <a:lt1>
        <a:srgbClr val="FFFFFF"/>
      </a:lt1>
      <a:dk2>
        <a:srgbClr val="666699"/>
      </a:dk2>
      <a:lt2>
        <a:srgbClr val="000000"/>
      </a:lt2>
      <a:accent1>
        <a:srgbClr val="33CCCC"/>
      </a:accent1>
      <a:accent2>
        <a:srgbClr val="FFFF66"/>
      </a:accent2>
      <a:accent3>
        <a:srgbClr val="FFFFFF"/>
      </a:accent3>
      <a:accent4>
        <a:srgbClr val="000056"/>
      </a:accent4>
      <a:accent5>
        <a:srgbClr val="ADE2E2"/>
      </a:accent5>
      <a:accent6>
        <a:srgbClr val="E7E75C"/>
      </a:accent6>
      <a:hlink>
        <a:srgbClr val="3399FF"/>
      </a:hlink>
      <a:folHlink>
        <a:srgbClr val="9966FF"/>
      </a:folHlink>
    </a:clrScheme>
    <a:fontScheme name="08-02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08-02 1">
        <a:dk1>
          <a:srgbClr val="000000"/>
        </a:dk1>
        <a:lt1>
          <a:srgbClr val="FFFFFF"/>
        </a:lt1>
        <a:dk2>
          <a:srgbClr val="996633"/>
        </a:dk2>
        <a:lt2>
          <a:srgbClr val="FF9900"/>
        </a:lt2>
        <a:accent1>
          <a:srgbClr val="D60093"/>
        </a:accent1>
        <a:accent2>
          <a:srgbClr val="FFFF66"/>
        </a:accent2>
        <a:accent3>
          <a:srgbClr val="CAB8AD"/>
        </a:accent3>
        <a:accent4>
          <a:srgbClr val="DADADA"/>
        </a:accent4>
        <a:accent5>
          <a:srgbClr val="E8AAC8"/>
        </a:accent5>
        <a:accent6>
          <a:srgbClr val="E7E75C"/>
        </a:accent6>
        <a:hlink>
          <a:srgbClr val="FF9933"/>
        </a:hlink>
        <a:folHlink>
          <a:srgbClr val="FF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8-02 2">
        <a:dk1>
          <a:srgbClr val="FFFFCC"/>
        </a:dk1>
        <a:lt1>
          <a:srgbClr val="FFFFFF"/>
        </a:lt1>
        <a:dk2>
          <a:srgbClr val="FFFFCC"/>
        </a:dk2>
        <a:lt2>
          <a:srgbClr val="996600"/>
        </a:lt2>
        <a:accent1>
          <a:srgbClr val="FFCC00"/>
        </a:accent1>
        <a:accent2>
          <a:srgbClr val="6666FF"/>
        </a:accent2>
        <a:accent3>
          <a:srgbClr val="FFFFE2"/>
        </a:accent3>
        <a:accent4>
          <a:srgbClr val="DADADA"/>
        </a:accent4>
        <a:accent5>
          <a:srgbClr val="FFE2AA"/>
        </a:accent5>
        <a:accent6>
          <a:srgbClr val="5C5CE7"/>
        </a:accent6>
        <a:hlink>
          <a:srgbClr val="999933"/>
        </a:hlink>
        <a:folHlink>
          <a:srgbClr val="99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8-02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8-02 4">
        <a:dk1>
          <a:srgbClr val="000000"/>
        </a:dk1>
        <a:lt1>
          <a:srgbClr val="FFFFFF"/>
        </a:lt1>
        <a:dk2>
          <a:srgbClr val="990066"/>
        </a:dk2>
        <a:lt2>
          <a:srgbClr val="008080"/>
        </a:lt2>
        <a:accent1>
          <a:srgbClr val="D60093"/>
        </a:accent1>
        <a:accent2>
          <a:srgbClr val="FFFF66"/>
        </a:accent2>
        <a:accent3>
          <a:srgbClr val="CAAAB8"/>
        </a:accent3>
        <a:accent4>
          <a:srgbClr val="DADADA"/>
        </a:accent4>
        <a:accent5>
          <a:srgbClr val="E8AAC8"/>
        </a:accent5>
        <a:accent6>
          <a:srgbClr val="E7E75C"/>
        </a:accent6>
        <a:hlink>
          <a:srgbClr val="FF9933"/>
        </a:hlink>
        <a:folHlink>
          <a:srgbClr val="FFCC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МАОУ СОШ №1 Арамиль</Template>
  <TotalTime>1335</TotalTime>
  <Words>837</Words>
  <Application>Microsoft Office PowerPoint</Application>
  <PresentationFormat>Экран (4:3)</PresentationFormat>
  <Paragraphs>125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08-02</vt:lpstr>
      <vt:lpstr>Названия улиц Арамили: прошлое, настоящее и будущее</vt:lpstr>
      <vt:lpstr>Слайд 2</vt:lpstr>
      <vt:lpstr>Проблема</vt:lpstr>
      <vt:lpstr>Участники:</vt:lpstr>
      <vt:lpstr>Гипотеза:</vt:lpstr>
      <vt:lpstr>Слайд 6</vt:lpstr>
      <vt:lpstr>Группа Издатели</vt:lpstr>
      <vt:lpstr>Группа Журналисты</vt:lpstr>
      <vt:lpstr>Группа Лингвисты</vt:lpstr>
      <vt:lpstr>Семантический анализ</vt:lpstr>
      <vt:lpstr>Знаменитые люди страны и мира</vt:lpstr>
      <vt:lpstr>Улицы, названные в честь литераторов</vt:lpstr>
      <vt:lpstr>Первый «красный» директор</vt:lpstr>
      <vt:lpstr>По географической привязке, природным признакам </vt:lpstr>
      <vt:lpstr>Названия предприятий</vt:lpstr>
      <vt:lpstr>Названия профессий</vt:lpstr>
      <vt:lpstr>Группа краеведов</vt:lpstr>
      <vt:lpstr>Старые названия улиц</vt:lpstr>
      <vt:lpstr>Группа Социологи</vt:lpstr>
      <vt:lpstr>Новые названия улиц</vt:lpstr>
      <vt:lpstr>Завершение проекта</vt:lpstr>
      <vt:lpstr>Слайд 22</vt:lpstr>
    </vt:vector>
  </TitlesOfParts>
  <Company/>
  <LinksUpToDate>false</LinksUpToDate>
  <SharedDoc>false</SharedDoc>
  <HyperlinkBase>http://www.inzones.com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ИННОВАЦИОННЫЙ ПРОЕКТ  ОРГАНИЗАЦИИ ДОПОЛНИТЕЛЬНОГО ОБРАЗОВАНИЯ  С ИСПОЛЬЗОВАНИЕМ ИНТЕРАКТИВНЫХ ФОРМ  «АРАМИЛЬСКАЯ СЛОБОДА - МАТЬ ГОРОДОВ УРАЛЬСКИХ»</dc:title>
  <dc:creator>Наталья Игоревна</dc:creator>
  <cp:lastModifiedBy>Аксенова</cp:lastModifiedBy>
  <cp:revision>106</cp:revision>
  <cp:lastPrinted>2016-11-09T16:36:23Z</cp:lastPrinted>
  <dcterms:created xsi:type="dcterms:W3CDTF">2016-09-25T14:12:52Z</dcterms:created>
  <dcterms:modified xsi:type="dcterms:W3CDTF">2021-09-12T09:46:48Z</dcterms:modified>
</cp:coreProperties>
</file>