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media/image1.png" ContentType="image/png"/>
  <Override PartName="/ppt/media/image9.png" ContentType="image/png"/>
  <Override PartName="/ppt/media/image2.gif" ContentType="image/gif"/>
  <Override PartName="/ppt/media/image7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media6.mp3" ContentType="application/vnd.sun.star.media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323964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02208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323964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body"/>
          </p:nvPr>
        </p:nvSpPr>
        <p:spPr>
          <a:xfrm>
            <a:off x="602208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457200" y="70416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323964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body"/>
          </p:nvPr>
        </p:nvSpPr>
        <p:spPr>
          <a:xfrm>
            <a:off x="602208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45720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 type="body"/>
          </p:nvPr>
        </p:nvSpPr>
        <p:spPr>
          <a:xfrm>
            <a:off x="323964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1" name="PlaceHolder 7"/>
          <p:cNvSpPr>
            <a:spLocks noGrp="1"/>
          </p:cNvSpPr>
          <p:nvPr>
            <p:ph type="body"/>
          </p:nvPr>
        </p:nvSpPr>
        <p:spPr>
          <a:xfrm>
            <a:off x="602208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457200" y="70416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323964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22080" y="193536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45720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body"/>
          </p:nvPr>
        </p:nvSpPr>
        <p:spPr>
          <a:xfrm>
            <a:off x="323964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body"/>
          </p:nvPr>
        </p:nvSpPr>
        <p:spPr>
          <a:xfrm>
            <a:off x="6022080" y="4228200"/>
            <a:ext cx="26496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70416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4388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422820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935360"/>
            <a:ext cx="401580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4228200"/>
            <a:ext cx="8229240" cy="2093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4aa2d6"/>
            </a:gs>
            <a:gs pos="100000">
              <a:srgbClr val="002b36"/>
            </a:gs>
          </a:gsLst>
          <a:path path="circle">
            <a:fillToRect l="50000" t="60000" r="50000" b="4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3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18360" tIns="0" bIns="0" anchor="b">
            <a:normAutofit/>
          </a:bodyPr>
          <a:p>
            <a:pPr algn="r">
              <a:lnSpc>
                <a:spcPct val="100000"/>
              </a:lnSpc>
            </a:pPr>
            <a:r>
              <a:rPr b="1" lang="ru-RU" sz="5600" spc="-1" strike="noStrike">
                <a:solidFill>
                  <a:srgbClr val="50e0ea"/>
                </a:solidFill>
                <a:latin typeface="Calibri"/>
              </a:rPr>
              <a:t>Образец заголовка</a:t>
            </a:r>
            <a:endParaRPr b="0" lang="ru-RU" sz="5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BC38C502-FF68-4E50-B3F2-8A9C3B85E3B0}" type="datetime">
              <a:rPr b="0" lang="ru-RU" sz="1200" spc="-1" strike="noStrike">
                <a:solidFill>
                  <a:srgbClr val="d1eaed"/>
                </a:solidFill>
                <a:latin typeface="Constantia"/>
              </a:rPr>
              <a:t>13.12.22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C9646879-21AF-4777-A8C8-C384DAC054F0}" type="slidenum">
              <a:rPr b="0" lang="ru-RU" sz="1200" spc="-1" strike="noStrike">
                <a:solidFill>
                  <a:srgbClr val="d1eaed"/>
                </a:solidFill>
                <a:latin typeface="Constanti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4aa2d6"/>
            </a:gs>
            <a:gs pos="100000">
              <a:srgbClr val="002b36"/>
            </a:gs>
          </a:gsLst>
          <a:path path="circle">
            <a:fillToRect l="50000" t="60000" r="50000" b="4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8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49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0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1" name="PlaceHolder 6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18360" tIns="0" bIns="0" anchor="b">
            <a:normAutofit/>
          </a:bodyPr>
          <a:p>
            <a:pPr algn="r">
              <a:lnSpc>
                <a:spcPct val="100000"/>
              </a:lnSpc>
            </a:pPr>
            <a:r>
              <a:rPr b="1" lang="ru-RU" sz="5600" spc="-1" strike="noStrike">
                <a:solidFill>
                  <a:srgbClr val="50e0ea"/>
                </a:solidFill>
                <a:latin typeface="Calibri"/>
              </a:rPr>
              <a:t>Образец заголовка</a:t>
            </a:r>
            <a:endParaRPr b="0" lang="ru-RU" sz="5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2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C42B3294-5794-46F3-83A3-9BD506779CA2}" type="datetime">
              <a:rPr b="0" lang="ru-RU" sz="1200" spc="-1" strike="noStrike">
                <a:solidFill>
                  <a:srgbClr val="d1eaed"/>
                </a:solidFill>
                <a:latin typeface="Constantia"/>
              </a:rPr>
              <a:t>13.12.22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3" name="PlaceHolder 8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4" name="PlaceHolder 9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C4C97C8F-8127-42E8-87B1-3CBBF58A1EC4}" type="slidenum">
              <a:rPr b="0" lang="ru-RU" sz="1200" spc="-1" strike="noStrike">
                <a:solidFill>
                  <a:srgbClr val="d1eaed"/>
                </a:solidFill>
                <a:latin typeface="Constanti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5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94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95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6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97" name="PlaceHolder 6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45000" bIns="0" anchor="b">
            <a:noAutofit/>
          </a:bodyPr>
          <a:p>
            <a:pPr>
              <a:lnSpc>
                <a:spcPct val="100000"/>
              </a:lnSpc>
            </a:pPr>
            <a:r>
              <a:rPr b="0" lang="ru-RU" sz="5000" spc="-1" strike="noStrike">
                <a:solidFill>
                  <a:srgbClr val="04617b"/>
                </a:solidFill>
                <a:latin typeface="Calibri"/>
              </a:rPr>
              <a:t>Образец заголовка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8" name="PlaceHolder 7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Образец текста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lvl="1" marL="640080" indent="-246600">
              <a:lnSpc>
                <a:spcPct val="100000"/>
              </a:lnSpc>
              <a:spcBef>
                <a:spcPts val="479"/>
              </a:spcBef>
              <a:buClr>
                <a:srgbClr val="0f6fc6"/>
              </a:buClr>
              <a:buSzPct val="8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lvl="2" marL="914400" indent="-246600">
              <a:lnSpc>
                <a:spcPct val="100000"/>
              </a:lnSpc>
              <a:spcBef>
                <a:spcPts val="420"/>
              </a:spcBef>
              <a:buClr>
                <a:srgbClr val="009dd9"/>
              </a:buClr>
              <a:buSzPct val="70000"/>
              <a:buFont typeface="Wingdings 2" charset="2"/>
              <a:buChar char=""/>
            </a:pPr>
            <a:r>
              <a:rPr b="0" lang="ru-RU" sz="2100" spc="-1" strike="noStrike">
                <a:solidFill>
                  <a:srgbClr val="000000"/>
                </a:solidFill>
                <a:latin typeface="Constantia"/>
              </a:rPr>
              <a:t>Третий уровень</a:t>
            </a:r>
            <a:endParaRPr b="0" lang="ru-RU" sz="2100" spc="-1" strike="noStrike">
              <a:solidFill>
                <a:srgbClr val="000000"/>
              </a:solidFill>
              <a:latin typeface="Constantia"/>
            </a:endParaRPr>
          </a:p>
          <a:p>
            <a:pPr lvl="3" marL="1188720" indent="-209880">
              <a:lnSpc>
                <a:spcPct val="100000"/>
              </a:lnSpc>
              <a:spcBef>
                <a:spcPts val="400"/>
              </a:spcBef>
              <a:buClr>
                <a:srgbClr val="0bd0d9"/>
              </a:buClr>
              <a:buSzPct val="65000"/>
              <a:buFont typeface="Wingdings 2" charset="2"/>
              <a:buChar char="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4" marL="1463040" indent="-209880">
              <a:lnSpc>
                <a:spcPct val="100000"/>
              </a:lnSpc>
              <a:spcBef>
                <a:spcPts val="400"/>
              </a:spcBef>
              <a:buClr>
                <a:srgbClr val="10cf9b"/>
              </a:buClr>
              <a:buSzPct val="65000"/>
              <a:buFont typeface="Wingdings 2" charset="2"/>
              <a:buChar char="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9" name="PlaceHolder 8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DCE18686-01A0-4C8A-8CCC-795C99A87C93}" type="datetime">
              <a:rPr b="0" lang="ru-RU" sz="1200" spc="-1" strike="noStrike">
                <a:solidFill>
                  <a:srgbClr val="035c75"/>
                </a:solidFill>
                <a:latin typeface="Constantia"/>
              </a:rPr>
              <a:t>13.12.22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00" name="PlaceHolder 9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01" name="PlaceHolder 10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707B6070-FC7A-4230-88C1-7D30985ADEF5}" type="slidenum">
              <a:rPr b="0" lang="ru-RU" sz="1200" spc="-1" strike="noStrike">
                <a:solidFill>
                  <a:srgbClr val="035c75"/>
                </a:solidFill>
                <a:latin typeface="Constanti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gif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wmf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video" Target="../media/media6.mp3"/><Relationship Id="rId2" Type="http://schemas.microsoft.com/office/2007/relationships/media" Target="../media/media6.mp3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533520" y="692640"/>
            <a:ext cx="8610120" cy="5976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0" lang="en-US" sz="6000" spc="-1" strike="noStrike">
                <a:solidFill>
                  <a:srgbClr val="ffffff"/>
                </a:solidFill>
                <a:latin typeface="Constantia"/>
              </a:rPr>
              <a:t>It’s bad that….</a:t>
            </a:r>
            <a:endParaRPr b="0" lang="ru-RU" sz="6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919"/>
              </a:spcBef>
            </a:pPr>
            <a:endParaRPr b="0" lang="ru-RU" sz="6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199"/>
              </a:spcBef>
            </a:pPr>
            <a:endParaRPr b="0" lang="ru-RU" sz="6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0" lang="en-US" sz="6000" spc="-1" strike="noStrike">
                <a:solidFill>
                  <a:srgbClr val="ffffff"/>
                </a:solidFill>
                <a:latin typeface="Constantia"/>
              </a:rPr>
              <a:t>It’s good that….</a:t>
            </a:r>
            <a:endParaRPr b="0" lang="ru-RU" sz="6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199"/>
              </a:spcBef>
            </a:pPr>
            <a:endParaRPr b="0" lang="ru-RU" sz="6000" spc="-1" strike="noStrike">
              <a:latin typeface="Arial"/>
            </a:endParaRPr>
          </a:p>
        </p:txBody>
      </p:sp>
      <p:pic>
        <p:nvPicPr>
          <p:cNvPr id="139" name="Picture 2" descr="http://www.nachalka.com/sites/default/files/img/smile.gif"/>
          <p:cNvPicPr/>
          <p:nvPr/>
        </p:nvPicPr>
        <p:blipFill>
          <a:blip r:embed="rId1"/>
          <a:stretch/>
        </p:blipFill>
        <p:spPr>
          <a:xfrm>
            <a:off x="5442840" y="4899960"/>
            <a:ext cx="3700800" cy="1553040"/>
          </a:xfrm>
          <a:prstGeom prst="rect">
            <a:avLst/>
          </a:prstGeom>
          <a:ln>
            <a:noFill/>
          </a:ln>
        </p:spPr>
      </p:pic>
      <p:pic>
        <p:nvPicPr>
          <p:cNvPr id="140" name="Picture 3" descr=""/>
          <p:cNvPicPr/>
          <p:nvPr/>
        </p:nvPicPr>
        <p:blipFill>
          <a:blip r:embed="rId2"/>
          <a:stretch/>
        </p:blipFill>
        <p:spPr>
          <a:xfrm>
            <a:off x="6566760" y="836640"/>
            <a:ext cx="2181600" cy="1656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457200" y="260640"/>
            <a:ext cx="8229240" cy="648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algn="ctr">
              <a:lnSpc>
                <a:spcPct val="115000"/>
              </a:lnSpc>
              <a:spcBef>
                <a:spcPts val="720"/>
              </a:spcBef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Plan: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Who is the best pupil?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What is he (she) interested in?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What are his (her) achievements?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Where did he (she) take part in?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What did he (she) do to get good results?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 algn="just">
              <a:lnSpc>
                <a:spcPct val="115000"/>
              </a:lnSpc>
              <a:spcBef>
                <a:spcPts val="720"/>
              </a:spcBef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0" lang="en-US" sz="36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What are his (her) ambitions?</a:t>
            </a: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 algn="just">
              <a:lnSpc>
                <a:spcPct val="115000"/>
              </a:lnSpc>
              <a:spcBef>
                <a:spcPts val="720"/>
              </a:spcBef>
            </a:pP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54" name="Picture 2" descr=""/>
          <p:cNvPicPr/>
          <p:nvPr/>
        </p:nvPicPr>
        <p:blipFill>
          <a:blip r:embed="rId1"/>
          <a:stretch/>
        </p:blipFill>
        <p:spPr>
          <a:xfrm>
            <a:off x="827640" y="5373360"/>
            <a:ext cx="1223640" cy="1223640"/>
          </a:xfrm>
          <a:prstGeom prst="rect">
            <a:avLst/>
          </a:prstGeom>
          <a:ln>
            <a:noFill/>
          </a:ln>
        </p:spPr>
      </p:pic>
      <p:pic>
        <p:nvPicPr>
          <p:cNvPr id="155" name="Picture 3" descr=""/>
          <p:cNvPicPr/>
          <p:nvPr/>
        </p:nvPicPr>
        <p:blipFill>
          <a:blip r:embed="rId2"/>
          <a:stretch/>
        </p:blipFill>
        <p:spPr>
          <a:xfrm>
            <a:off x="2699640" y="5414760"/>
            <a:ext cx="1439640" cy="1223640"/>
          </a:xfrm>
          <a:prstGeom prst="rect">
            <a:avLst/>
          </a:prstGeom>
          <a:ln>
            <a:noFill/>
          </a:ln>
        </p:spPr>
      </p:pic>
      <p:pic>
        <p:nvPicPr>
          <p:cNvPr id="156" name="Picture 4" descr=""/>
          <p:cNvPicPr/>
          <p:nvPr/>
        </p:nvPicPr>
        <p:blipFill>
          <a:blip r:embed="rId3"/>
          <a:stretch/>
        </p:blipFill>
        <p:spPr>
          <a:xfrm>
            <a:off x="6804360" y="5493960"/>
            <a:ext cx="1702080" cy="1007640"/>
          </a:xfrm>
          <a:prstGeom prst="rect">
            <a:avLst/>
          </a:prstGeom>
          <a:ln>
            <a:noFill/>
          </a:ln>
        </p:spPr>
      </p:pic>
      <p:pic>
        <p:nvPicPr>
          <p:cNvPr id="157" name="Picture 5" descr=""/>
          <p:cNvPicPr/>
          <p:nvPr/>
        </p:nvPicPr>
        <p:blipFill>
          <a:blip r:embed="rId4"/>
          <a:stretch/>
        </p:blipFill>
        <p:spPr>
          <a:xfrm>
            <a:off x="4572000" y="5373360"/>
            <a:ext cx="1646640" cy="122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457200" y="260640"/>
            <a:ext cx="8229240" cy="6063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ff0000"/>
                </a:solidFill>
                <a:latin typeface="Trebuchet MS"/>
              </a:rPr>
              <a:t>Words of wisdom</a:t>
            </a:r>
            <a:br/>
            <a:r>
              <a:rPr b="0" lang="ru-RU" sz="2800" spc="-1" strike="noStrike">
                <a:solidFill>
                  <a:srgbClr val="ff0000"/>
                </a:solidFill>
                <a:latin typeface="Trebuchet MS"/>
              </a:rPr>
              <a:t>  </a:t>
            </a:r>
            <a:r>
              <a:rPr b="0" lang="en-US" sz="2800" spc="-1" strike="noStrike">
                <a:solidFill>
                  <a:srgbClr val="ff0000"/>
                </a:solidFill>
                <a:latin typeface="Trebuchet MS"/>
              </a:rPr>
              <a:t>Solomon’s proverbs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en-US" sz="2000" spc="-1" strike="noStrike">
                <a:solidFill>
                  <a:srgbClr val="404040"/>
                </a:solidFill>
                <a:latin typeface="Trebuchet MS"/>
              </a:rPr>
              <a:t>Match the proverbs and their</a:t>
            </a:r>
            <a:r>
              <a:rPr b="1" lang="ru-RU" sz="20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1" lang="en-US" sz="2000" spc="-1" strike="noStrike">
                <a:solidFill>
                  <a:srgbClr val="404040"/>
                </a:solidFill>
                <a:latin typeface="Trebuchet MS"/>
              </a:rPr>
              <a:t>equivalents</a:t>
            </a:r>
            <a:r>
              <a:rPr b="1" lang="ru-RU" sz="2000" spc="-1" strike="noStrike">
                <a:solidFill>
                  <a:srgbClr val="404040"/>
                </a:solidFill>
                <a:latin typeface="Trebuchet MS"/>
              </a:rPr>
              <a:t>.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rabicPeriod"/>
            </a:pPr>
            <a:r>
              <a:rPr b="1" lang="en-US" sz="1700" spc="-1" strike="noStrike">
                <a:solidFill>
                  <a:srgbClr val="404040"/>
                </a:solidFill>
                <a:latin typeface="Trebuchet MS"/>
              </a:rPr>
              <a:t>Being lazy will make you poor, but hard work will make you rich.</a:t>
            </a:r>
            <a:endParaRPr b="0" lang="ru-RU" sz="17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rabicPeriod"/>
            </a:pPr>
            <a:r>
              <a:rPr b="1" lang="en-US" sz="1700" spc="-1" strike="noStrike">
                <a:solidFill>
                  <a:srgbClr val="404040"/>
                </a:solidFill>
                <a:latin typeface="Trebuchet MS"/>
              </a:rPr>
              <a:t>Hard work will give you power, being lazy will make you a slave.</a:t>
            </a:r>
            <a:endParaRPr b="0" lang="ru-RU" sz="17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rabicPeriod"/>
            </a:pPr>
            <a:r>
              <a:rPr b="1" lang="en-US" sz="1700" spc="-1" strike="noStrike">
                <a:solidFill>
                  <a:srgbClr val="404040"/>
                </a:solidFill>
                <a:latin typeface="Trebuchet MS"/>
              </a:rPr>
              <a:t>If you are lazy, you will never get what you are after, but if you work hard, you will get a fortune.</a:t>
            </a:r>
            <a:endParaRPr b="0" lang="ru-RU" sz="17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ru-RU" sz="17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lphaLcParenR"/>
            </a:pPr>
            <a:r>
              <a:rPr b="1" lang="ru-RU" sz="2000" spc="-1" strike="noStrike">
                <a:solidFill>
                  <a:srgbClr val="404040"/>
                </a:solidFill>
                <a:latin typeface="Trebuchet MS"/>
              </a:rPr>
              <a:t>Рука прилежных будет господствовать, а ленивая будет под данью.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lphaLcParenR"/>
            </a:pPr>
            <a:r>
              <a:rPr b="1" lang="ru-RU" sz="2000" spc="-1" strike="noStrike">
                <a:solidFill>
                  <a:srgbClr val="404040"/>
                </a:solidFill>
                <a:latin typeface="Trebuchet MS"/>
              </a:rPr>
              <a:t>Ленивый не жарит своей дичи; а имущество человека прилежного многоценно. 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marL="457200" indent="-456840">
              <a:lnSpc>
                <a:spcPct val="100000"/>
              </a:lnSpc>
              <a:spcBef>
                <a:spcPts val="1001"/>
              </a:spcBef>
              <a:buClr>
                <a:srgbClr val="5fcbef"/>
              </a:buClr>
              <a:buSzPct val="80000"/>
              <a:buFont typeface="Calibri"/>
              <a:buAutoNum type="alphaLcParenR"/>
            </a:pPr>
            <a:r>
              <a:rPr b="1" lang="ru-RU" sz="2000" spc="-1" strike="noStrike">
                <a:solidFill>
                  <a:srgbClr val="404040"/>
                </a:solidFill>
                <a:latin typeface="Trebuchet MS"/>
              </a:rPr>
              <a:t>Ленивая рука делает бедным, а рука прилежных обогащает.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457200" y="404640"/>
            <a:ext cx="8229240" cy="5919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  <a:spcBef>
                <a:spcPts val="879"/>
              </a:spcBef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Homework. </a:t>
            </a:r>
            <a:endParaRPr b="0" lang="ru-RU" sz="44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1440"/>
              </a:spcBef>
            </a:pPr>
            <a:r>
              <a:rPr b="0" lang="en-US" sz="7200" spc="-1" strike="noStrike">
                <a:solidFill>
                  <a:srgbClr val="000000"/>
                </a:solidFill>
                <a:latin typeface="Constantia"/>
              </a:rPr>
              <a:t>A. B. ex.1,2, p.20-21</a:t>
            </a:r>
            <a:endParaRPr b="0" lang="ru-RU" sz="72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457200" y="332640"/>
            <a:ext cx="8229240" cy="5991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84000"/>
          </a:bodyPr>
          <a:p>
            <a:pPr marL="182880">
              <a:lnSpc>
                <a:spcPct val="115000"/>
              </a:lnSpc>
              <a:spcBef>
                <a:spcPts val="879"/>
              </a:spcBef>
            </a:pPr>
            <a:r>
              <a:rPr b="0" lang="en-US" sz="4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How did you work at the lesson</a:t>
            </a:r>
            <a:r>
              <a:rPr b="0" lang="en-US" sz="4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endParaRPr b="0" lang="ru-RU" sz="40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Work hard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Work well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Work attentively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Behave emotionally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Work fast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Listen carefully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Follow instruction carefully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Practice much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15000"/>
              </a:lnSpc>
              <a:spcBef>
                <a:spcPts val="561"/>
              </a:spcBef>
              <a:spcAft>
                <a:spcPts val="1001"/>
              </a:spcAft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Organize work properly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457200" y="404640"/>
            <a:ext cx="8229240" cy="5919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1199"/>
              </a:spcBef>
            </a:pPr>
            <a:r>
              <a:rPr b="1" i="1" lang="en-US" sz="6000" spc="-1" strike="noStrike">
                <a:solidFill>
                  <a:srgbClr val="0d0d0d"/>
                </a:solidFill>
                <a:latin typeface="Constantia"/>
              </a:rPr>
              <a:t>The lesson is over!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1199"/>
              </a:spcBef>
            </a:pPr>
            <a:r>
              <a:rPr b="1" i="1" lang="en-US" sz="6000" spc="-1" strike="noStrike">
                <a:solidFill>
                  <a:srgbClr val="0d0d0d"/>
                </a:solidFill>
                <a:latin typeface="Constantia"/>
              </a:rPr>
              <a:t>I wish you good luck!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1199"/>
              </a:spcBef>
            </a:pPr>
            <a:r>
              <a:rPr b="1" i="1" lang="en-US" sz="6000" spc="-1" strike="noStrike">
                <a:solidFill>
                  <a:srgbClr val="0d0d0d"/>
                </a:solidFill>
                <a:latin typeface="Constantia"/>
              </a:rPr>
              <a:t>          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62" name="Picture 2" descr=""/>
          <p:cNvPicPr/>
          <p:nvPr/>
        </p:nvPicPr>
        <p:blipFill>
          <a:blip r:embed="rId1"/>
          <a:stretch/>
        </p:blipFill>
        <p:spPr>
          <a:xfrm>
            <a:off x="3780000" y="3861000"/>
            <a:ext cx="3020040" cy="2610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533520" y="332640"/>
            <a:ext cx="7854480" cy="6192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 algn="ctr">
              <a:lnSpc>
                <a:spcPct val="100000"/>
              </a:lnSpc>
              <a:spcBef>
                <a:spcPts val="1760"/>
              </a:spcBef>
            </a:pPr>
            <a:r>
              <a:rPr b="0" lang="en-US" sz="8800" spc="-1" strike="noStrike">
                <a:solidFill>
                  <a:srgbClr val="ffffff"/>
                </a:solidFill>
                <a:latin typeface="Constantia"/>
              </a:rPr>
              <a:t>What are your achievements?</a:t>
            </a:r>
            <a:endParaRPr b="0" lang="ru-RU" sz="8800" spc="-1" strike="noStrike">
              <a:latin typeface="Arial"/>
            </a:endParaRPr>
          </a:p>
        </p:txBody>
      </p:sp>
      <p:pic>
        <p:nvPicPr>
          <p:cNvPr id="142" name="Picture 2" descr=""/>
          <p:cNvPicPr/>
          <p:nvPr/>
        </p:nvPicPr>
        <p:blipFill>
          <a:blip r:embed="rId1"/>
          <a:stretch/>
        </p:blipFill>
        <p:spPr>
          <a:xfrm>
            <a:off x="2555640" y="3357000"/>
            <a:ext cx="4285800" cy="3212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2" descr=""/>
          <p:cNvPicPr/>
          <p:nvPr/>
        </p:nvPicPr>
        <p:blipFill>
          <a:blip r:embed="rId1"/>
          <a:stretch/>
        </p:blipFill>
        <p:spPr>
          <a:xfrm>
            <a:off x="395640" y="1268640"/>
            <a:ext cx="8208720" cy="3096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457200" y="332640"/>
            <a:ext cx="8229240" cy="5991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343080" indent="-34272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Calibri"/>
              <a:buAutoNum type="arabicPeriod" startAt="2"/>
            </a:pPr>
            <a:r>
              <a:rPr b="0" lang="en-US" sz="2800" spc="-1" strike="noStrike" u="sng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Complete the following pieces of advice. You may use the adverbs more than once.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Study 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Write 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Listen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Work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Try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Do homework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just">
              <a:lnSpc>
                <a:spcPct val="115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Do test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33520" y="332640"/>
            <a:ext cx="7854480" cy="6264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 algn="ctr">
              <a:lnSpc>
                <a:spcPct val="100000"/>
              </a:lnSpc>
              <a:spcBef>
                <a:spcPts val="1080"/>
              </a:spcBef>
            </a:pP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b="0" lang="en-US" sz="5400" spc="-1" strike="noStrike">
                <a:solidFill>
                  <a:srgbClr val="ffffff"/>
                </a:solidFill>
                <a:latin typeface="Constantia"/>
              </a:rPr>
              <a:t>What should  you do to be good at something?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179640" y="404640"/>
            <a:ext cx="8568720" cy="6120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 algn="ctr">
              <a:lnSpc>
                <a:spcPct val="100000"/>
              </a:lnSpc>
              <a:spcBef>
                <a:spcPts val="1599"/>
              </a:spcBef>
            </a:pPr>
            <a:r>
              <a:rPr b="0" lang="en-US" sz="8000" spc="-1" strike="noStrike">
                <a:solidFill>
                  <a:srgbClr val="ffffff"/>
                </a:solidFill>
                <a:latin typeface="Constantia"/>
              </a:rPr>
              <a:t>Which subjects are Susan and John good at?</a:t>
            </a:r>
            <a:endParaRPr b="0" lang="ru-RU" sz="8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1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8028360" y="836640"/>
            <a:ext cx="609120" cy="609120"/>
          </a:xfrm>
          <a:prstGeom prst="rect">
            <a:avLst/>
          </a:prstGeom>
          <a:ln>
            <a:noFill/>
          </a:ln>
        </p:spPr>
      </p:pic>
      <p:pic>
        <p:nvPicPr>
          <p:cNvPr id="148" name="Picture 3" descr=""/>
          <p:cNvPicPr/>
          <p:nvPr/>
        </p:nvPicPr>
        <p:blipFill>
          <a:blip r:embed="rId4"/>
          <a:stretch/>
        </p:blipFill>
        <p:spPr>
          <a:xfrm>
            <a:off x="5796000" y="2565000"/>
            <a:ext cx="2092680" cy="4128120"/>
          </a:xfrm>
          <a:prstGeom prst="rect">
            <a:avLst/>
          </a:prstGeom>
          <a:ln>
            <a:noFill/>
          </a:ln>
        </p:spPr>
      </p:pic>
      <p:pic>
        <p:nvPicPr>
          <p:cNvPr id="149" name="Picture 4" descr=""/>
          <p:cNvPicPr/>
          <p:nvPr/>
        </p:nvPicPr>
        <p:blipFill>
          <a:blip r:embed="rId5"/>
          <a:stretch/>
        </p:blipFill>
        <p:spPr>
          <a:xfrm>
            <a:off x="770040" y="3380760"/>
            <a:ext cx="4464000" cy="3312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147"/>
                    </p:tgtEl>
                  </p:cond>
                </p:stCondLst>
                <p:childTnLst>
                  <p:par>
                    <p:cTn id="3" fill="hold">
                      <p:stCondLst>
                        <p:cond delay="0" evt="onClick">
                          <p:tgtEl>
                            <p:spTgt spid="147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6" dur="64394" fill="hold"/>
                                        <p:tgtEl>
                                          <p:spTgt spid="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533520" y="260640"/>
            <a:ext cx="7854480" cy="6408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Autofit/>
          </a:bodyPr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1.  In ICT Susan Parker works hard.      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True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2.  In History she listens well.                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False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3.  In Science Susan Parker  does experiments correctly.                                                   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False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4.  In ICT John Smith works well.           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True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5.   In History he  does projects correctly.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False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6.   In Maths  John Smith tries hard.         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True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000000"/>
                </a:solidFill>
                <a:latin typeface="Constantia"/>
              </a:rPr>
              <a:t>7.   In Science he presents projects carefully.- </a:t>
            </a:r>
            <a:r>
              <a:rPr b="0" lang="en-US" sz="2800" spc="-1" strike="noStrike">
                <a:solidFill>
                  <a:srgbClr val="ff0000"/>
                </a:solidFill>
                <a:latin typeface="Constantia"/>
              </a:rPr>
              <a:t>False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533520" y="188640"/>
            <a:ext cx="7854480" cy="655236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 algn="ctr">
              <a:lnSpc>
                <a:spcPct val="100000"/>
              </a:lnSpc>
              <a:spcBef>
                <a:spcPts val="799"/>
              </a:spcBef>
            </a:pPr>
            <a:r>
              <a:rPr b="0" lang="en-US" sz="4000" spc="-1" strike="noStrike">
                <a:solidFill>
                  <a:srgbClr val="ffffff"/>
                </a:solidFill>
                <a:latin typeface="Constantia"/>
              </a:rPr>
              <a:t>Who is the best pupil in your class?</a:t>
            </a: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9"/>
              </a:spcBef>
            </a:pP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99"/>
              </a:spcBef>
            </a:pPr>
            <a:r>
              <a:rPr b="0" lang="en-US" sz="4000" spc="-1" strike="noStrike">
                <a:solidFill>
                  <a:srgbClr val="ffffff"/>
                </a:solidFill>
                <a:latin typeface="Constantia"/>
              </a:rPr>
              <a:t>I think….</a:t>
            </a:r>
            <a:endParaRPr b="0" lang="ru-RU" sz="4000" spc="-1" strike="noStrike">
              <a:latin typeface="Arial"/>
            </a:endParaRPr>
          </a:p>
        </p:txBody>
      </p:sp>
      <p:pic>
        <p:nvPicPr>
          <p:cNvPr id="152" name="Picture 2" descr=""/>
          <p:cNvPicPr/>
          <p:nvPr/>
        </p:nvPicPr>
        <p:blipFill>
          <a:blip r:embed="rId1"/>
          <a:stretch/>
        </p:blipFill>
        <p:spPr>
          <a:xfrm>
            <a:off x="4788000" y="2709000"/>
            <a:ext cx="3943080" cy="35467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</TotalTime>
  <Application>LibreOffice/6.4.1.2$Windows_x86 LibreOffice_project/4d224e95b98b138af42a64d84056446d09082932</Application>
  <Words>321</Words>
  <Paragraphs>127</Paragraphs>
  <Company>SPecialiST RePack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2016-10-10T16:41:32Z</dcterms:created>
  <dc:creator>Светлана</dc:creator>
  <dc:description/>
  <dc:language>ru-RU</dc:language>
  <cp:lastModifiedBy/>
  <dcterms:modified xsi:type="dcterms:W3CDTF">2022-12-13T20:20:13Z</dcterms:modified>
  <cp:revision>29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1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15</vt:i4>
  </property>
</Properties>
</file>