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25"/>
  </p:notesMasterIdLst>
  <p:sldIdLst>
    <p:sldId id="256" r:id="rId2"/>
    <p:sldId id="257" r:id="rId3"/>
    <p:sldId id="292" r:id="rId4"/>
    <p:sldId id="293" r:id="rId5"/>
    <p:sldId id="258" r:id="rId6"/>
    <p:sldId id="259" r:id="rId7"/>
    <p:sldId id="260" r:id="rId8"/>
    <p:sldId id="261" r:id="rId9"/>
    <p:sldId id="265" r:id="rId10"/>
    <p:sldId id="294" r:id="rId11"/>
    <p:sldId id="296" r:id="rId12"/>
    <p:sldId id="291" r:id="rId13"/>
    <p:sldId id="286" r:id="rId14"/>
    <p:sldId id="288" r:id="rId15"/>
    <p:sldId id="290" r:id="rId16"/>
    <p:sldId id="281" r:id="rId17"/>
    <p:sldId id="271" r:id="rId18"/>
    <p:sldId id="272" r:id="rId19"/>
    <p:sldId id="273" r:id="rId20"/>
    <p:sldId id="282" r:id="rId21"/>
    <p:sldId id="283" r:id="rId22"/>
    <p:sldId id="274" r:id="rId23"/>
    <p:sldId id="26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660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Уровень знания детей животного мира</a:t>
            </a:r>
          </a:p>
        </c:rich>
      </c:tx>
      <c:layout>
        <c:manualLayout>
          <c:xMode val="edge"/>
          <c:yMode val="edge"/>
          <c:x val="0.14592342699652536"/>
          <c:y val="2.133318999221423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знания детей живтоного мира</c:v>
                </c:pt>
              </c:strCache>
            </c:strRef>
          </c:tx>
          <c:explosion val="25"/>
          <c:dLbls>
            <c:dLbl>
              <c:idx val="0"/>
              <c:layout/>
              <c:showVal val="1"/>
            </c:dLbl>
            <c:dLbl>
              <c:idx val="1"/>
              <c:layout>
                <c:manualLayout>
                  <c:x val="-2.1542223093218373E-2"/>
                  <c:y val="1.3518299369607044E-2"/>
                </c:manualLayout>
              </c:layout>
              <c:showVal val="1"/>
            </c:dLbl>
            <c:dLbl>
              <c:idx val="2"/>
              <c:layout>
                <c:manualLayout>
                  <c:x val="7.4762731319465897E-2"/>
                  <c:y val="-7.5445582307898412E-2"/>
                </c:manualLayout>
              </c:layout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высокий </c:v>
                </c:pt>
                <c:pt idx="1">
                  <c:v>средний </c:v>
                </c:pt>
                <c:pt idx="2">
                  <c:v>низкий 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0.11000000000000007</c:v>
                </c:pt>
                <c:pt idx="1">
                  <c:v>0.56000000000000005</c:v>
                </c:pt>
                <c:pt idx="2">
                  <c:v>0.3300000000000009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/>
            </a:pPr>
            <a:endParaRPr lang="ru-RU"/>
          </a:p>
        </c:txPr>
      </c:legendEntry>
      <c:layout>
        <c:manualLayout>
          <c:xMode val="edge"/>
          <c:yMode val="edge"/>
          <c:x val="0.75412603314140336"/>
          <c:y val="0.35893344128711357"/>
          <c:w val="0.23402219795875828"/>
          <c:h val="0.33102139786147389"/>
        </c:manualLayout>
      </c:layout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8536296507105766E-2"/>
          <c:y val="0.40956744534761313"/>
          <c:w val="0.68536641131137599"/>
          <c:h val="0.509793354617601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знания детей животного мира в конце проекта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3498367482610382E-2"/>
                  <c:y val="-7.7246608066851769E-2"/>
                </c:manualLayout>
              </c:layout>
              <c:showVal val="1"/>
            </c:dLbl>
            <c:dLbl>
              <c:idx val="1"/>
              <c:layout>
                <c:manualLayout>
                  <c:x val="-2.7972354482502564E-2"/>
                  <c:y val="9.923142095547309E-3"/>
                </c:manualLayout>
              </c:layout>
              <c:showVal val="1"/>
            </c:dLbl>
            <c:dLbl>
              <c:idx val="2"/>
              <c:layout>
                <c:manualLayout>
                  <c:x val="2.5276319919306109E-2"/>
                  <c:y val="-1.3868154369358046E-3"/>
                </c:manualLayout>
              </c:layout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0.39000000000000062</c:v>
                </c:pt>
                <c:pt idx="1">
                  <c:v>0.5</c:v>
                </c:pt>
                <c:pt idx="2">
                  <c:v>0.11000000000000001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78125897458416294"/>
          <c:y val="0.44671169918820236"/>
          <c:w val="0.20462255701396981"/>
          <c:h val="0.32254988253245037"/>
        </c:manualLayout>
      </c:layout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24888-D277-4820-A59F-010B99233B14}" type="datetimeFigureOut">
              <a:rPr lang="ru-RU" smtClean="0"/>
              <a:pPr/>
              <a:t>05.02.2025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C26CD-580A-47B6-9FCF-8540F79217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4516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C26CD-580A-47B6-9FCF-8540F79217F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0646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C26CD-580A-47B6-9FCF-8540F79217F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402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C26CD-580A-47B6-9FCF-8540F79217F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402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C26CD-580A-47B6-9FCF-8540F79217FB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402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2/5/2025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2/5/2025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0.wdp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65448"/>
            <a:ext cx="8568952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Проект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«домашние и дикие животные»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средняя</a:t>
            </a:r>
            <a:r>
              <a:rPr lang="ru-RU" sz="2000" b="1" cap="all" spc="0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группа</a:t>
            </a:r>
            <a:endParaRPr lang="ru-RU" sz="2000" b="1" cap="all" spc="0" dirty="0">
              <a:ln w="9000" cmpd="sng">
                <a:solidFill>
                  <a:srgbClr val="660033"/>
                </a:solidFill>
                <a:prstDash val="solid"/>
              </a:ln>
              <a:solidFill>
                <a:srgbClr val="660033"/>
              </a:soli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32656"/>
            <a:ext cx="77466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Муниципальное дошкольное образовательное автономное учреждение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детский сад № 28 </a:t>
            </a:r>
            <a:r>
              <a:rPr lang="ru-RU" b="1" cap="all" dirty="0" err="1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общеразвивающего</a:t>
            </a:r>
            <a:r>
              <a:rPr lang="ru-RU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вида 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городского округа город </a:t>
            </a:r>
            <a:r>
              <a:rPr lang="ru-RU" b="1" cap="all" dirty="0" err="1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Нефтекамск</a:t>
            </a:r>
            <a:r>
              <a:rPr lang="ru-RU" b="1" cap="all" dirty="0" smtClean="0">
                <a:ln w="9000" cmpd="sng">
                  <a:solidFill>
                    <a:srgbClr val="660033"/>
                  </a:solidFill>
                  <a:prstDash val="solid"/>
                </a:ln>
                <a:solidFill>
                  <a:srgbClr val="660033"/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Республики Башкортостан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4691" y="4929198"/>
            <a:ext cx="563968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Выполнила:</a:t>
            </a:r>
          </a:p>
          <a:p>
            <a:pPr algn="r"/>
            <a:r>
              <a:rPr lang="ru-RU" sz="1600" dirty="0" smtClean="0"/>
              <a:t>воспитатель первой квалификационной категории</a:t>
            </a:r>
          </a:p>
          <a:p>
            <a:pPr algn="r"/>
            <a:r>
              <a:rPr lang="ru-RU" sz="1600" dirty="0" smtClean="0"/>
              <a:t>Зуева Алёна Олеговна</a:t>
            </a:r>
          </a:p>
          <a:p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8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642918"/>
            <a:ext cx="82153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Входная диагностика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14414" y="1857365"/>
          <a:ext cx="6429420" cy="3571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Работа\28 дс\нпк\фото\WhatsApp Image 2025-02-02 at 17.46.1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14686"/>
            <a:ext cx="3810026" cy="2857520"/>
          </a:xfrm>
          <a:prstGeom prst="rect">
            <a:avLst/>
          </a:prstGeom>
          <a:noFill/>
        </p:spPr>
      </p:pic>
      <p:pic>
        <p:nvPicPr>
          <p:cNvPr id="45059" name="Picture 3" descr="D:\Работа\28 дс\нпк\фото\WhatsApp Image 2025-02-02 at 17.46.16 (1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214686"/>
            <a:ext cx="3714775" cy="285752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928662" y="1285860"/>
            <a:ext cx="72866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990033"/>
              </a:solidFill>
            </a:endParaRPr>
          </a:p>
          <a:p>
            <a:endParaRPr lang="ru-RU" sz="2000" b="1" dirty="0" smtClean="0">
              <a:solidFill>
                <a:srgbClr val="990033"/>
              </a:solidFill>
            </a:endParaRPr>
          </a:p>
          <a:p>
            <a:r>
              <a:rPr lang="ru-RU" sz="2000" b="1" dirty="0" smtClean="0">
                <a:solidFill>
                  <a:srgbClr val="990033"/>
                </a:solidFill>
              </a:rPr>
              <a:t>Беседы с детьми о животных с использованием презентаций и видеофильмов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42976" y="357166"/>
            <a:ext cx="69294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Основной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этап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990033"/>
                </a:solidFill>
              </a:rPr>
              <a:t>(октябрь 2023г – март 2024г.)</a:t>
            </a:r>
            <a:endParaRPr lang="ru-RU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WhatsApp Image 2025-02-02 at 18.21.1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3643314"/>
            <a:ext cx="3882832" cy="2591037"/>
          </a:xfrm>
          <a:prstGeom prst="rect">
            <a:avLst/>
          </a:prstGeom>
        </p:spPr>
      </p:pic>
      <p:pic>
        <p:nvPicPr>
          <p:cNvPr id="10" name="Рисунок 9" descr="WhatsApp Image 2025-02-02 at 18.21.3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429000"/>
            <a:ext cx="2142654" cy="2800330"/>
          </a:xfrm>
          <a:prstGeom prst="rect">
            <a:avLst/>
          </a:prstGeom>
        </p:spPr>
      </p:pic>
      <p:pic>
        <p:nvPicPr>
          <p:cNvPr id="11" name="Рисунок 10" descr="WhatsApp Image 2025-02-02 at 18.22.1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714356"/>
            <a:ext cx="3793152" cy="2855400"/>
          </a:xfrm>
          <a:prstGeom prst="rect">
            <a:avLst/>
          </a:prstGeom>
        </p:spPr>
      </p:pic>
      <p:pic>
        <p:nvPicPr>
          <p:cNvPr id="12" name="Рисунок 11" descr="WhatsApp Image 2025-02-02 at 18.37.0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1000108"/>
            <a:ext cx="2928958" cy="21985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8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Ольга\Documents\животные\P10603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4429132"/>
            <a:ext cx="2571768" cy="1928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WhatsApp Image 2025-02-02 at 17.46.16 (5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714620"/>
            <a:ext cx="2357422" cy="1768067"/>
          </a:xfrm>
          <a:prstGeom prst="rect">
            <a:avLst/>
          </a:prstGeom>
        </p:spPr>
      </p:pic>
      <p:pic>
        <p:nvPicPr>
          <p:cNvPr id="12" name="Рисунок 11" descr="WhatsApp Image 2025-02-02 at 17.50.5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4714884"/>
            <a:ext cx="3500462" cy="1573021"/>
          </a:xfrm>
          <a:prstGeom prst="rect">
            <a:avLst/>
          </a:prstGeom>
        </p:spPr>
      </p:pic>
      <p:pic>
        <p:nvPicPr>
          <p:cNvPr id="13" name="Рисунок 12" descr="WhatsApp Image 2025-02-02 at 17.58.24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2643182"/>
            <a:ext cx="2355459" cy="1768066"/>
          </a:xfrm>
          <a:prstGeom prst="rect">
            <a:avLst/>
          </a:prstGeom>
        </p:spPr>
      </p:pic>
      <p:pic>
        <p:nvPicPr>
          <p:cNvPr id="14" name="Рисунок 13" descr="WhatsApp Image 2025-02-02 at 17.58.25 (1)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86380" y="714356"/>
            <a:ext cx="3226733" cy="1857388"/>
          </a:xfrm>
          <a:prstGeom prst="rect">
            <a:avLst/>
          </a:prstGeom>
        </p:spPr>
      </p:pic>
      <p:pic>
        <p:nvPicPr>
          <p:cNvPr id="15" name="Рисунок 14" descr="WhatsApp Image 2025-02-02 at 17.58.25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57224" y="714356"/>
            <a:ext cx="3143272" cy="1848637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2500306"/>
            <a:ext cx="2428892" cy="182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927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D:\Работа\28 дс\нпк\фото\a780022f-c957-44f8-a143-66bcdd0e20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28604"/>
            <a:ext cx="3286148" cy="2464611"/>
          </a:xfrm>
          <a:prstGeom prst="rect">
            <a:avLst/>
          </a:prstGeom>
          <a:noFill/>
        </p:spPr>
      </p:pic>
      <p:pic>
        <p:nvPicPr>
          <p:cNvPr id="8" name="Рисунок 7" descr="0b8477c7-49cb-4e67-af9e-e4217ce0db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428604"/>
            <a:ext cx="2285998" cy="3047997"/>
          </a:xfrm>
          <a:prstGeom prst="rect">
            <a:avLst/>
          </a:prstGeom>
        </p:spPr>
      </p:pic>
      <p:pic>
        <p:nvPicPr>
          <p:cNvPr id="9" name="Рисунок 8" descr="39ff057c-b615-451c-a1d0-a8b1df7cf1b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429000"/>
            <a:ext cx="3619525" cy="2714644"/>
          </a:xfrm>
          <a:prstGeom prst="rect">
            <a:avLst/>
          </a:prstGeom>
        </p:spPr>
      </p:pic>
      <p:pic>
        <p:nvPicPr>
          <p:cNvPr id="10" name="Рисунок 9" descr="WhatsApp Image 2025-02-02 at 17.46.16 (4)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3571876"/>
            <a:ext cx="3429024" cy="25717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685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hatsApp Image 2025-02-02 at 17.46.16 (3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500042"/>
            <a:ext cx="3357586" cy="2518191"/>
          </a:xfrm>
          <a:prstGeom prst="rect">
            <a:avLst/>
          </a:prstGeom>
        </p:spPr>
      </p:pic>
      <p:pic>
        <p:nvPicPr>
          <p:cNvPr id="6" name="Рисунок 5" descr="WhatsApp Image 2025-02-02 at 17.46.16 (6)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642918"/>
            <a:ext cx="4000528" cy="5334037"/>
          </a:xfrm>
          <a:prstGeom prst="rect">
            <a:avLst/>
          </a:prstGeom>
        </p:spPr>
      </p:pic>
      <p:pic>
        <p:nvPicPr>
          <p:cNvPr id="7" name="Рисунок 6" descr="WhatsApp Image 2025-02-02 at 17.46.16 (2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3286124"/>
            <a:ext cx="3714744" cy="27860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139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WhatsApp Image 2025-02-03 at 14.53.42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1497" y="1142984"/>
            <a:ext cx="3431882" cy="4572032"/>
          </a:xfrm>
          <a:prstGeom prst="rect">
            <a:avLst/>
          </a:prstGeom>
        </p:spPr>
      </p:pic>
      <p:pic>
        <p:nvPicPr>
          <p:cNvPr id="9" name="Рисунок 8" descr="WhatsApp Image 2025-02-03 at 14.44.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786190"/>
            <a:ext cx="4143404" cy="1907281"/>
          </a:xfrm>
          <a:prstGeom prst="rect">
            <a:avLst/>
          </a:prstGeom>
        </p:spPr>
      </p:pic>
      <p:pic>
        <p:nvPicPr>
          <p:cNvPr id="5" name="Рисунок 4" descr="WhatsApp Image 2025-02-02 at 17.58.24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714356"/>
            <a:ext cx="4095077" cy="2428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997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14414" y="571480"/>
            <a:ext cx="65722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3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этап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990033"/>
                </a:solidFill>
              </a:rPr>
              <a:t>(апрель, май2024г.)</a:t>
            </a:r>
            <a:endParaRPr lang="ru-RU" sz="4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85926"/>
            <a:ext cx="37147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WhatsApp Image 2025-02-03 at 19.06.02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071810"/>
            <a:ext cx="4120178" cy="309270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857760"/>
            <a:ext cx="1747912" cy="17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0490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1895" y="3629592"/>
            <a:ext cx="4732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 smtClean="0">
              <a:solidFill>
                <a:srgbClr val="660033"/>
              </a:solidFill>
            </a:endParaRPr>
          </a:p>
          <a:p>
            <a:endParaRPr lang="ru-RU" sz="2000" dirty="0" smtClean="0">
              <a:solidFill>
                <a:srgbClr val="660033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000" dirty="0">
              <a:solidFill>
                <a:srgbClr val="660033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500166" y="1571612"/>
          <a:ext cx="5897252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14348" y="571480"/>
            <a:ext cx="7858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диагностика</a:t>
            </a:r>
          </a:p>
        </p:txBody>
      </p:sp>
    </p:spTree>
    <p:extLst>
      <p:ext uri="{BB962C8B-B14F-4D97-AF65-F5344CB8AC3E}">
        <p14:creationId xmlns="" xmlns:p14="http://schemas.microsoft.com/office/powerpoint/2010/main" val="64141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1895" y="3629592"/>
            <a:ext cx="4732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 smtClean="0">
              <a:solidFill>
                <a:srgbClr val="660033"/>
              </a:solidFill>
            </a:endParaRPr>
          </a:p>
          <a:p>
            <a:endParaRPr lang="ru-RU" sz="2000" dirty="0" smtClean="0">
              <a:solidFill>
                <a:srgbClr val="660033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000" dirty="0">
              <a:solidFill>
                <a:srgbClr val="66003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42918"/>
            <a:ext cx="8215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Ожидаемые результаты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785786" y="1357298"/>
            <a:ext cx="7560000" cy="720000"/>
          </a:xfrm>
          <a:prstGeom prst="homePlat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иугольник 7"/>
          <p:cNvSpPr/>
          <p:nvPr/>
        </p:nvSpPr>
        <p:spPr>
          <a:xfrm>
            <a:off x="785786" y="3857628"/>
            <a:ext cx="7560000" cy="720000"/>
          </a:xfrm>
          <a:prstGeom prst="homePlat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иугольник 8"/>
          <p:cNvSpPr/>
          <p:nvPr/>
        </p:nvSpPr>
        <p:spPr>
          <a:xfrm>
            <a:off x="785786" y="3071810"/>
            <a:ext cx="7560000" cy="720000"/>
          </a:xfrm>
          <a:prstGeom prst="homePlat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иугольник 9"/>
          <p:cNvSpPr/>
          <p:nvPr/>
        </p:nvSpPr>
        <p:spPr>
          <a:xfrm>
            <a:off x="785786" y="2214554"/>
            <a:ext cx="7560000" cy="720000"/>
          </a:xfrm>
          <a:prstGeom prst="homePlat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иугольник 10"/>
          <p:cNvSpPr/>
          <p:nvPr/>
        </p:nvSpPr>
        <p:spPr>
          <a:xfrm>
            <a:off x="785786" y="4714884"/>
            <a:ext cx="7560000" cy="720000"/>
          </a:xfrm>
          <a:prstGeom prst="homePlat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иугольник 11"/>
          <p:cNvSpPr/>
          <p:nvPr/>
        </p:nvSpPr>
        <p:spPr>
          <a:xfrm>
            <a:off x="785786" y="5572140"/>
            <a:ext cx="7560000" cy="720000"/>
          </a:xfrm>
          <a:prstGeom prst="homePlate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1357298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Проявляют познавательный интерес к познанию животного мира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2285992"/>
            <a:ext cx="5857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Расширились знания у детей о животном мире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3000372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Повысился уровень развития речи, обогатится словарный запас</a:t>
            </a:r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85786" y="3857628"/>
            <a:ext cx="70009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/>
              <a:t>Обогатили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дидактическим материалом центр «Познания»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4643446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Повысилось экологическое сознание детей, родителей и педагогов</a:t>
            </a:r>
            <a:endParaRPr lang="ru-RU" dirty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928662" y="5572140"/>
            <a:ext cx="69294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/>
              <a:t>Создали электронное пособие «Домашние и дикие животные»</a:t>
            </a:r>
          </a:p>
        </p:txBody>
      </p:sp>
    </p:spTree>
    <p:extLst>
      <p:ext uri="{BB962C8B-B14F-4D97-AF65-F5344CB8AC3E}">
        <p14:creationId xmlns="" xmlns:p14="http://schemas.microsoft.com/office/powerpoint/2010/main" val="166211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7169" grpId="0"/>
      <p:bldP spid="16" grpId="0"/>
      <p:bldP spid="71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00042"/>
            <a:ext cx="69294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Проблема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564903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dirty="0" smtClean="0">
              <a:solidFill>
                <a:schemeClr val="accent4">
                  <a:lumMod val="50000"/>
                </a:schemeClr>
              </a:solidFill>
              <a:latin typeface="Century" pitchFamily="18" charset="0"/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993452"/>
            <a:ext cx="4714908" cy="39940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1388011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31087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642918"/>
            <a:ext cx="77091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Перспективы развития</a:t>
            </a:r>
          </a:p>
        </p:txBody>
      </p:sp>
      <p:pic>
        <p:nvPicPr>
          <p:cNvPr id="5" name="Рисунок 4" descr="p2xdxugxqnx24eu5osy8sepvs0n8gv2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214422"/>
            <a:ext cx="3786214" cy="3294006"/>
          </a:xfrm>
          <a:prstGeom prst="rect">
            <a:avLst/>
          </a:prstGeom>
        </p:spPr>
      </p:pic>
      <p:pic>
        <p:nvPicPr>
          <p:cNvPr id="6" name="Рисунок 5" descr="16920359-163360387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500438"/>
            <a:ext cx="4214842" cy="28098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804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500042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Прогноз негативных последствий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и способы их коррекции</a:t>
            </a:r>
          </a:p>
        </p:txBody>
      </p:sp>
      <p:pic>
        <p:nvPicPr>
          <p:cNvPr id="4" name="Рисунок 3" descr="134-1342770_improve-your-products-services-and-digital-experiences-employee-engagement-clipar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5" y="1214422"/>
            <a:ext cx="3071833" cy="1823088"/>
          </a:xfrm>
          <a:prstGeom prst="rect">
            <a:avLst/>
          </a:prstGeom>
        </p:spPr>
      </p:pic>
      <p:pic>
        <p:nvPicPr>
          <p:cNvPr id="5" name="Рисунок 4" descr="2e111d09a1ff1cc33afebad789607ca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1214422"/>
            <a:ext cx="3048151" cy="2070203"/>
          </a:xfrm>
          <a:prstGeom prst="rect">
            <a:avLst/>
          </a:prstGeom>
        </p:spPr>
      </p:pic>
      <p:pic>
        <p:nvPicPr>
          <p:cNvPr id="6" name="Рисунок 5" descr="2-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000372"/>
            <a:ext cx="2786082" cy="1801700"/>
          </a:xfrm>
          <a:prstGeom prst="rect">
            <a:avLst/>
          </a:prstGeom>
        </p:spPr>
      </p:pic>
      <p:pic>
        <p:nvPicPr>
          <p:cNvPr id="7" name="Рисунок 6" descr="semkova_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5008" y="3214686"/>
            <a:ext cx="2500298" cy="1650968"/>
          </a:xfrm>
          <a:prstGeom prst="rect">
            <a:avLst/>
          </a:prstGeom>
        </p:spPr>
      </p:pic>
      <p:pic>
        <p:nvPicPr>
          <p:cNvPr id="8" name="Рисунок 7" descr="70f9a226-aad0-57dc-acc8-2877080a14f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34" y="4929198"/>
            <a:ext cx="3143240" cy="1741930"/>
          </a:xfrm>
          <a:prstGeom prst="rect">
            <a:avLst/>
          </a:prstGeom>
        </p:spPr>
      </p:pic>
      <p:pic>
        <p:nvPicPr>
          <p:cNvPr id="9" name="Рисунок 8" descr="40-29-768x76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4" y="4714884"/>
            <a:ext cx="1928826" cy="1928826"/>
          </a:xfrm>
          <a:prstGeom prst="rect">
            <a:avLst/>
          </a:prstGeom>
        </p:spPr>
      </p:pic>
      <p:pic>
        <p:nvPicPr>
          <p:cNvPr id="10" name="Рисунок 9" descr="image02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29058" y="2000240"/>
            <a:ext cx="1040061" cy="673873"/>
          </a:xfrm>
          <a:prstGeom prst="rect">
            <a:avLst/>
          </a:prstGeom>
        </p:spPr>
      </p:pic>
      <p:pic>
        <p:nvPicPr>
          <p:cNvPr id="11" name="Рисунок 10" descr="image02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29058" y="3714752"/>
            <a:ext cx="1040061" cy="673873"/>
          </a:xfrm>
          <a:prstGeom prst="rect">
            <a:avLst/>
          </a:prstGeom>
        </p:spPr>
      </p:pic>
      <p:pic>
        <p:nvPicPr>
          <p:cNvPr id="12" name="Рисунок 11" descr="image02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71934" y="5214950"/>
            <a:ext cx="1040061" cy="6738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440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58" presetClass="entr" presetSubtype="0" accel="10000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5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" presetID="58" presetClass="entr" presetSubtype="0" ac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6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357166"/>
            <a:ext cx="26805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Вывод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895" y="3629592"/>
            <a:ext cx="4732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000" dirty="0" smtClean="0">
              <a:solidFill>
                <a:srgbClr val="660033"/>
              </a:solidFill>
            </a:endParaRPr>
          </a:p>
          <a:p>
            <a:endParaRPr lang="ru-RU" sz="2000" dirty="0" smtClean="0">
              <a:solidFill>
                <a:srgbClr val="660033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000" dirty="0">
              <a:solidFill>
                <a:srgbClr val="660033"/>
              </a:solidFill>
            </a:endParaRPr>
          </a:p>
        </p:txBody>
      </p:sp>
      <p:pic>
        <p:nvPicPr>
          <p:cNvPr id="4" name="Рисунок 3" descr="image166_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85860"/>
            <a:ext cx="4300542" cy="471488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071934" y="1571612"/>
            <a:ext cx="4429156" cy="4429156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1928802"/>
            <a:ext cx="407196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Электронное пособие «Домашние и </a:t>
            </a:r>
            <a:r>
              <a:rPr lang="ru-RU" sz="2000" smtClean="0"/>
              <a:t>дикие животные» </a:t>
            </a:r>
            <a:r>
              <a:rPr lang="ru-RU" sz="2000" dirty="0" smtClean="0"/>
              <a:t>позволило детям углубить и накопить знания, расширить представление о повадках и потребностях животных, развить внимательное, чуткое отношение ко всему живому, расширить знания о природе 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2375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00042"/>
            <a:ext cx="86469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Спасибо за внимание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pic>
        <p:nvPicPr>
          <p:cNvPr id="4" name="Рисунок 3" descr="WhatsApp Image 2025-02-02 at 17.58.24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500174"/>
            <a:ext cx="8064860" cy="478347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6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219980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500042"/>
            <a:ext cx="692948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актуальность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pic>
        <p:nvPicPr>
          <p:cNvPr id="3" name="Рисунок 2" descr="Plan_raboty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214553"/>
            <a:ext cx="5000660" cy="375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3357562"/>
            <a:ext cx="8358214" cy="286232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60033"/>
                </a:solidFill>
              </a:rPr>
              <a:t>Новизна проекта.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660033"/>
                </a:solidFill>
              </a:rPr>
              <a:t>В основе данного проекта заложена идея создания методов и приемов работы в виде электронного пособия «Домашние и дикие животные», обеспечивающий познавательное развитие.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60033"/>
                </a:solidFill>
              </a:rPr>
              <a:t>Статус проекта – </a:t>
            </a:r>
            <a:r>
              <a:rPr lang="ru-RU" dirty="0" smtClean="0">
                <a:solidFill>
                  <a:srgbClr val="660033"/>
                </a:solidFill>
              </a:rPr>
              <a:t>долгосрочный, познавательный, развивающий.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60033"/>
                </a:solidFill>
              </a:rPr>
              <a:t>Гипотеза – </a:t>
            </a:r>
            <a:r>
              <a:rPr lang="ru-RU" dirty="0" smtClean="0">
                <a:solidFill>
                  <a:srgbClr val="660033"/>
                </a:solidFill>
              </a:rPr>
              <a:t>мы предполагаем, что, реализовав данный проект, дети закрепят и обобщат знания о животных, будут бережно относиться к природе, защищать и заботиться о животных.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60033"/>
                </a:solidFill>
              </a:rPr>
              <a:t>Срок реализации проекта – </a:t>
            </a:r>
            <a:r>
              <a:rPr lang="ru-RU" dirty="0" smtClean="0">
                <a:solidFill>
                  <a:srgbClr val="660033"/>
                </a:solidFill>
              </a:rPr>
              <a:t>2023-2024гг.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660033"/>
                </a:solidFill>
              </a:rPr>
              <a:t>Возраст – </a:t>
            </a:r>
            <a:r>
              <a:rPr lang="ru-RU" dirty="0" smtClean="0">
                <a:solidFill>
                  <a:srgbClr val="660033"/>
                </a:solidFill>
              </a:rPr>
              <a:t>4-5 лет.</a:t>
            </a:r>
          </a:p>
        </p:txBody>
      </p:sp>
      <p:pic>
        <p:nvPicPr>
          <p:cNvPr id="3" name="Рисунок 2" descr="122661597-a140f880-d1a9-11eb-924d-b2a205b7484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428604"/>
            <a:ext cx="6929486" cy="2973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500042"/>
            <a:ext cx="33153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Цель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pic>
        <p:nvPicPr>
          <p:cNvPr id="10" name="Рисунок 9" descr="6425879552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1F1F3"/>
              </a:clrFrom>
              <a:clrTo>
                <a:srgbClr val="F1F1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2000240"/>
            <a:ext cx="3571900" cy="3571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3160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285728"/>
            <a:ext cx="48093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Задачи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500166" y="2571744"/>
            <a:ext cx="484632" cy="489204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215206" y="2571744"/>
            <a:ext cx="484632" cy="489204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660033"/>
                </a:solidFill>
              </a:ln>
              <a:solidFill>
                <a:srgbClr val="660033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357158" y="3357562"/>
            <a:ext cx="2571768" cy="2071702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3500430" y="3357562"/>
            <a:ext cx="2643206" cy="2071702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58" y="3357562"/>
            <a:ext cx="25717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660033"/>
                </a:solidFill>
              </a:rPr>
              <a:t>формировать </a:t>
            </a:r>
          </a:p>
          <a:p>
            <a:pPr lvl="0"/>
            <a:r>
              <a:rPr lang="ru-RU" b="1" dirty="0" smtClean="0">
                <a:solidFill>
                  <a:srgbClr val="660033"/>
                </a:solidFill>
              </a:rPr>
              <a:t>представления</a:t>
            </a:r>
          </a:p>
          <a:p>
            <a:pPr lvl="0"/>
            <a:r>
              <a:rPr lang="ru-RU" b="1" dirty="0" smtClean="0">
                <a:solidFill>
                  <a:srgbClr val="660033"/>
                </a:solidFill>
              </a:rPr>
              <a:t> у дошкольников о животных, </a:t>
            </a:r>
          </a:p>
          <a:p>
            <a:pPr lvl="0"/>
            <a:r>
              <a:rPr lang="ru-RU" b="1" dirty="0" smtClean="0">
                <a:solidFill>
                  <a:srgbClr val="660033"/>
                </a:solidFill>
              </a:rPr>
              <a:t>их образе жизни, </a:t>
            </a:r>
          </a:p>
          <a:p>
            <a:pPr lvl="0"/>
            <a:r>
              <a:rPr lang="ru-RU" b="1" dirty="0" smtClean="0">
                <a:solidFill>
                  <a:srgbClr val="660033"/>
                </a:solidFill>
              </a:rPr>
              <a:t>повадках, </a:t>
            </a:r>
          </a:p>
          <a:p>
            <a:pPr lvl="0"/>
            <a:r>
              <a:rPr lang="ru-RU" b="1" dirty="0" err="1" smtClean="0">
                <a:solidFill>
                  <a:srgbClr val="660033"/>
                </a:solidFill>
              </a:rPr>
              <a:t>питании,жилище</a:t>
            </a:r>
            <a:r>
              <a:rPr lang="ru-RU" b="1" dirty="0" smtClean="0">
                <a:solidFill>
                  <a:srgbClr val="660033"/>
                </a:solidFill>
              </a:rPr>
              <a:t>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868" y="3643314"/>
            <a:ext cx="2643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660033"/>
                </a:solidFill>
              </a:rPr>
              <a:t>активизировать и обогащать словарный запас детей, развивать связную речь;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1714488"/>
            <a:ext cx="325121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Обучающие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15" name="Прямоугольник с одним скругленным углом 14"/>
          <p:cNvSpPr/>
          <p:nvPr/>
        </p:nvSpPr>
        <p:spPr>
          <a:xfrm>
            <a:off x="6429388" y="3429000"/>
            <a:ext cx="2428892" cy="2000264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990033"/>
                </a:solidFill>
              </a:ln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643702" y="3643314"/>
            <a:ext cx="19287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30238" algn="l"/>
              </a:tabLst>
            </a:pPr>
            <a:r>
              <a:rPr lang="ru-RU" b="1" dirty="0" smtClean="0">
                <a:solidFill>
                  <a:srgbClr val="660033"/>
                </a:solidFill>
              </a:rPr>
              <a:t>разработать электронное пособие «Домашние и дикие животные».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4143372" y="2571744"/>
            <a:ext cx="484632" cy="489204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660033"/>
                </a:solidFill>
              </a:ln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866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  <p:bldP spid="2662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1670" y="714356"/>
            <a:ext cx="493257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развивающие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4857752" y="2405782"/>
            <a:ext cx="2857520" cy="1737598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072065" y="2393834"/>
            <a:ext cx="20717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rgbClr val="660033"/>
                  </a:solidFill>
                </a:ln>
                <a:solidFill>
                  <a:srgbClr val="660033"/>
                </a:solidFill>
              </a:rPr>
              <a:t>развивать творческие способности детей</a:t>
            </a:r>
          </a:p>
          <a:p>
            <a:endParaRPr lang="ru-RU" b="1" dirty="0">
              <a:ln>
                <a:solidFill>
                  <a:srgbClr val="660033"/>
                </a:solidFill>
              </a:ln>
              <a:solidFill>
                <a:srgbClr val="660033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2571736" y="4786322"/>
            <a:ext cx="3786214" cy="1500198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643050"/>
            <a:ext cx="5794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643050"/>
            <a:ext cx="5794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4143380"/>
            <a:ext cx="5794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с одним скругленным углом 19"/>
          <p:cNvSpPr/>
          <p:nvPr/>
        </p:nvSpPr>
        <p:spPr>
          <a:xfrm>
            <a:off x="818689" y="2412140"/>
            <a:ext cx="3124633" cy="1731239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714612" y="4786322"/>
            <a:ext cx="34736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ln>
                  <a:solidFill>
                    <a:srgbClr val="660033"/>
                  </a:solidFill>
                </a:ln>
                <a:solidFill>
                  <a:srgbClr val="660033"/>
                </a:solidFill>
              </a:rPr>
              <a:t>развивать у детей образное мышление, наблюдательность, внимание, память и воображение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7224" y="2428868"/>
            <a:ext cx="3000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>
                  <a:solidFill>
                    <a:srgbClr val="660033"/>
                  </a:solidFill>
                </a:ln>
                <a:solidFill>
                  <a:srgbClr val="660033"/>
                </a:solidFill>
              </a:rPr>
              <a:t>развивать любознательность и познавательный интерес к изучению природы и окружающего мира</a:t>
            </a:r>
          </a:p>
        </p:txBody>
      </p:sp>
    </p:spTree>
    <p:extLst>
      <p:ext uri="{BB962C8B-B14F-4D97-AF65-F5344CB8AC3E}">
        <p14:creationId xmlns="" xmlns:p14="http://schemas.microsoft.com/office/powerpoint/2010/main" val="349253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uild="allAtOnce"/>
      <p:bldP spid="11" grpId="0" animBg="1"/>
      <p:bldP spid="20" grpId="0" animBg="1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08" y="1214422"/>
            <a:ext cx="46009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воспитательные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928662" y="3429000"/>
            <a:ext cx="3143272" cy="1643074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3429000"/>
            <a:ext cx="30003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0033"/>
                </a:solidFill>
              </a:rPr>
              <a:t>воспитывать любовь к природе, </a:t>
            </a:r>
          </a:p>
          <a:p>
            <a:r>
              <a:rPr lang="ru-RU" b="1" dirty="0" smtClean="0">
                <a:solidFill>
                  <a:srgbClr val="660033"/>
                </a:solidFill>
              </a:rPr>
              <a:t>бережное отношение к животным</a:t>
            </a:r>
            <a:endParaRPr lang="ru-RU" b="1" dirty="0">
              <a:solidFill>
                <a:srgbClr val="660033"/>
              </a:solidFill>
            </a:endParaRPr>
          </a:p>
        </p:txBody>
      </p:sp>
      <p:sp>
        <p:nvSpPr>
          <p:cNvPr id="7" name="Прямоугольник с одним скругленным углом 6"/>
          <p:cNvSpPr/>
          <p:nvPr/>
        </p:nvSpPr>
        <p:spPr>
          <a:xfrm>
            <a:off x="5000628" y="3357562"/>
            <a:ext cx="3000396" cy="1643074"/>
          </a:xfrm>
          <a:prstGeom prst="round1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2643182"/>
            <a:ext cx="5794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2643182"/>
            <a:ext cx="57943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000628" y="3286124"/>
            <a:ext cx="30003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660033"/>
                </a:solidFill>
              </a:rPr>
              <a:t>воспитывать умение слышать друг друга, желание помогать и приходить на помощь</a:t>
            </a:r>
          </a:p>
        </p:txBody>
      </p:sp>
    </p:spTree>
    <p:extLst>
      <p:ext uri="{BB962C8B-B14F-4D97-AF65-F5344CB8AC3E}">
        <p14:creationId xmlns="" xmlns:p14="http://schemas.microsoft.com/office/powerpoint/2010/main" val="22781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630" y="188640"/>
            <a:ext cx="7997702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Подготовительный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Этап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Century" pitchFamily="18" charset="0"/>
              </a:rPr>
              <a:t>(сентябрь, 2023г.)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Century" pitchFamily="18" charset="0"/>
            </a:endParaRPr>
          </a:p>
        </p:txBody>
      </p:sp>
      <p:pic>
        <p:nvPicPr>
          <p:cNvPr id="5" name="Рисунок 4" descr="0033-040-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143116"/>
            <a:ext cx="2083101" cy="1554553"/>
          </a:xfrm>
          <a:prstGeom prst="rect">
            <a:avLst/>
          </a:prstGeom>
        </p:spPr>
      </p:pic>
      <p:pic>
        <p:nvPicPr>
          <p:cNvPr id="6" name="Рисунок 5" descr="af739abe93d79bdee0dce076ecb8d2785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9" y="2143116"/>
            <a:ext cx="2143140" cy="1610150"/>
          </a:xfrm>
          <a:prstGeom prst="rect">
            <a:avLst/>
          </a:prstGeom>
        </p:spPr>
      </p:pic>
      <p:pic>
        <p:nvPicPr>
          <p:cNvPr id="7" name="Рисунок 6" descr="nb9rWlEXgrlIbI0nsQbiTrIiAcr36gTKSrmWWCSCnm7ARV53HLAFq_7-e4uZp2ycGa2O5Tv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1714488"/>
            <a:ext cx="1659950" cy="2000240"/>
          </a:xfrm>
          <a:prstGeom prst="rect">
            <a:avLst/>
          </a:prstGeom>
        </p:spPr>
      </p:pic>
      <p:pic>
        <p:nvPicPr>
          <p:cNvPr id="8" name="Рисунок 7" descr="567_58da09f669ad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000504"/>
            <a:ext cx="2371297" cy="1775123"/>
          </a:xfrm>
          <a:prstGeom prst="rect">
            <a:avLst/>
          </a:prstGeom>
        </p:spPr>
      </p:pic>
      <p:pic>
        <p:nvPicPr>
          <p:cNvPr id="9" name="Рисунок 8" descr="1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8860" y="4214818"/>
            <a:ext cx="1999737" cy="1357322"/>
          </a:xfrm>
          <a:prstGeom prst="rect">
            <a:avLst/>
          </a:prstGeom>
        </p:spPr>
      </p:pic>
      <p:pic>
        <p:nvPicPr>
          <p:cNvPr id="10" name="Рисунок 9" descr="13930189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4810" y="3714752"/>
            <a:ext cx="2309812" cy="2309812"/>
          </a:xfrm>
          <a:prstGeom prst="rect">
            <a:avLst/>
          </a:prstGeom>
        </p:spPr>
      </p:pic>
      <p:pic>
        <p:nvPicPr>
          <p:cNvPr id="11" name="Рисунок 10" descr="b3446fc1a01ccde2ea80c43e0717756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12" y="3786190"/>
            <a:ext cx="2357430" cy="23574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3517150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5338</TotalTime>
  <Words>369</Words>
  <Application>Microsoft Office PowerPoint</Application>
  <PresentationFormat>Экран (4:3)</PresentationFormat>
  <Paragraphs>78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 1215T</dc:creator>
  <cp:lastModifiedBy>Алена</cp:lastModifiedBy>
  <cp:revision>170</cp:revision>
  <dcterms:created xsi:type="dcterms:W3CDTF">2017-12-19T15:21:58Z</dcterms:created>
  <dcterms:modified xsi:type="dcterms:W3CDTF">2025-02-06T04:19:00Z</dcterms:modified>
</cp:coreProperties>
</file>