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58" r:id="rId8"/>
    <p:sldId id="266" r:id="rId9"/>
    <p:sldId id="267" r:id="rId10"/>
    <p:sldId id="268" r:id="rId11"/>
  </p:sldIdLst>
  <p:sldSz cx="9144000" cy="6858000" type="screen4x3"/>
  <p:notesSz cx="6858000" cy="9144000"/>
  <p:custDataLst>
    <p:tags r:id="rId1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36" y="-5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20688"/>
            <a:ext cx="7772400" cy="1470025"/>
          </a:xfrm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06084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7586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235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738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2738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234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632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035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445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650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100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426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A58B6-971A-462A-8553-BD1507558948}" type="datetimeFigureOut">
              <a:rPr lang="ru-RU" smtClean="0"/>
              <a:t>26.11.2017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A7A2EB-1EEC-4842-9E02-32E452F28CF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937418" y="6488668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14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759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chools.dnevnik.ru/homework.aspx" TargetMode="External"/><Relationship Id="rId2" Type="http://schemas.openxmlformats.org/officeDocument/2006/relationships/hyperlink" Target="http://svb.ucoz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0040" y="148478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Тема:</a:t>
            </a:r>
            <a:b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Стилистические </a:t>
            </a:r>
            <a:r>
              <a:rPr lang="ru-RU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свойства фразеологизмов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26144" y="5301208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Выполнила:</a:t>
            </a:r>
          </a:p>
          <a:p>
            <a:pPr algn="r"/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Учитель русского языка и литературы </a:t>
            </a:r>
          </a:p>
          <a:p>
            <a:pPr algn="r"/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Скрыльникова Ольга Александровна</a:t>
            </a:r>
            <a:endParaRPr 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827584" y="-27384"/>
            <a:ext cx="7624936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МОУ «СОШ с.Липовка Духовницкого района Саратовской области»</a:t>
            </a:r>
            <a:endParaRPr lang="ru-RU" sz="1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570435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93056" y="170080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25000" endPos="42000" dir="5400000" sy="-100000" algn="bl" rotWithShape="0"/>
                </a:effectLst>
                <a:ea typeface="+mj-ea"/>
                <a:cs typeface="+mj-cs"/>
              </a:rPr>
              <a:t>СПАСИБО ЗА ВНИМАНИЕ!</a:t>
            </a:r>
            <a:endParaRPr lang="ru-RU" sz="2800" dirty="0"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25000" endPos="42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863681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4993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hangingPunct="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Зовут его крылатым словом,</a:t>
            </a:r>
          </a:p>
          <a:p>
            <a:pPr hangingPunct="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Его значение всем знакомо,</a:t>
            </a:r>
          </a:p>
          <a:p>
            <a:pPr hangingPunct="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Название звучно с афоризмом.</a:t>
            </a:r>
          </a:p>
          <a:p>
            <a:pPr hangingPunct="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Его зовем...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18864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hangingPunct="0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ЗАГАДКА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3205425"/>
            <a:ext cx="5886400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hangingPunct="0"/>
            <a:r>
              <a:rPr lang="ru-RU" sz="6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ФРАЗЕОЛОГИЗМ</a:t>
            </a:r>
            <a:endParaRPr lang="ru-RU" sz="6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29971"/>
            <a:ext cx="2376264" cy="2838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1325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334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СРАВНИТЕЛЬНЫЙ АНАЛИЗ ДВУХ ПРЕДЛОЖЕНИЙ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2412" y="1838970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1.Ребята работали на пришкольном участке не покладая рук, и поэтому задание они выполнили раньше срока.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2412" y="2924944"/>
            <a:ext cx="81369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2.Все работали усердно.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1702" y="4056140"/>
            <a:ext cx="8386388" cy="2757236"/>
            <a:chOff x="531702" y="4056140"/>
            <a:chExt cx="8386388" cy="2757236"/>
          </a:xfrm>
        </p:grpSpPr>
        <p:pic>
          <p:nvPicPr>
            <p:cNvPr id="2051" name="Picture 3" descr="C:\Users\Арк\Desktop\depositphotos_11418871-stock-illustration-gardening-kids1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702" y="4056140"/>
              <a:ext cx="5552466" cy="27572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 descr="C:\Users\Арк\Desktop\depositphotos_11418871-stock-illustration-gardening-kids2.jpg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4149080"/>
              <a:ext cx="2689906" cy="2592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4673559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72842"/>
            <a:ext cx="8334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ЦЕЛИ УРОКА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89459" y="2204864"/>
            <a:ext cx="8375029" cy="895350"/>
            <a:chOff x="589459" y="2016125"/>
            <a:chExt cx="8375029" cy="895350"/>
          </a:xfrm>
        </p:grpSpPr>
        <p:sp>
          <p:nvSpPr>
            <p:cNvPr id="7" name="AutoShape 14"/>
            <p:cNvSpPr>
              <a:spLocks noChangeArrowheads="1"/>
            </p:cNvSpPr>
            <p:nvPr/>
          </p:nvSpPr>
          <p:spPr bwMode="gray">
            <a:xfrm>
              <a:off x="827584" y="2016125"/>
              <a:ext cx="7592516" cy="8953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8039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158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20"/>
            <p:cNvSpPr>
              <a:spLocks noChangeArrowheads="1"/>
            </p:cNvSpPr>
            <p:nvPr/>
          </p:nvSpPr>
          <p:spPr bwMode="gray">
            <a:xfrm rot="5400000">
              <a:off x="589459" y="2214562"/>
              <a:ext cx="488950" cy="488950"/>
            </a:xfrm>
            <a:prstGeom prst="diamond">
              <a:avLst/>
            </a:prstGeom>
            <a:solidFill>
              <a:schemeClr val="hlink"/>
            </a:solidFill>
            <a:ln w="19050">
              <a:solidFill>
                <a:srgbClr val="F8F8F8"/>
              </a:solidFill>
              <a:miter lim="800000"/>
              <a:headEnd/>
              <a:tailEnd/>
            </a:ln>
            <a:effectLst>
              <a:outerShdw sy="50000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059793" y="2060848"/>
              <a:ext cx="7904695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hangingPunct="0"/>
              <a:r>
                <a:rPr lang="ru-RU" sz="24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рассказать, показать, что мы узнали о стилистических свойствах фразеологизмов</a:t>
              </a:r>
              <a:endPara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11560" y="3469754"/>
            <a:ext cx="8491524" cy="895350"/>
            <a:chOff x="600795" y="3271071"/>
            <a:chExt cx="8491524" cy="895350"/>
          </a:xfrm>
        </p:grpSpPr>
        <p:sp>
          <p:nvSpPr>
            <p:cNvPr id="9" name="AutoShape 23"/>
            <p:cNvSpPr>
              <a:spLocks noChangeArrowheads="1"/>
            </p:cNvSpPr>
            <p:nvPr/>
          </p:nvSpPr>
          <p:spPr bwMode="gray">
            <a:xfrm>
              <a:off x="838920" y="3271071"/>
              <a:ext cx="7581180" cy="8953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8039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15875">
              <a:solidFill>
                <a:srgbClr val="B2B2B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" name="AutoShape 24"/>
            <p:cNvSpPr>
              <a:spLocks noChangeArrowheads="1"/>
            </p:cNvSpPr>
            <p:nvPr/>
          </p:nvSpPr>
          <p:spPr bwMode="gray">
            <a:xfrm rot="5400000">
              <a:off x="600795" y="3469508"/>
              <a:ext cx="488950" cy="488950"/>
            </a:xfrm>
            <a:prstGeom prst="diamond">
              <a:avLst/>
            </a:prstGeom>
            <a:solidFill>
              <a:schemeClr val="accent1"/>
            </a:solidFill>
            <a:ln w="19050">
              <a:solidFill>
                <a:srgbClr val="F8F8F8"/>
              </a:solidFill>
              <a:miter lim="800000"/>
              <a:headEnd/>
              <a:tailEnd/>
            </a:ln>
            <a:effectLst>
              <a:outerShdw sy="50000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187624" y="3471391"/>
              <a:ext cx="790469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hangingPunct="0"/>
              <a:r>
                <a:rPr lang="ru-RU" sz="24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учиться употреблять фразеологизмы в своей </a:t>
              </a:r>
              <a:r>
                <a:rPr lang="ru-RU" sz="24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речи</a:t>
              </a:r>
              <a:endPara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pic>
        <p:nvPicPr>
          <p:cNvPr id="307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3" y="4437112"/>
            <a:ext cx="9045795" cy="224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41021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72842"/>
            <a:ext cx="83346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ФИЗКУЛЬМИНУТКА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 descr="Картинки по запросу физкультура 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276872"/>
            <a:ext cx="6699527" cy="346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muzyka_dlya_fizkulminutki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894.1584"/>
                  <p14:fade in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2400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4005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59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16632"/>
            <a:ext cx="83346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РАСПРЕДЕЛИТЬ ФРАЗЕОЛОГИЗМЫ </a:t>
            </a:r>
          </a:p>
          <a:p>
            <a:pPr algn="ctr" hangingPunct="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ГРУППАМ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772816"/>
            <a:ext cx="56843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Войти в силу, играть роль, общий язык, играть в молчанку, владеть собой, водой не разольешь, вести себя, навострить лыжи, поставить вопрос, выжить из ума, пускать пыль в глаза, совать нос, иметь значение, во все лопатки, вносить свою лепту, кот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наплакал.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122" name="Picture 2" descr="Картинки по запросу человек думает 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852936"/>
            <a:ext cx="2513688" cy="3662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0066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Прямоугольник 48"/>
          <p:cNvSpPr/>
          <p:nvPr/>
        </p:nvSpPr>
        <p:spPr>
          <a:xfrm>
            <a:off x="371269" y="191542"/>
            <a:ext cx="83771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СТИЛИСТИЧЕСКИЕ СВОЙСТВА ФРАЗЕОЛОГИЗМОВ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61" name="Группа 60"/>
          <p:cNvGrpSpPr/>
          <p:nvPr/>
        </p:nvGrpSpPr>
        <p:grpSpPr>
          <a:xfrm>
            <a:off x="506017" y="2705843"/>
            <a:ext cx="1698625" cy="3563640"/>
            <a:chOff x="506017" y="2705843"/>
            <a:chExt cx="1698625" cy="3563640"/>
          </a:xfrm>
        </p:grpSpPr>
        <p:sp>
          <p:nvSpPr>
            <p:cNvPr id="59" name="AutoShape 3"/>
            <p:cNvSpPr>
              <a:spLocks noChangeArrowheads="1"/>
            </p:cNvSpPr>
            <p:nvPr/>
          </p:nvSpPr>
          <p:spPr bwMode="gray">
            <a:xfrm flipV="1">
              <a:off x="506017" y="2705843"/>
              <a:ext cx="1698625" cy="3563640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rgbClr val="EAEAEA">
                    <a:gamma/>
                    <a:shade val="63529"/>
                    <a:invGamma/>
                    <a:alpha val="20000"/>
                  </a:srgbClr>
                </a:gs>
                <a:gs pos="50000">
                  <a:srgbClr val="EAEAEA">
                    <a:alpha val="20000"/>
                  </a:srgbClr>
                </a:gs>
                <a:gs pos="100000">
                  <a:srgbClr val="EAEAEA">
                    <a:gamma/>
                    <a:shade val="63529"/>
                    <a:invGamma/>
                    <a:alpha val="2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Rectangle 22"/>
            <p:cNvSpPr>
              <a:spLocks noChangeArrowheads="1"/>
            </p:cNvSpPr>
            <p:nvPr/>
          </p:nvSpPr>
          <p:spPr bwMode="auto">
            <a:xfrm>
              <a:off x="528613" y="3284984"/>
              <a:ext cx="1636712" cy="2308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b="1" dirty="0"/>
                <a:t>Владеть </a:t>
              </a:r>
              <a:r>
                <a:rPr lang="ru-RU" b="1" dirty="0" smtClean="0"/>
                <a:t>собой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Вести </a:t>
              </a:r>
              <a:r>
                <a:rPr lang="ru-RU" b="1" dirty="0" smtClean="0"/>
                <a:t>себя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Иметь </a:t>
              </a:r>
              <a:r>
                <a:rPr lang="ru-RU" b="1" dirty="0" smtClean="0"/>
                <a:t>значение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Войти в силу</a:t>
              </a:r>
              <a:endParaRPr lang="ru-RU" b="1" dirty="0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467544" y="1715244"/>
            <a:ext cx="1767011" cy="1476375"/>
            <a:chOff x="584200" y="1715244"/>
            <a:chExt cx="1767011" cy="1476375"/>
          </a:xfrm>
        </p:grpSpPr>
        <p:grpSp>
          <p:nvGrpSpPr>
            <p:cNvPr id="63" name="Group 13"/>
            <p:cNvGrpSpPr>
              <a:grpSpLocks/>
            </p:cNvGrpSpPr>
            <p:nvPr/>
          </p:nvGrpSpPr>
          <p:grpSpPr bwMode="auto">
            <a:xfrm>
              <a:off x="629023" y="2670919"/>
              <a:ext cx="1687512" cy="520700"/>
              <a:chOff x="1003" y="2400"/>
              <a:chExt cx="1089" cy="336"/>
            </a:xfrm>
          </p:grpSpPr>
          <p:sp>
            <p:nvSpPr>
              <p:cNvPr id="70" name="Oval 14"/>
              <p:cNvSpPr>
                <a:spLocks noChangeArrowheads="1"/>
              </p:cNvSpPr>
              <p:nvPr/>
            </p:nvSpPr>
            <p:spPr bwMode="gray">
              <a:xfrm>
                <a:off x="1006" y="2427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5725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5725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Oval 15"/>
              <p:cNvSpPr>
                <a:spLocks noChangeArrowheads="1"/>
              </p:cNvSpPr>
              <p:nvPr/>
            </p:nvSpPr>
            <p:spPr bwMode="gray">
              <a:xfrm>
                <a:off x="1003" y="2400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tint val="3176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64" name="Picture 42" descr="shadow_1_m"/>
            <p:cNvPicPr>
              <a:picLocks noChangeAspect="1" noChangeArrowheads="1"/>
            </p:cNvPicPr>
            <p:nvPr/>
          </p:nvPicPr>
          <p:blipFill>
            <a:blip r:embed="rId2" cstate="print">
              <a:lum bright="12000"/>
            </a:blip>
            <a:srcRect/>
            <a:stretch>
              <a:fillRect/>
            </a:stretch>
          </p:blipFill>
          <p:spPr bwMode="gray">
            <a:xfrm>
              <a:off x="849685" y="2791569"/>
              <a:ext cx="1189038" cy="223837"/>
            </a:xfrm>
            <a:prstGeom prst="rect">
              <a:avLst/>
            </a:prstGeom>
            <a:noFill/>
          </p:spPr>
        </p:pic>
        <p:grpSp>
          <p:nvGrpSpPr>
            <p:cNvPr id="65" name="Group 43"/>
            <p:cNvGrpSpPr>
              <a:grpSpLocks/>
            </p:cNvGrpSpPr>
            <p:nvPr/>
          </p:nvGrpSpPr>
          <p:grpSpPr bwMode="auto">
            <a:xfrm>
              <a:off x="584200" y="1715244"/>
              <a:ext cx="1767011" cy="1217612"/>
              <a:chOff x="887" y="2040"/>
              <a:chExt cx="433" cy="422"/>
            </a:xfrm>
          </p:grpSpPr>
          <p:pic>
            <p:nvPicPr>
              <p:cNvPr id="67" name="Picture 44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68" name="Oval 4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alpha val="55000"/>
                    </a:schemeClr>
                  </a:gs>
                  <a:gs pos="50000">
                    <a:schemeClr val="accent1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1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69" name="Picture 46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sp>
          <p:nvSpPr>
            <p:cNvPr id="66" name="Rectangle 47"/>
            <p:cNvSpPr>
              <a:spLocks noChangeArrowheads="1"/>
            </p:cNvSpPr>
            <p:nvPr/>
          </p:nvSpPr>
          <p:spPr bwMode="gray">
            <a:xfrm>
              <a:off x="683568" y="2123564"/>
              <a:ext cx="15440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ru-RU" b="1" dirty="0" smtClean="0">
                  <a:solidFill>
                    <a:srgbClr val="FEFFFF"/>
                  </a:solidFill>
                  <a:cs typeface="Arial" charset="0"/>
                </a:rPr>
                <a:t>Нейтральные</a:t>
              </a:r>
              <a:endParaRPr lang="en-US" b="1" dirty="0">
                <a:solidFill>
                  <a:srgbClr val="FEFFFF"/>
                </a:solidFill>
                <a:cs typeface="Arial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2642097" y="2710605"/>
            <a:ext cx="1698625" cy="3558878"/>
            <a:chOff x="2642097" y="2710605"/>
            <a:chExt cx="1698625" cy="3558878"/>
          </a:xfrm>
        </p:grpSpPr>
        <p:sp>
          <p:nvSpPr>
            <p:cNvPr id="72" name="AutoShape 4"/>
            <p:cNvSpPr>
              <a:spLocks noChangeArrowheads="1"/>
            </p:cNvSpPr>
            <p:nvPr/>
          </p:nvSpPr>
          <p:spPr bwMode="gray">
            <a:xfrm flipV="1">
              <a:off x="2642097" y="2710605"/>
              <a:ext cx="1698625" cy="3558878"/>
            </a:xfrm>
            <a:prstGeom prst="can">
              <a:avLst>
                <a:gd name="adj" fmla="val 23795"/>
              </a:avLst>
            </a:prstGeom>
            <a:gradFill rotWithShape="1">
              <a:gsLst>
                <a:gs pos="0">
                  <a:srgbClr val="EAEAEA">
                    <a:gamma/>
                    <a:shade val="63529"/>
                    <a:invGamma/>
                    <a:alpha val="20000"/>
                  </a:srgbClr>
                </a:gs>
                <a:gs pos="50000">
                  <a:srgbClr val="EAEAEA">
                    <a:alpha val="20000"/>
                  </a:srgbClr>
                </a:gs>
                <a:gs pos="100000">
                  <a:srgbClr val="EAEAEA">
                    <a:gamma/>
                    <a:shade val="63529"/>
                    <a:invGamma/>
                    <a:alpha val="2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3" name="Rectangle 22"/>
            <p:cNvSpPr>
              <a:spLocks noChangeArrowheads="1"/>
            </p:cNvSpPr>
            <p:nvPr/>
          </p:nvSpPr>
          <p:spPr bwMode="auto">
            <a:xfrm>
              <a:off x="2680934" y="3284984"/>
              <a:ext cx="1636712" cy="25853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b="1" dirty="0"/>
                <a:t>Поставить </a:t>
              </a:r>
              <a:r>
                <a:rPr lang="ru-RU" b="1" dirty="0" smtClean="0"/>
                <a:t>вопрос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Общий </a:t>
              </a:r>
              <a:r>
                <a:rPr lang="ru-RU" b="1" dirty="0" smtClean="0"/>
                <a:t>язык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Играть роль </a:t>
              </a:r>
              <a:endParaRPr lang="ru-RU" b="1" dirty="0" smtClean="0"/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Вносить свою лепту</a:t>
              </a: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4801989" y="2665214"/>
            <a:ext cx="1687513" cy="3604270"/>
            <a:chOff x="4801989" y="2665214"/>
            <a:chExt cx="1687513" cy="3604270"/>
          </a:xfrm>
        </p:grpSpPr>
        <p:sp>
          <p:nvSpPr>
            <p:cNvPr id="75" name="AutoShape 5"/>
            <p:cNvSpPr>
              <a:spLocks noChangeArrowheads="1"/>
            </p:cNvSpPr>
            <p:nvPr/>
          </p:nvSpPr>
          <p:spPr bwMode="gray">
            <a:xfrm flipV="1">
              <a:off x="4801989" y="2665214"/>
              <a:ext cx="1687513" cy="3604270"/>
            </a:xfrm>
            <a:prstGeom prst="can">
              <a:avLst>
                <a:gd name="adj" fmla="val 23314"/>
              </a:avLst>
            </a:prstGeom>
            <a:gradFill rotWithShape="1">
              <a:gsLst>
                <a:gs pos="0">
                  <a:srgbClr val="EAEAEA">
                    <a:gamma/>
                    <a:shade val="63529"/>
                    <a:invGamma/>
                    <a:alpha val="20000"/>
                  </a:srgbClr>
                </a:gs>
                <a:gs pos="50000">
                  <a:srgbClr val="EAEAEA">
                    <a:alpha val="20000"/>
                  </a:srgbClr>
                </a:gs>
                <a:gs pos="100000">
                  <a:srgbClr val="EAEAEA">
                    <a:gamma/>
                    <a:shade val="63529"/>
                    <a:invGamma/>
                    <a:alpha val="2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Rectangle 22"/>
            <p:cNvSpPr>
              <a:spLocks noChangeArrowheads="1"/>
            </p:cNvSpPr>
            <p:nvPr/>
          </p:nvSpPr>
          <p:spPr bwMode="auto">
            <a:xfrm>
              <a:off x="4851772" y="3284984"/>
              <a:ext cx="1636712" cy="286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b="1" dirty="0"/>
                <a:t>Во все </a:t>
              </a:r>
              <a:r>
                <a:rPr lang="ru-RU" b="1" dirty="0" smtClean="0"/>
                <a:t>лопатки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Водой не </a:t>
              </a:r>
              <a:r>
                <a:rPr lang="ru-RU" b="1" dirty="0" smtClean="0"/>
                <a:t>разольёшь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Кот </a:t>
              </a:r>
              <a:r>
                <a:rPr lang="ru-RU" b="1" dirty="0" smtClean="0"/>
                <a:t>наплакал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Играть в молчанку</a:t>
              </a:r>
              <a:endParaRPr lang="ru-RU" b="1" dirty="0"/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6908032" y="2625898"/>
            <a:ext cx="1687512" cy="3571702"/>
            <a:chOff x="6908032" y="2625898"/>
            <a:chExt cx="1687512" cy="3571702"/>
          </a:xfrm>
        </p:grpSpPr>
        <p:sp>
          <p:nvSpPr>
            <p:cNvPr id="78" name="AutoShape 6"/>
            <p:cNvSpPr>
              <a:spLocks noChangeArrowheads="1"/>
            </p:cNvSpPr>
            <p:nvPr/>
          </p:nvSpPr>
          <p:spPr bwMode="gray">
            <a:xfrm flipV="1">
              <a:off x="6908032" y="2625898"/>
              <a:ext cx="1687512" cy="3571702"/>
            </a:xfrm>
            <a:prstGeom prst="can">
              <a:avLst>
                <a:gd name="adj" fmla="val 22946"/>
              </a:avLst>
            </a:prstGeom>
            <a:gradFill rotWithShape="1">
              <a:gsLst>
                <a:gs pos="0">
                  <a:srgbClr val="EAEAEA">
                    <a:gamma/>
                    <a:shade val="63529"/>
                    <a:invGamma/>
                    <a:alpha val="20000"/>
                  </a:srgbClr>
                </a:gs>
                <a:gs pos="50000">
                  <a:srgbClr val="EAEAEA">
                    <a:alpha val="20000"/>
                  </a:srgbClr>
                </a:gs>
                <a:gs pos="100000">
                  <a:srgbClr val="EAEAEA">
                    <a:gamma/>
                    <a:shade val="63529"/>
                    <a:invGamma/>
                    <a:alpha val="20000"/>
                  </a:srgb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Rectangle 22"/>
            <p:cNvSpPr>
              <a:spLocks noChangeArrowheads="1"/>
            </p:cNvSpPr>
            <p:nvPr/>
          </p:nvSpPr>
          <p:spPr bwMode="auto">
            <a:xfrm>
              <a:off x="6934169" y="3284984"/>
              <a:ext cx="1636712" cy="286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ru-RU" b="1" dirty="0"/>
                <a:t>Навострить </a:t>
              </a:r>
              <a:r>
                <a:rPr lang="ru-RU" b="1" dirty="0" smtClean="0"/>
                <a:t>лыжи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Пускать пыль в </a:t>
              </a:r>
              <a:r>
                <a:rPr lang="ru-RU" b="1" dirty="0" smtClean="0"/>
                <a:t>глаза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Выжить  из </a:t>
              </a:r>
              <a:r>
                <a:rPr lang="ru-RU" b="1" dirty="0" smtClean="0"/>
                <a:t>ума</a:t>
              </a:r>
            </a:p>
            <a:p>
              <a:pPr algn="ctr"/>
              <a:endParaRPr lang="ru-RU" b="1" dirty="0"/>
            </a:p>
            <a:p>
              <a:pPr algn="ctr"/>
              <a:r>
                <a:rPr lang="ru-RU" b="1" dirty="0"/>
                <a:t>Совать нос</a:t>
              </a:r>
            </a:p>
          </p:txBody>
        </p:sp>
      </p:grpSp>
      <p:grpSp>
        <p:nvGrpSpPr>
          <p:cNvPr id="91" name="Группа 90"/>
          <p:cNvGrpSpPr/>
          <p:nvPr/>
        </p:nvGrpSpPr>
        <p:grpSpPr>
          <a:xfrm>
            <a:off x="2627784" y="1715244"/>
            <a:ext cx="1712938" cy="1465262"/>
            <a:chOff x="2768600" y="1715244"/>
            <a:chExt cx="1712938" cy="1465262"/>
          </a:xfrm>
        </p:grpSpPr>
        <p:grpSp>
          <p:nvGrpSpPr>
            <p:cNvPr id="92" name="Group 16"/>
            <p:cNvGrpSpPr>
              <a:grpSpLocks/>
            </p:cNvGrpSpPr>
            <p:nvPr/>
          </p:nvGrpSpPr>
          <p:grpSpPr bwMode="auto">
            <a:xfrm>
              <a:off x="2794025" y="2659806"/>
              <a:ext cx="1687513" cy="520700"/>
              <a:chOff x="1003" y="2400"/>
              <a:chExt cx="1089" cy="336"/>
            </a:xfrm>
          </p:grpSpPr>
          <p:sp>
            <p:nvSpPr>
              <p:cNvPr id="99" name="Oval 17"/>
              <p:cNvSpPr>
                <a:spLocks noChangeArrowheads="1"/>
              </p:cNvSpPr>
              <p:nvPr/>
            </p:nvSpPr>
            <p:spPr bwMode="gray">
              <a:xfrm>
                <a:off x="1006" y="2427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57255"/>
                      <a:invGamma/>
                    </a:schemeClr>
                  </a:gs>
                  <a:gs pos="50000">
                    <a:schemeClr val="accent2"/>
                  </a:gs>
                  <a:gs pos="100000">
                    <a:schemeClr val="accent2">
                      <a:gamma/>
                      <a:shade val="57255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0" name="Oval 18"/>
              <p:cNvSpPr>
                <a:spLocks noChangeArrowheads="1"/>
              </p:cNvSpPr>
              <p:nvPr/>
            </p:nvSpPr>
            <p:spPr bwMode="gray">
              <a:xfrm>
                <a:off x="1003" y="2400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tint val="31765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93" name="Picture 36" descr="shadow_1_m"/>
            <p:cNvPicPr>
              <a:picLocks noChangeAspect="1" noChangeArrowheads="1"/>
            </p:cNvPicPr>
            <p:nvPr/>
          </p:nvPicPr>
          <p:blipFill>
            <a:blip r:embed="rId2" cstate="print">
              <a:lum bright="12000"/>
            </a:blip>
            <a:srcRect/>
            <a:stretch>
              <a:fillRect/>
            </a:stretch>
          </p:blipFill>
          <p:spPr bwMode="gray">
            <a:xfrm>
              <a:off x="3035325" y="2791569"/>
              <a:ext cx="1190625" cy="223837"/>
            </a:xfrm>
            <a:prstGeom prst="rect">
              <a:avLst/>
            </a:prstGeom>
            <a:noFill/>
          </p:spPr>
        </p:pic>
        <p:grpSp>
          <p:nvGrpSpPr>
            <p:cNvPr id="94" name="Group 37"/>
            <p:cNvGrpSpPr>
              <a:grpSpLocks/>
            </p:cNvGrpSpPr>
            <p:nvPr/>
          </p:nvGrpSpPr>
          <p:grpSpPr bwMode="auto">
            <a:xfrm>
              <a:off x="2768600" y="1715244"/>
              <a:ext cx="1712937" cy="1217612"/>
              <a:chOff x="887" y="2040"/>
              <a:chExt cx="433" cy="422"/>
            </a:xfrm>
          </p:grpSpPr>
          <p:pic>
            <p:nvPicPr>
              <p:cNvPr id="96" name="Picture 38" descr="circuler_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97" name="Oval 39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alpha val="55000"/>
                    </a:schemeClr>
                  </a:gs>
                  <a:gs pos="50000">
                    <a:schemeClr val="accent2">
                      <a:gamma/>
                      <a:shade val="46275"/>
                      <a:invGamma/>
                      <a:alpha val="89999"/>
                    </a:schemeClr>
                  </a:gs>
                  <a:gs pos="100000">
                    <a:schemeClr val="accent2">
                      <a:alpha val="5500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98" name="Picture 40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sp>
          <p:nvSpPr>
            <p:cNvPr id="95" name="Rectangle 41"/>
            <p:cNvSpPr>
              <a:spLocks noChangeArrowheads="1"/>
            </p:cNvSpPr>
            <p:nvPr/>
          </p:nvSpPr>
          <p:spPr bwMode="gray">
            <a:xfrm>
              <a:off x="3065492" y="2132856"/>
              <a:ext cx="114646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ru-RU" b="1" dirty="0" smtClean="0">
                  <a:solidFill>
                    <a:srgbClr val="FEFFFF"/>
                  </a:solidFill>
                  <a:cs typeface="Arial" charset="0"/>
                </a:rPr>
                <a:t>Книжные</a:t>
              </a:r>
              <a:endParaRPr lang="en-US" b="1" dirty="0">
                <a:solidFill>
                  <a:srgbClr val="FEFFFF"/>
                </a:solidFill>
                <a:cs typeface="Arial" charset="0"/>
              </a:endParaRPr>
            </a:p>
          </p:txBody>
        </p:sp>
      </p:grpSp>
      <p:grpSp>
        <p:nvGrpSpPr>
          <p:cNvPr id="101" name="Группа 100"/>
          <p:cNvGrpSpPr/>
          <p:nvPr/>
        </p:nvGrpSpPr>
        <p:grpSpPr>
          <a:xfrm>
            <a:off x="4788024" y="1671439"/>
            <a:ext cx="1701478" cy="1490662"/>
            <a:chOff x="4940300" y="1671439"/>
            <a:chExt cx="1701478" cy="1490662"/>
          </a:xfrm>
        </p:grpSpPr>
        <p:grpSp>
          <p:nvGrpSpPr>
            <p:cNvPr id="102" name="Group 7"/>
            <p:cNvGrpSpPr>
              <a:grpSpLocks/>
            </p:cNvGrpSpPr>
            <p:nvPr/>
          </p:nvGrpSpPr>
          <p:grpSpPr bwMode="auto">
            <a:xfrm>
              <a:off x="4954265" y="2641401"/>
              <a:ext cx="1687513" cy="520700"/>
              <a:chOff x="1003" y="2400"/>
              <a:chExt cx="1089" cy="336"/>
            </a:xfrm>
          </p:grpSpPr>
          <p:sp>
            <p:nvSpPr>
              <p:cNvPr id="109" name="Oval 8"/>
              <p:cNvSpPr>
                <a:spLocks noChangeArrowheads="1"/>
              </p:cNvSpPr>
              <p:nvPr/>
            </p:nvSpPr>
            <p:spPr bwMode="gray">
              <a:xfrm>
                <a:off x="1006" y="2427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gamma/>
                      <a:shade val="57255"/>
                      <a:invGamma/>
                    </a:srgbClr>
                  </a:gs>
                  <a:gs pos="50000">
                    <a:srgbClr val="FF9900"/>
                  </a:gs>
                  <a:gs pos="100000">
                    <a:srgbClr val="FF9900">
                      <a:gamma/>
                      <a:shade val="57255"/>
                      <a:invGamma/>
                    </a:srgb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0" name="Oval 9"/>
              <p:cNvSpPr>
                <a:spLocks noChangeArrowheads="1"/>
              </p:cNvSpPr>
              <p:nvPr/>
            </p:nvSpPr>
            <p:spPr bwMode="gray">
              <a:xfrm>
                <a:off x="1003" y="2400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gamma/>
                      <a:tint val="28627"/>
                      <a:invGamma/>
                    </a:srgbClr>
                  </a:gs>
                  <a:gs pos="100000">
                    <a:srgbClr val="FF9900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03" name="Picture 30" descr="shadow_1_m"/>
            <p:cNvPicPr>
              <a:picLocks noChangeAspect="1" noChangeArrowheads="1"/>
            </p:cNvPicPr>
            <p:nvPr/>
          </p:nvPicPr>
          <p:blipFill>
            <a:blip r:embed="rId2" cstate="print">
              <a:lum bright="12000"/>
            </a:blip>
            <a:srcRect/>
            <a:stretch>
              <a:fillRect/>
            </a:stretch>
          </p:blipFill>
          <p:spPr bwMode="gray">
            <a:xfrm>
              <a:off x="5181278" y="2747764"/>
              <a:ext cx="1189037" cy="223837"/>
            </a:xfrm>
            <a:prstGeom prst="rect">
              <a:avLst/>
            </a:prstGeom>
            <a:noFill/>
          </p:spPr>
        </p:pic>
        <p:grpSp>
          <p:nvGrpSpPr>
            <p:cNvPr id="104" name="Group 31"/>
            <p:cNvGrpSpPr>
              <a:grpSpLocks/>
            </p:cNvGrpSpPr>
            <p:nvPr/>
          </p:nvGrpSpPr>
          <p:grpSpPr bwMode="auto">
            <a:xfrm>
              <a:off x="4940300" y="1671439"/>
              <a:ext cx="1689100" cy="1217612"/>
              <a:chOff x="887" y="2040"/>
              <a:chExt cx="433" cy="422"/>
            </a:xfrm>
          </p:grpSpPr>
          <p:pic>
            <p:nvPicPr>
              <p:cNvPr id="106" name="Picture 32" descr="circuler_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107" name="Oval 33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FF9900">
                      <a:alpha val="55000"/>
                    </a:srgbClr>
                  </a:gs>
                  <a:gs pos="50000">
                    <a:srgbClr val="FF9900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FF9900">
                      <a:alpha val="55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08" name="Picture 34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sp>
          <p:nvSpPr>
            <p:cNvPr id="105" name="Rectangle 35"/>
            <p:cNvSpPr>
              <a:spLocks noChangeArrowheads="1"/>
            </p:cNvSpPr>
            <p:nvPr/>
          </p:nvSpPr>
          <p:spPr bwMode="gray">
            <a:xfrm>
              <a:off x="5025552" y="2123564"/>
              <a:ext cx="149066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ru-RU" b="1" dirty="0" smtClean="0">
                  <a:solidFill>
                    <a:srgbClr val="FEFFFF"/>
                  </a:solidFill>
                  <a:cs typeface="Arial" charset="0"/>
                </a:rPr>
                <a:t>Разговорные</a:t>
              </a:r>
              <a:endParaRPr lang="en-US" b="1" dirty="0">
                <a:solidFill>
                  <a:srgbClr val="FEFFFF"/>
                </a:solidFill>
                <a:cs typeface="Arial" charset="0"/>
              </a:endParaRPr>
            </a:p>
          </p:txBody>
        </p:sp>
      </p:grpSp>
      <p:grpSp>
        <p:nvGrpSpPr>
          <p:cNvPr id="111" name="Группа 110"/>
          <p:cNvGrpSpPr/>
          <p:nvPr/>
        </p:nvGrpSpPr>
        <p:grpSpPr>
          <a:xfrm>
            <a:off x="6876256" y="1668636"/>
            <a:ext cx="1739900" cy="1460500"/>
            <a:chOff x="7073900" y="1668636"/>
            <a:chExt cx="1739900" cy="1460500"/>
          </a:xfrm>
        </p:grpSpPr>
        <p:grpSp>
          <p:nvGrpSpPr>
            <p:cNvPr id="112" name="Group 10"/>
            <p:cNvGrpSpPr>
              <a:grpSpLocks/>
            </p:cNvGrpSpPr>
            <p:nvPr/>
          </p:nvGrpSpPr>
          <p:grpSpPr bwMode="auto">
            <a:xfrm>
              <a:off x="7104088" y="2608436"/>
              <a:ext cx="1687513" cy="520700"/>
              <a:chOff x="1003" y="2400"/>
              <a:chExt cx="1089" cy="336"/>
            </a:xfrm>
          </p:grpSpPr>
          <p:sp>
            <p:nvSpPr>
              <p:cNvPr id="119" name="Oval 11"/>
              <p:cNvSpPr>
                <a:spLocks noChangeArrowheads="1"/>
              </p:cNvSpPr>
              <p:nvPr/>
            </p:nvSpPr>
            <p:spPr bwMode="gray">
              <a:xfrm>
                <a:off x="1006" y="2427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rgbClr val="669900">
                      <a:gamma/>
                      <a:shade val="57255"/>
                      <a:invGamma/>
                    </a:srgbClr>
                  </a:gs>
                  <a:gs pos="50000">
                    <a:srgbClr val="669900"/>
                  </a:gs>
                  <a:gs pos="100000">
                    <a:srgbClr val="669900">
                      <a:gamma/>
                      <a:shade val="57255"/>
                      <a:invGamma/>
                    </a:srgb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0" name="Oval 12"/>
              <p:cNvSpPr>
                <a:spLocks noChangeArrowheads="1"/>
              </p:cNvSpPr>
              <p:nvPr/>
            </p:nvSpPr>
            <p:spPr bwMode="gray">
              <a:xfrm>
                <a:off x="1003" y="2400"/>
                <a:ext cx="1086" cy="309"/>
              </a:xfrm>
              <a:prstGeom prst="ellipse">
                <a:avLst/>
              </a:prstGeom>
              <a:gradFill rotWithShape="1">
                <a:gsLst>
                  <a:gs pos="0">
                    <a:srgbClr val="669900">
                      <a:gamma/>
                      <a:tint val="28627"/>
                      <a:invGamma/>
                    </a:srgbClr>
                  </a:gs>
                  <a:gs pos="100000">
                    <a:srgbClr val="669900"/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pic>
          <p:nvPicPr>
            <p:cNvPr id="113" name="Picture 24" descr="shadow_1_m"/>
            <p:cNvPicPr>
              <a:picLocks noChangeAspect="1" noChangeArrowheads="1"/>
            </p:cNvPicPr>
            <p:nvPr/>
          </p:nvPicPr>
          <p:blipFill>
            <a:blip r:embed="rId2" cstate="print">
              <a:lum bright="12000"/>
            </a:blip>
            <a:srcRect/>
            <a:stretch>
              <a:fillRect/>
            </a:stretch>
          </p:blipFill>
          <p:spPr bwMode="gray">
            <a:xfrm>
              <a:off x="7304113" y="2744961"/>
              <a:ext cx="1190625" cy="223837"/>
            </a:xfrm>
            <a:prstGeom prst="rect">
              <a:avLst/>
            </a:prstGeom>
            <a:noFill/>
          </p:spPr>
        </p:pic>
        <p:grpSp>
          <p:nvGrpSpPr>
            <p:cNvPr id="114" name="Group 25"/>
            <p:cNvGrpSpPr>
              <a:grpSpLocks/>
            </p:cNvGrpSpPr>
            <p:nvPr/>
          </p:nvGrpSpPr>
          <p:grpSpPr bwMode="auto">
            <a:xfrm>
              <a:off x="7073900" y="1668636"/>
              <a:ext cx="1739900" cy="1217612"/>
              <a:chOff x="887" y="2040"/>
              <a:chExt cx="433" cy="422"/>
            </a:xfrm>
          </p:grpSpPr>
          <p:pic>
            <p:nvPicPr>
              <p:cNvPr id="116" name="Picture 26" descr="circuler_1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</p:spPr>
          </p:pic>
          <p:sp>
            <p:nvSpPr>
              <p:cNvPr id="117" name="Oval 27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rgbClr val="99CC00">
                      <a:alpha val="55000"/>
                    </a:srgbClr>
                  </a:gs>
                  <a:gs pos="50000">
                    <a:srgbClr val="99CC00">
                      <a:gamma/>
                      <a:shade val="46275"/>
                      <a:invGamma/>
                      <a:alpha val="89999"/>
                    </a:srgbClr>
                  </a:gs>
                  <a:gs pos="100000">
                    <a:srgbClr val="99CC00">
                      <a:alpha val="55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118" name="Picture 28" descr="Picture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</p:spPr>
          </p:pic>
        </p:grpSp>
        <p:sp>
          <p:nvSpPr>
            <p:cNvPr id="115" name="Rectangle 29"/>
            <p:cNvSpPr>
              <a:spLocks noChangeArrowheads="1"/>
            </p:cNvSpPr>
            <p:nvPr/>
          </p:nvSpPr>
          <p:spPr bwMode="gray">
            <a:xfrm>
              <a:off x="7308304" y="2105828"/>
              <a:ext cx="135293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ru-RU" b="1" dirty="0" smtClean="0">
                  <a:solidFill>
                    <a:srgbClr val="FEFFFF"/>
                  </a:solidFill>
                  <a:cs typeface="Arial" charset="0"/>
                </a:rPr>
                <a:t>Оценочные</a:t>
              </a:r>
              <a:endParaRPr lang="en-US" b="1" dirty="0">
                <a:solidFill>
                  <a:srgbClr val="FEFFFF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32157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260648"/>
            <a:ext cx="8334672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hangingPunct="0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19000" endPos="44000" dist="5000" dir="5400000" sy="-100000" rotWithShape="0"/>
                </a:effectLst>
              </a:rPr>
              <a:t>ОЦЕНИТЬ РАБОТУ НА УРОКЕ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19000" endPos="44000" dist="5000" dir="5400000" sy="-100000" rotWithShape="0"/>
              </a:effectLst>
            </a:endParaRPr>
          </a:p>
        </p:txBody>
      </p:sp>
      <p:pic>
        <p:nvPicPr>
          <p:cNvPr id="6146" name="Picture 2" descr="Картинки по запросу сесть в калошу png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7429" y="3772474"/>
            <a:ext cx="3676589" cy="277648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1844824"/>
            <a:ext cx="56843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hangingPunct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Семи пядей во лбу</a:t>
            </a:r>
          </a:p>
          <a:p>
            <a:pPr marL="457200" indent="-457200" hangingPunct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Сесть в калошу</a:t>
            </a:r>
          </a:p>
          <a:p>
            <a:pPr marL="457200" indent="-457200" hangingPunct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Ума палата</a:t>
            </a:r>
          </a:p>
          <a:p>
            <a:pPr marL="457200" indent="-457200" hangingPunct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Принимать к сведению</a:t>
            </a:r>
          </a:p>
          <a:p>
            <a:pPr marL="457200" indent="-457200" hangingPunct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Пропускать мимо ушей</a:t>
            </a:r>
          </a:p>
          <a:p>
            <a:pPr marL="457200" indent="-457200" hangingPunct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 тяжёлым сердцем</a:t>
            </a:r>
          </a:p>
          <a:p>
            <a:pPr marL="457200" indent="-457200" hangingPunct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Сесть в лужу</a:t>
            </a:r>
          </a:p>
          <a:p>
            <a:pPr marL="457200" indent="-457200" hangingPunct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славу</a:t>
            </a:r>
          </a:p>
        </p:txBody>
      </p:sp>
    </p:spTree>
    <p:extLst>
      <p:ext uri="{BB962C8B-B14F-4D97-AF65-F5344CB8AC3E}">
        <p14:creationId xmlns:p14="http://schemas.microsoft.com/office/powerpoint/2010/main" val="35764881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334672" cy="769441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hangingPunct="0"/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19000" endPos="44000" dist="5000" dir="5400000" sy="-100000" rotWithShape="0"/>
                </a:effectLst>
              </a:rPr>
              <a:t>ДОМАШНЕЕ ЗАДАНИЕ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19000" endPos="44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132856"/>
            <a:ext cx="70342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Зайдите на сайт «Фразеологический калейдоскоп»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2"/>
              </a:rPr>
              <a:t>http://svb.ucoz.ru/ 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найдите там ссылку 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страницу </a:t>
            </a:r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И.А.Крылова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Выписать пять фразеологизмов </a:t>
            </a:r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И.А.Крылова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составить с ними предложения.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971436"/>
            <a:ext cx="70342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b="1" dirty="0">
                <a:solidFill>
                  <a:schemeClr val="accent4">
                    <a:lumMod val="50000"/>
                  </a:schemeClr>
                </a:solidFill>
                <a:hlinkClick r:id="rId3"/>
              </a:rPr>
              <a:t>http://schools.dnevnik.ru/homework.aspx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3" y="4437112"/>
            <a:ext cx="9045795" cy="2242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324352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d366ce38582ec45be7a5ff074451c4f7f3e2c60"/>
</p:tagLst>
</file>

<file path=ppt/theme/theme1.xml><?xml version="1.0" encoding="utf-8"?>
<a:theme xmlns:a="http://schemas.openxmlformats.org/drawingml/2006/main" name="Тема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</TotalTime>
  <Words>258</Words>
  <Application>Microsoft Office PowerPoint</Application>
  <PresentationFormat>Экран (4:3)</PresentationFormat>
  <Paragraphs>67</Paragraphs>
  <Slides>10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Тема: Стилистические свойства фразеологизмов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http://presentation-creation.ru/</Company>
  <LinksUpToDate>false</LinksUpToDate>
  <SharedDoc>false</SharedDoc>
  <HyperlinkBase>http://presentation-creation.ru/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obstinate</dc:creator>
  <cp:lastModifiedBy>Microsoft Office</cp:lastModifiedBy>
  <cp:revision>38</cp:revision>
  <dcterms:created xsi:type="dcterms:W3CDTF">2017-03-21T16:32:01Z</dcterms:created>
  <dcterms:modified xsi:type="dcterms:W3CDTF">2017-11-26T10:08:46Z</dcterms:modified>
</cp:coreProperties>
</file>