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3" r:id="rId15"/>
    <p:sldId id="274" r:id="rId16"/>
    <p:sldId id="272" r:id="rId17"/>
    <p:sldId id="263" r:id="rId18"/>
    <p:sldId id="26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523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hello_html_m224faea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0140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Опыт работы по теме: </a:t>
            </a:r>
            <a:br>
              <a:rPr lang="ru-RU" dirty="0" smtClean="0"/>
            </a:br>
            <a:r>
              <a:rPr lang="ru-RU" b="1" dirty="0" smtClean="0"/>
              <a:t> </a:t>
            </a:r>
            <a:r>
              <a:rPr lang="ru-RU" b="1" dirty="0" smtClean="0">
                <a:solidFill>
                  <a:srgbClr val="00B050"/>
                </a:solidFill>
              </a:rPr>
              <a:t>«Развитие познавательной деятельности дошкольников посредством дидактической игры»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4221088"/>
            <a:ext cx="6400800" cy="175260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Муниципальное дошкольное образовательное автономное учреждение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«Детский сад №115 «Белочка» комбинированного вида г. Орска»</a:t>
            </a:r>
          </a:p>
          <a:p>
            <a:r>
              <a:rPr lang="ru-RU" dirty="0" smtClean="0">
                <a:solidFill>
                  <a:srgbClr val="00B050"/>
                </a:solidFill>
              </a:rPr>
              <a:t>Воспитатель: Тамбулова Салтанат Кунсбаевна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hello_html_m224faea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01408"/>
          </a:xfrm>
          <a:prstGeom prst="rect">
            <a:avLst/>
          </a:prstGeom>
          <a:noFill/>
        </p:spPr>
      </p:pic>
      <p:pic>
        <p:nvPicPr>
          <p:cNvPr id="3075" name="Picture 3" descr="D:\ДЕТ.САД № 115\АТТЕСТАЦИЯ\Документы на аттестацию Тамбулова С.К\6. Методическая работа\картинки\младший возраст\Найди тень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39" y="764704"/>
            <a:ext cx="3552395" cy="2664296"/>
          </a:xfrm>
          <a:prstGeom prst="rect">
            <a:avLst/>
          </a:prstGeom>
          <a:noFill/>
        </p:spPr>
      </p:pic>
      <p:pic>
        <p:nvPicPr>
          <p:cNvPr id="3076" name="Picture 4" descr="D:\ДЕТ.САД № 115\АТТЕСТАЦИЯ\Документы на аттестацию Тамбулова С.К\6. Методическая работа\картинки\младший возраст\Подбери по цвету, форме, размеру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645024"/>
            <a:ext cx="3744416" cy="2746159"/>
          </a:xfrm>
          <a:prstGeom prst="rect">
            <a:avLst/>
          </a:prstGeom>
          <a:noFill/>
        </p:spPr>
      </p:pic>
      <p:pic>
        <p:nvPicPr>
          <p:cNvPr id="3077" name="Picture 5" descr="D:\ДЕТ.САД № 115\АТТЕСТАЦИЯ\Документы на аттестацию Тамбулова С.К\6. Методическая работа\картинки\младший возраст\Сухой пальчиковый бассейн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3717032"/>
            <a:ext cx="3458546" cy="2592288"/>
          </a:xfrm>
          <a:prstGeom prst="rect">
            <a:avLst/>
          </a:prstGeom>
          <a:noFill/>
        </p:spPr>
      </p:pic>
      <p:pic>
        <p:nvPicPr>
          <p:cNvPr id="3078" name="Picture 6" descr="D:\ДЕТ.САД № 115\АТТЕСТАЦИЯ\Документы на аттестацию Тамбулова С.К\6. Методическая работа\картинки\младший возраст\Чудесный мешочек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68" y="692696"/>
            <a:ext cx="3672408" cy="27534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hello_html_m224faea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0140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78092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solidFill>
                  <a:srgbClr val="00B0F0"/>
                </a:solidFill>
              </a:rPr>
              <a:t>Дидактические игры, направленные на познавательное развитие детей старшего дошкольного возраста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hello_html_m224faea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01408"/>
          </a:xfrm>
          <a:prstGeom prst="rect">
            <a:avLst/>
          </a:prstGeom>
          <a:noFill/>
        </p:spPr>
      </p:pic>
      <p:pic>
        <p:nvPicPr>
          <p:cNvPr id="4098" name="Picture 2" descr="D:\ДЕТ.САД № 115\АТТЕСТАЦИЯ\Документы на аттестацию Тамбулова С.К\6. Методическая работа\картинки\старший возраст\Состав числа паровози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764704"/>
            <a:ext cx="3645003" cy="2736304"/>
          </a:xfrm>
          <a:prstGeom prst="rect">
            <a:avLst/>
          </a:prstGeom>
          <a:noFill/>
        </p:spPr>
      </p:pic>
      <p:pic>
        <p:nvPicPr>
          <p:cNvPr id="4099" name="Picture 3" descr="D:\ДЕТ.САД № 115\АТТЕСТАЦИЯ\Документы на аттестацию Тамбулова С.К\6. Методическая работа\картинки\старший возраст\Математические цветочк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764704"/>
            <a:ext cx="3738585" cy="2808312"/>
          </a:xfrm>
          <a:prstGeom prst="rect">
            <a:avLst/>
          </a:prstGeom>
          <a:noFill/>
        </p:spPr>
      </p:pic>
      <p:pic>
        <p:nvPicPr>
          <p:cNvPr id="4100" name="Picture 4" descr="D:\ДЕТ.САД № 115\АТТЕСТАЦИЯ\Документы на аттестацию Тамбулова С.К\6. Методическая работа\картинки\старший возраст\Математические пазлы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5" y="3789040"/>
            <a:ext cx="3956383" cy="2520280"/>
          </a:xfrm>
          <a:prstGeom prst="rect">
            <a:avLst/>
          </a:prstGeom>
          <a:noFill/>
        </p:spPr>
      </p:pic>
      <p:pic>
        <p:nvPicPr>
          <p:cNvPr id="4101" name="Picture 5" descr="D:\ДЕТ.САД № 115\АТТЕСТАЦИЯ\Документы на аттестацию Тамбулова С.К\6. Методическая работа\картинки\старший возраст\Математический пенал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0032" y="3789040"/>
            <a:ext cx="3456384" cy="25963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hello_html_m224faea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01408"/>
          </a:xfrm>
          <a:prstGeom prst="rect">
            <a:avLst/>
          </a:prstGeom>
          <a:noFill/>
        </p:spPr>
      </p:pic>
      <p:pic>
        <p:nvPicPr>
          <p:cNvPr id="5122" name="Picture 2" descr="D:\ДЕТ.САД № 115\АТТЕСТАЦИЯ\Документы на аттестацию Тамбулова С.К\6. Методическая работа\картинки\старший возраст\Закончи ря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764704"/>
            <a:ext cx="4064000" cy="2997200"/>
          </a:xfrm>
          <a:prstGeom prst="rect">
            <a:avLst/>
          </a:prstGeom>
          <a:noFill/>
        </p:spPr>
      </p:pic>
      <p:pic>
        <p:nvPicPr>
          <p:cNvPr id="5123" name="Picture 3" descr="D:\ДЕТ.САД № 115\АТТЕСТАЦИЯ\Документы на аттестацию Тамбулова С.К\6. Методическая работа\картинки\старший возраст\Математические яблочк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692696"/>
            <a:ext cx="3600400" cy="3872985"/>
          </a:xfrm>
          <a:prstGeom prst="rect">
            <a:avLst/>
          </a:prstGeom>
          <a:noFill/>
        </p:spPr>
      </p:pic>
      <p:pic>
        <p:nvPicPr>
          <p:cNvPr id="5124" name="Picture 4" descr="D:\ДЕТ.САД № 115\АТТЕСТАЦИЯ\Документы на аттестацию Тамбулова С.К\6. Методическая работа\картинки\старший возраст\состав числа домики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3789040"/>
            <a:ext cx="3672408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hello_html_m224faea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01408"/>
          </a:xfrm>
          <a:prstGeom prst="rect">
            <a:avLst/>
          </a:prstGeom>
          <a:noFill/>
        </p:spPr>
      </p:pic>
      <p:pic>
        <p:nvPicPr>
          <p:cNvPr id="2" name="Picture 2" descr="G:\Документы на аттестацию Тамбулова С.К\6. Методическая работа\Развитие познавательной деятельности дошкольников посредством дидактической игры\игры\Вершки-корешк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76672"/>
            <a:ext cx="4032448" cy="2808312"/>
          </a:xfrm>
          <a:prstGeom prst="rect">
            <a:avLst/>
          </a:prstGeom>
          <a:noFill/>
        </p:spPr>
      </p:pic>
      <p:pic>
        <p:nvPicPr>
          <p:cNvPr id="1027" name="Picture 3" descr="G:\Документы на аттестацию Тамбулова С.К\6. Методическая работа\Развитие познавательной деятельности дошкольников посредством дидактической игры\игры\Домашние-дикие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1" y="3429000"/>
            <a:ext cx="4032449" cy="3168352"/>
          </a:xfrm>
          <a:prstGeom prst="rect">
            <a:avLst/>
          </a:prstGeom>
          <a:noFill/>
        </p:spPr>
      </p:pic>
      <p:pic>
        <p:nvPicPr>
          <p:cNvPr id="1028" name="Picture 4" descr="G:\Документы на аттестацию Тамбулова С.К\6. Методическая работа\Развитие познавательной деятельности дошкольников посредством дидактической игры\игры\Кому что нужно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548680"/>
            <a:ext cx="4176463" cy="2736304"/>
          </a:xfrm>
          <a:prstGeom prst="rect">
            <a:avLst/>
          </a:prstGeom>
          <a:noFill/>
        </p:spPr>
      </p:pic>
      <p:pic>
        <p:nvPicPr>
          <p:cNvPr id="1029" name="Picture 5" descr="G:\Документы на аттестацию Тамбулова С.К\6. Методическая работа\Развитие познавательной деятельности дошкольников посредством дидактической игры\игры\Профессии Что нужно для работы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3429000"/>
            <a:ext cx="4168930" cy="3096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hello_html_m224faea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01408"/>
          </a:xfrm>
          <a:prstGeom prst="rect">
            <a:avLst/>
          </a:prstGeom>
          <a:noFill/>
        </p:spPr>
      </p:pic>
      <p:pic>
        <p:nvPicPr>
          <p:cNvPr id="2050" name="Picture 2" descr="G:\Документы на аттестацию Тамбулова С.К\6. Методическая работа\Развитие познавательной деятельности дошкольников посредством дидактической игры\игры\Найди пару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76672"/>
            <a:ext cx="3745432" cy="2808312"/>
          </a:xfrm>
          <a:prstGeom prst="rect">
            <a:avLst/>
          </a:prstGeom>
          <a:noFill/>
        </p:spPr>
      </p:pic>
      <p:pic>
        <p:nvPicPr>
          <p:cNvPr id="2051" name="Picture 3" descr="G:\Документы на аттестацию Тамбулова С.К\6. Методическая работа\Развитие познавательной деятельности дошкольников посредством дидактической игры\игры\Пазлы Транспорт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76672"/>
            <a:ext cx="3888432" cy="2808312"/>
          </a:xfrm>
          <a:prstGeom prst="rect">
            <a:avLst/>
          </a:prstGeom>
          <a:noFill/>
        </p:spPr>
      </p:pic>
      <p:pic>
        <p:nvPicPr>
          <p:cNvPr id="2052" name="Picture 4" descr="G:\Документы на аттестацию Тамбулова С.К\6. Методическая работа\Развитие познавательной деятельности дошкольников посредством дидактической игры\игры\Полезно-вредно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3429000"/>
            <a:ext cx="3816424" cy="3024336"/>
          </a:xfrm>
          <a:prstGeom prst="rect">
            <a:avLst/>
          </a:prstGeom>
          <a:noFill/>
        </p:spPr>
      </p:pic>
      <p:pic>
        <p:nvPicPr>
          <p:cNvPr id="2053" name="Picture 5" descr="G:\Документы на аттестацию Тамбулова С.К\6. Методическая работа\Развитие познавательной деятельности дошкольников посредством дидактической игры\игры\Найди тень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9993" y="3501008"/>
            <a:ext cx="4239239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hello_html_m224faea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0140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9675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207407" y="692696"/>
            <a:ext cx="478650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АНАЛИЗ ПРОВЕДЕННОЙ РАБОТЫ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1115616" y="1196752"/>
            <a:ext cx="662372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Работа по развитию познавательных способностей проводилась с 2018 по 2020 г. г. Работа с детьми младшего дошкольного возраста помогла: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 познакомиться детям с основными геометрическими фигурами, запомнить их названия;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научила детей различать цвет;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научила детей сравнивать по величине;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 способствовала развитию у детей тактильного и зрительного восприятия;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помогла в совершенствовании мелкой моторики рук.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 детей старшего дошкольного возраста работа помогла: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 развитию логического мышления, восприятия, памяти;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 развитию внимания, усидчивости; умению доводить начатое до конца;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 развитию творческих способностей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закреплять полученные знания и умения, упражнять в применении их в других видах деятельности, новой обстановке.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Дети очень активны в восприятии задач – шуток, головоломок, логических упражнений. Они настойчиво ищут ход решения, который ведет к результату.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hello_html_m224faea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0140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852936"/>
            <a:ext cx="7772400" cy="1470025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sz="3600" u="sng" dirty="0" smtClean="0">
                <a:solidFill>
                  <a:srgbClr val="0070C0"/>
                </a:solidFill>
              </a:rPr>
              <a:t>Сентябрь 2019 года</a:t>
            </a:r>
            <a:r>
              <a:rPr lang="ru-RU" sz="3600" dirty="0" smtClean="0">
                <a:solidFill>
                  <a:srgbClr val="0070C0"/>
                </a:solidFill>
              </a:rPr>
              <a:t>:</a:t>
            </a:r>
            <a:br>
              <a:rPr lang="ru-RU" sz="3600" dirty="0" smtClean="0">
                <a:solidFill>
                  <a:srgbClr val="0070C0"/>
                </a:solidFill>
              </a:rPr>
            </a:br>
            <a:r>
              <a:rPr lang="ru-RU" sz="3600" dirty="0" smtClean="0">
                <a:solidFill>
                  <a:srgbClr val="0070C0"/>
                </a:solidFill>
              </a:rPr>
              <a:t>11% - ребенок выполняет игру с интересом, правильно, результативно.</a:t>
            </a:r>
            <a:br>
              <a:rPr lang="ru-RU" sz="3600" dirty="0" smtClean="0">
                <a:solidFill>
                  <a:srgbClr val="0070C0"/>
                </a:solidFill>
              </a:rPr>
            </a:br>
            <a:r>
              <a:rPr lang="ru-RU" sz="3600" dirty="0" smtClean="0">
                <a:solidFill>
                  <a:srgbClr val="0070C0"/>
                </a:solidFill>
              </a:rPr>
              <a:t>44% - ребенок делает попытки к выполнению игры, проявляет к ней интерес.</a:t>
            </a:r>
            <a:br>
              <a:rPr lang="ru-RU" sz="3600" dirty="0" smtClean="0">
                <a:solidFill>
                  <a:srgbClr val="0070C0"/>
                </a:solidFill>
              </a:rPr>
            </a:br>
            <a:r>
              <a:rPr lang="ru-RU" sz="3600" dirty="0" smtClean="0">
                <a:solidFill>
                  <a:srgbClr val="0070C0"/>
                </a:solidFill>
              </a:rPr>
              <a:t>45% - ребенок не выполняет игру или ею не заинтересован.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207407" y="692696"/>
            <a:ext cx="478650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АНАЛИЗ ПРОВЕДЕННОЙ РАБОТЫ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hello_html_m224faea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0140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9675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207407" y="692696"/>
            <a:ext cx="478650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АНАЛИЗ ПРОВЕДЕННОЙ РАБОТЫ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043608" y="1340768"/>
            <a:ext cx="683974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Май 2020 года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11% - ребенок не выполняет игру или ею не заинтересован.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33% - ребенок делает попытки к выполнению игры, проявляет к ней интерес.</a:t>
            </a:r>
            <a:endParaRPr lang="ru-RU" sz="32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2286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56% - ребенок выполняет игру с интересом, правильно, результативно.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hello_html_m224faea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0140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rgbClr val="0070C0"/>
                </a:solidFill>
              </a:rPr>
              <a:t>                                                          Дидактическая игра – это многоплановое,</a:t>
            </a:r>
            <a:br>
              <a:rPr lang="ru-RU" sz="2000" dirty="0" smtClean="0">
                <a:solidFill>
                  <a:srgbClr val="0070C0"/>
                </a:solidFill>
              </a:rPr>
            </a:br>
            <a:r>
              <a:rPr lang="ru-RU" sz="2000" dirty="0" smtClean="0">
                <a:solidFill>
                  <a:srgbClr val="0070C0"/>
                </a:solidFill>
              </a:rPr>
              <a:t>                                         сложное педагогическое явление</a:t>
            </a:r>
            <a:br>
              <a:rPr lang="ru-RU" sz="2000" dirty="0" smtClean="0">
                <a:solidFill>
                  <a:srgbClr val="0070C0"/>
                </a:solidFill>
              </a:rPr>
            </a:br>
            <a:r>
              <a:rPr lang="ru-RU" sz="2000" dirty="0" smtClean="0">
                <a:solidFill>
                  <a:srgbClr val="0070C0"/>
                </a:solidFill>
              </a:rPr>
              <a:t>                                                           она является и игровым методом обучения</a:t>
            </a:r>
            <a:br>
              <a:rPr lang="ru-RU" sz="2000" dirty="0" smtClean="0">
                <a:solidFill>
                  <a:srgbClr val="0070C0"/>
                </a:solidFill>
              </a:rPr>
            </a:br>
            <a:r>
              <a:rPr lang="ru-RU" sz="2000" dirty="0" smtClean="0">
                <a:solidFill>
                  <a:srgbClr val="0070C0"/>
                </a:solidFill>
              </a:rPr>
              <a:t>                                                             и самостоятельной игровой деятельностью,</a:t>
            </a:r>
            <a:br>
              <a:rPr lang="ru-RU" sz="2000" dirty="0" smtClean="0">
                <a:solidFill>
                  <a:srgbClr val="0070C0"/>
                </a:solidFill>
              </a:rPr>
            </a:br>
            <a:r>
              <a:rPr lang="ru-RU" sz="2000" dirty="0" smtClean="0">
                <a:solidFill>
                  <a:srgbClr val="0070C0"/>
                </a:solidFill>
              </a:rPr>
              <a:t>                                                     и средством всестороннего воспитания</a:t>
            </a:r>
            <a:br>
              <a:rPr lang="ru-RU" sz="2000" dirty="0" smtClean="0">
                <a:solidFill>
                  <a:srgbClr val="0070C0"/>
                </a:solidFill>
              </a:rPr>
            </a:br>
            <a:r>
              <a:rPr lang="ru-RU" sz="2000" dirty="0" smtClean="0">
                <a:solidFill>
                  <a:srgbClr val="0070C0"/>
                </a:solidFill>
              </a:rPr>
              <a:t>               личности ребенка. </a:t>
            </a:r>
            <a:br>
              <a:rPr lang="ru-RU" sz="2000" dirty="0" smtClean="0">
                <a:solidFill>
                  <a:srgbClr val="0070C0"/>
                </a:solidFill>
              </a:rPr>
            </a:br>
            <a:r>
              <a:rPr lang="ru-RU" sz="2000" dirty="0" smtClean="0">
                <a:solidFill>
                  <a:srgbClr val="0070C0"/>
                </a:solidFill>
              </a:rPr>
              <a:t>                                                                                                             А. К. Бондаренко.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Мастер класс Интеллектуальные игры для детей «Сложи квадрат». Делаем своими руками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212976"/>
            <a:ext cx="4176464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hello_html_m224faea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0140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996952"/>
            <a:ext cx="7772400" cy="1470025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b="1" dirty="0" smtClean="0">
                <a:solidFill>
                  <a:srgbClr val="FF0000"/>
                </a:solidFill>
              </a:rPr>
              <a:t>                           ПРАКТИЧЕСКАЯ ЗНАЧИМОСТЬ ТЕМЫ</a:t>
            </a:r>
            <a:br>
              <a:rPr lang="ru-RU" sz="2200" b="1" dirty="0" smtClean="0">
                <a:solidFill>
                  <a:srgbClr val="FF0000"/>
                </a:solidFill>
              </a:rPr>
            </a:br>
            <a:r>
              <a:rPr lang="ru-RU" sz="2200" b="1" dirty="0" smtClean="0">
                <a:solidFill>
                  <a:srgbClr val="FF0000"/>
                </a:solidFill>
              </a:rPr>
              <a:t>                       ОБОБЩЕНИЯ ПЕДАГОГИЧЕСКОГО ОПЫТА</a:t>
            </a:r>
            <a:r>
              <a:rPr lang="ru-RU" sz="2200" dirty="0" smtClean="0">
                <a:solidFill>
                  <a:srgbClr val="0070C0"/>
                </a:solidFill>
              </a:rPr>
              <a:t/>
            </a:r>
            <a:br>
              <a:rPr lang="ru-RU" sz="2200" dirty="0" smtClean="0">
                <a:solidFill>
                  <a:srgbClr val="0070C0"/>
                </a:solidFill>
              </a:rPr>
            </a:br>
            <a:r>
              <a:rPr lang="ru-RU" sz="2200" dirty="0" smtClean="0">
                <a:solidFill>
                  <a:srgbClr val="0070C0"/>
                </a:solidFill>
              </a:rPr>
              <a:t/>
            </a:r>
            <a:br>
              <a:rPr lang="ru-RU" sz="2200" dirty="0" smtClean="0">
                <a:solidFill>
                  <a:srgbClr val="0070C0"/>
                </a:solidFill>
              </a:rPr>
            </a:br>
            <a:r>
              <a:rPr lang="ru-RU" sz="2200" dirty="0" smtClean="0">
                <a:solidFill>
                  <a:srgbClr val="0070C0"/>
                </a:solidFill>
              </a:rPr>
              <a:t>	Использование педагогом дидактических игр и упражнений в развитии познавательных способностей способствует:</a:t>
            </a:r>
            <a:br>
              <a:rPr lang="ru-RU" sz="2200" dirty="0" smtClean="0">
                <a:solidFill>
                  <a:srgbClr val="0070C0"/>
                </a:solidFill>
              </a:rPr>
            </a:br>
            <a:r>
              <a:rPr lang="ru-RU" sz="2200" dirty="0" smtClean="0">
                <a:solidFill>
                  <a:srgbClr val="0070C0"/>
                </a:solidFill>
              </a:rPr>
              <a:t/>
            </a:r>
            <a:br>
              <a:rPr lang="ru-RU" sz="2200" dirty="0" smtClean="0">
                <a:solidFill>
                  <a:srgbClr val="0070C0"/>
                </a:solidFill>
              </a:rPr>
            </a:br>
            <a:r>
              <a:rPr lang="ru-RU" sz="2200" dirty="0" smtClean="0">
                <a:solidFill>
                  <a:srgbClr val="0070C0"/>
                </a:solidFill>
              </a:rPr>
              <a:t>- получению новых знаний, их обобщению и закреплению;</a:t>
            </a:r>
            <a:br>
              <a:rPr lang="ru-RU" sz="2200" dirty="0" smtClean="0">
                <a:solidFill>
                  <a:srgbClr val="0070C0"/>
                </a:solidFill>
              </a:rPr>
            </a:br>
            <a:r>
              <a:rPr lang="ru-RU" sz="2200" dirty="0" smtClean="0">
                <a:solidFill>
                  <a:srgbClr val="0070C0"/>
                </a:solidFill>
              </a:rPr>
              <a:t>- усвоению общественно выработанных средств и способов умственной деятельности;</a:t>
            </a:r>
            <a:br>
              <a:rPr lang="ru-RU" sz="2200" dirty="0" smtClean="0">
                <a:solidFill>
                  <a:srgbClr val="0070C0"/>
                </a:solidFill>
              </a:rPr>
            </a:br>
            <a:r>
              <a:rPr lang="ru-RU" sz="2200" dirty="0" smtClean="0">
                <a:solidFill>
                  <a:srgbClr val="0070C0"/>
                </a:solidFill>
              </a:rPr>
              <a:t>- обеспечивает расчленение сложных явлений на простые и обобщение единичных;</a:t>
            </a:r>
            <a:br>
              <a:rPr lang="ru-RU" sz="2200" dirty="0" smtClean="0">
                <a:solidFill>
                  <a:srgbClr val="0070C0"/>
                </a:solidFill>
              </a:rPr>
            </a:br>
            <a:r>
              <a:rPr lang="ru-RU" sz="2200" dirty="0" smtClean="0">
                <a:solidFill>
                  <a:srgbClr val="0070C0"/>
                </a:solidFill>
              </a:rPr>
              <a:t>- осуществлению аналитической и синтетической деятельности;</a:t>
            </a:r>
            <a:br>
              <a:rPr lang="ru-RU" sz="2200" dirty="0" smtClean="0">
                <a:solidFill>
                  <a:srgbClr val="0070C0"/>
                </a:solidFill>
              </a:rPr>
            </a:br>
            <a:r>
              <a:rPr lang="ru-RU" sz="2200" dirty="0" smtClean="0">
                <a:solidFill>
                  <a:srgbClr val="0070C0"/>
                </a:solidFill>
              </a:rPr>
              <a:t>- приносит большую пользу тем, что учат детей применять имеющиеся знания в новых условиях.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hello_html_m224faea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0140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9675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solidFill>
                  <a:srgbClr val="FF0000"/>
                </a:solidFill>
              </a:rPr>
              <a:t>ТЕХНОЛОГИЯ РЕШЕНИЯ ЗАДАЧ </a:t>
            </a:r>
            <a:br>
              <a:rPr lang="ru-RU" sz="2200" b="1" dirty="0" smtClean="0">
                <a:solidFill>
                  <a:srgbClr val="FF0000"/>
                </a:solidFill>
              </a:rPr>
            </a:br>
            <a:r>
              <a:rPr lang="ru-RU" sz="2200" b="1" dirty="0" smtClean="0">
                <a:solidFill>
                  <a:srgbClr val="FF0000"/>
                </a:solidFill>
              </a:rPr>
              <a:t>ПОЗНАВАТЕЛЬНОГО РАЗВИТИЯ ДЕТЕЙ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683568" y="1628800"/>
            <a:ext cx="763183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Ведущими задачами является: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создание условий для свободного выбора детьми деятельности, участников совместной деятельности;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поддержка спонтанной игры детей, ее обогащение, обеспечение игрового времени и пространства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Задачи решаются в совместной деятельности взрослого и детей, самостоятельной деятельности, в рамках непосредственной образовательной деятельности и при проведении режимных моментов.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Познавательное развитие </a:t>
            </a:r>
            <a:r>
              <a:rPr kumimoji="0" lang="ru-RU" sz="1400" b="0" i="0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осуществляю через разные формы:</a:t>
            </a:r>
            <a:endParaRPr kumimoji="0" lang="ru-RU" sz="900" b="0" i="0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 непосредственно образовательную деятельность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игры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экспериментирования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наблюдение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художественное творчество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 дидактические игры и упражнения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Для успешной организации познавательного развития в группе создана предметно – развивающая среда. Созданы дидактические игры и картотека дидактических упражнений.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hello_html_m224faea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0140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9675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261767" y="865257"/>
            <a:ext cx="662046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РЕКОМЕНДАЦИИ ПО ИСПОЛЬЗОВАНИЮ ОПЫТА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827584" y="1484784"/>
            <a:ext cx="691175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Соответствие возрастным особенностям детей.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Системность. Она предполагает систему игр, последовательно развивающуюся и усложняющуюся по содержанию, дидактическим задачам, игровым действиям и правилам.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Повторность. То, что легко и просто взрослому или детям школьного возраста, у детей дошкольного возраста вызывает значительные затруднения.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 Наглядность в игре прежде всего представлена в предметах, которыми играют дети и которые составляют материальный центр игры, в картинках, изображающих предметы, действия с ними и отчетливо выделяющих назначение, основные признаки предметов, свойства их материалов.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hello_html_m224faea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0140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9675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261767" y="865257"/>
            <a:ext cx="662046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РЕКОМЕНДАЦИИ ПО ИСПОЛЬЗОВАНИЮ ОПЫТА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475656" y="1340768"/>
            <a:ext cx="626368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 Слово воспитателя. Словесные обращения к детям, объяснения, короткие сюжетные рассказы, которые раскрывают содержание игры и поведение персонажей, образные пояснения игровых действий, вопросы к детям - все это составляет содержание умственного воспитания и раскрывает игру как форму обучения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6. Отбор и продумывание воспитателем программного содержания, четкое определение дидактических задач, определение и место роли игры в системе воспитания и обучения, взаимосвязи и взаимодействия игры с другими формами обучения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7.Время проведения игр не должно превышать: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для детей младшего дошкольного возраста 5-10 минут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для детей среднего дошкольного возраста 15-20 минут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для детей старшего дошкольного возраста 25-30 минут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hello_html_m224faea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0140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78092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solidFill>
                  <a:srgbClr val="00B0F0"/>
                </a:solidFill>
              </a:rPr>
              <a:t>Дидактические игры, направленные на познавательное развитие детей младшего дошкольного возраста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hello_html_m224faea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01408"/>
          </a:xfrm>
          <a:prstGeom prst="rect">
            <a:avLst/>
          </a:prstGeom>
          <a:noFill/>
        </p:spPr>
      </p:pic>
      <p:pic>
        <p:nvPicPr>
          <p:cNvPr id="1030" name="Picture 6" descr="D:\ДЕТ.САД № 115\АТТЕСТАЦИЯ\Документы на аттестацию Тамбулова С.К\6. Методическая работа\картинки\младший возраст\Веселые прищепк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692696"/>
            <a:ext cx="3744416" cy="2955592"/>
          </a:xfrm>
          <a:prstGeom prst="rect">
            <a:avLst/>
          </a:prstGeom>
          <a:noFill/>
        </p:spPr>
      </p:pic>
      <p:pic>
        <p:nvPicPr>
          <p:cNvPr id="1031" name="Picture 7" descr="D:\ДЕТ.САД № 115\АТТЕСТАЦИЯ\Документы на аттестацию Тамбулова С.К\6. Методическая работа\картинки\младший возраст\Стиральные машины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764704"/>
            <a:ext cx="3744416" cy="2808312"/>
          </a:xfrm>
          <a:prstGeom prst="rect">
            <a:avLst/>
          </a:prstGeom>
          <a:noFill/>
        </p:spPr>
      </p:pic>
      <p:pic>
        <p:nvPicPr>
          <p:cNvPr id="1032" name="Picture 8" descr="D:\ДЕТ.САД № 115\АТТЕСТАЦИЯ\Документы на аттестацию Тамбулова С.К\6. Методическая работа\картинки\младший возраст\Цветочная полянк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3789040"/>
            <a:ext cx="3850680" cy="2448272"/>
          </a:xfrm>
          <a:prstGeom prst="rect">
            <a:avLst/>
          </a:prstGeom>
          <a:noFill/>
        </p:spPr>
      </p:pic>
      <p:pic>
        <p:nvPicPr>
          <p:cNvPr id="1033" name="Picture 9" descr="D:\ДЕТ.САД № 115\АТТЕСТАЦИЯ\Документы на аттестацию Тамбулова С.К\6. Методическая работа\картинки\младший возраст\Укрась елочку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3717032"/>
            <a:ext cx="3600400" cy="2699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hello_html_m224faea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01408"/>
          </a:xfrm>
          <a:prstGeom prst="rect">
            <a:avLst/>
          </a:prstGeom>
          <a:noFill/>
        </p:spPr>
      </p:pic>
      <p:pic>
        <p:nvPicPr>
          <p:cNvPr id="2050" name="Picture 2" descr="D:\ДЕТ.САД № 115\АТТЕСТАЦИЯ\Документы на аттестацию Тамбулова С.К\6. Методическая работа\картинки\младший возраст\Волшебные резиночк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764704"/>
            <a:ext cx="3926931" cy="2592288"/>
          </a:xfrm>
          <a:prstGeom prst="rect">
            <a:avLst/>
          </a:prstGeom>
          <a:noFill/>
        </p:spPr>
      </p:pic>
      <p:pic>
        <p:nvPicPr>
          <p:cNvPr id="2051" name="Picture 3" descr="D:\ДЕТ.САД № 115\АТТЕСТАЦИЯ\Документы на аттестацию Тамбулова С.К\6. Методическая работа\картинки\младший возраст\времена год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764704"/>
            <a:ext cx="3431331" cy="3291016"/>
          </a:xfrm>
          <a:prstGeom prst="rect">
            <a:avLst/>
          </a:prstGeom>
          <a:noFill/>
        </p:spPr>
      </p:pic>
      <p:pic>
        <p:nvPicPr>
          <p:cNvPr id="2052" name="Picture 4" descr="D:\ДЕТ.САД № 115\АТТЕСТАЦИЯ\Документы на аттестацию Тамбулова С.К\6. Методическая работа\картинки\младший возраст\Геометрическое лото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4293095"/>
            <a:ext cx="3456384" cy="2071141"/>
          </a:xfrm>
          <a:prstGeom prst="rect">
            <a:avLst/>
          </a:prstGeom>
          <a:noFill/>
        </p:spPr>
      </p:pic>
      <p:pic>
        <p:nvPicPr>
          <p:cNvPr id="2053" name="Picture 5" descr="D:\ДЕТ.САД № 115\АТТЕСТАЦИЯ\Документы на аттестацию Тамбулова С.К\6. Методическая работа\картинки\младший возраст\Магический квадрат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67" y="3645024"/>
            <a:ext cx="3999041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178</Words>
  <Application>Microsoft Office PowerPoint</Application>
  <PresentationFormat>Экран (4:3)</PresentationFormat>
  <Paragraphs>57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Опыт работы по теме:   «Развитие познавательной деятельности дошкольников посредством дидактической игры» </vt:lpstr>
      <vt:lpstr>                                                          Дидактическая игра – это многоплановое,                                          сложное педагогическое явление                                                            она является и игровым методом обучения                                                              и самостоятельной игровой деятельностью,                                                      и средством всестороннего воспитания                личности ребенка.                                                                                                               А. К. Бондаренко.  </vt:lpstr>
      <vt:lpstr>                           ПРАКТИЧЕСКАЯ ЗНАЧИМОСТЬ ТЕМЫ                        ОБОБЩЕНИЯ ПЕДАГОГИЧЕСКОГО ОПЫТА   Использование педагогом дидактических игр и упражнений в развитии познавательных способностей способствует:  - получению новых знаний, их обобщению и закреплению; - усвоению общественно выработанных средств и способов умственной деятельности; - обеспечивает расчленение сложных явлений на простые и обобщение единичных; - осуществлению аналитической и синтетической деятельности; - приносит большую пользу тем, что учат детей применять имеющиеся знания в новых условиях.  </vt:lpstr>
      <vt:lpstr>ТЕХНОЛОГИЯ РЕШЕНИЯ ЗАДАЧ  ПОЗНАВАТЕЛЬНОГО РАЗВИТИЯ ДЕТЕЙ   </vt:lpstr>
      <vt:lpstr>   </vt:lpstr>
      <vt:lpstr>   </vt:lpstr>
      <vt:lpstr>Дидактические игры, направленные на познавательное развитие детей младшего дошкольного возраста  </vt:lpstr>
      <vt:lpstr>Слайд 8</vt:lpstr>
      <vt:lpstr>Слайд 9</vt:lpstr>
      <vt:lpstr>Слайд 10</vt:lpstr>
      <vt:lpstr>Дидактические игры, направленные на познавательное развитие детей старшего дошкольного возраста  </vt:lpstr>
      <vt:lpstr>Слайд 12</vt:lpstr>
      <vt:lpstr>Слайд 13</vt:lpstr>
      <vt:lpstr>Слайд 14</vt:lpstr>
      <vt:lpstr>Слайд 15</vt:lpstr>
      <vt:lpstr>   </vt:lpstr>
      <vt:lpstr> Сентябрь 2019 года: 11% - ребенок выполняет игру с интересом, правильно, результативно. 44% - ребенок делает попытки к выполнению игры, проявляет к ней интерес. 45% - ребенок не выполняет игру или ею не заинтересован.  </vt:lpstr>
      <vt:lpstr>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Опыт работы по теме:   «Развитие познавательной деятельности дошкольников посредством дидактической игры» </dc:title>
  <dc:creator>1</dc:creator>
  <cp:lastModifiedBy>1</cp:lastModifiedBy>
  <cp:revision>20</cp:revision>
  <dcterms:created xsi:type="dcterms:W3CDTF">2021-03-15T09:27:47Z</dcterms:created>
  <dcterms:modified xsi:type="dcterms:W3CDTF">2021-04-03T18:49:28Z</dcterms:modified>
</cp:coreProperties>
</file>