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8" r:id="rId4"/>
    <p:sldId id="265" r:id="rId5"/>
    <p:sldId id="261" r:id="rId6"/>
    <p:sldId id="267" r:id="rId7"/>
    <p:sldId id="259" r:id="rId8"/>
    <p:sldId id="268" r:id="rId9"/>
    <p:sldId id="257" r:id="rId10"/>
    <p:sldId id="269" r:id="rId11"/>
    <p:sldId id="263" r:id="rId12"/>
    <p:sldId id="270" r:id="rId13"/>
    <p:sldId id="264" r:id="rId14"/>
    <p:sldId id="262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49920-69AD-4601-A9FE-484B8CEF2D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BC1C50-2803-4610-A177-9BFD53647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64561F-1568-4726-8C63-AFB42F2DB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387BA7-F3F1-4FCD-9267-9804D09E7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4F713E-6145-4DED-9741-C1B832632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380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0045F0-B269-4098-B121-7167A0953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0F478F-1E1B-487E-89FC-2EA9AE5CA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4A943A-EB6E-44E2-BA65-C0274715F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84BC75-AF8B-4E4C-B83D-759A9A056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C7AE46-4496-4311-B70F-376F29C9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058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22455F5-1025-4174-8C13-9CFFB6C79F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0B3504-676D-45D2-931B-143AF18D0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F31A19-D2C3-4983-AE47-FEC96D4A2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74D9B7-6C84-44AF-AD78-DB3ABD883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80E505-243C-4BBE-BBDE-500367B90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06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B1B5CE-0AE7-4260-A158-5359072F3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CE66DE-536B-4DF0-ADDA-6E14914FE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C100D0-2312-4971-8061-4128DCF3C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DA7B15-2982-48B0-951E-4CC6E27AE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08DDD0-10BE-408C-80D2-0C905B09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410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1B803-1DF5-4675-82FE-50E5BCF41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EB63A9-F4D0-42A4-8AB7-EFA1B5EE1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596DF8-13B2-464C-880B-C5747773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A8084C-A457-4D6A-AE6D-AFD3EB401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276C39-967F-4DB8-A83B-580CBFCE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C736F1-4217-4DFE-BE78-559218A00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4FE48C-AB4F-45B8-9E29-D75DCD377B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F0DD5A-9F9F-4514-8F5E-BE8DF8C7D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6E843A-8135-4ACE-82F2-4A6A5435A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78A2DE-DF64-4438-914C-4268A919E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79A5C4-4C1C-415C-A729-2437E6878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803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E91E5-CE51-43FE-AD58-8E5343C39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6171AE-6A3B-4AC2-AA4F-2CD4FF1A4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67B9AC-3038-448C-9201-B5593E501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5F6E3D-BF75-4DB6-927E-2C5293A43D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F2322EF-ABF0-4E8E-BFD7-EBDAB7BC10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9CBAF0-584A-42B6-B5C5-27D8E0AE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255C2F9-CA83-43F9-8A64-AFDC21B2A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5DC3672-4613-4ABB-9C99-BD9453184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891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FB06CF-B4A4-47E7-8447-4C247B3BD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E3462E3-C15B-45FA-952F-C50624195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0A21C6-8895-47E4-9633-53AD93211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BD32F57-A629-470A-A6FC-C5F889735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358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4FE26EB-A497-4B45-BFEF-28AA835C7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F41648F-123B-4995-B4CE-4C8AB6FE4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BAE63D-0ED6-43AF-822C-0E97CD96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0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C7789F-E851-481A-AE45-5AD872FC6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81D151-7457-48EF-B440-383A9CB4C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D3A6F2-4734-4EB8-A205-A72872C1C3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91FE3E-6513-45AD-99AC-F9601CB62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6A1243-5FF1-4968-8E41-2C0876F6E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82794F-951C-47B1-9CC2-CC1503F7E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079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832570-A77D-45BE-9E02-28E27DFF7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31B13E6-F87C-4886-B00C-90BD35CBB5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56F7AC-0338-4AD0-8468-D88A094539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65A277-7415-48D2-ACDA-BB8B206E8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B3AACB-9901-4164-BC40-CCD1DBCBB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2AFD3D-F3E4-4BDE-83D7-8C4A0F03D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16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14F479-23C7-4904-A1A5-E92030EC9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F2C2B1-53D6-4BBE-8403-D79D5C28C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9AE669-9A43-42EE-B7E3-A75F5BB2C5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062B0-274D-4F7D-8159-BB21FF1E308B}" type="datetimeFigureOut">
              <a:rPr lang="ru-RU" smtClean="0"/>
              <a:t>16.08.2021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8E1ABB-80DA-46DA-9D1F-B735415C6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1C3EC0-57DA-4DC4-82B1-0F2578F6F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7DB39-325A-4B97-8A88-2A2382756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42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25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7.xml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2.gif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freepik.com/free-photos-vectors/school" TargetMode="External"/><Relationship Id="rId7" Type="http://schemas.openxmlformats.org/officeDocument/2006/relationships/hyperlink" Target="https://mp3spy.cc/music/&#1087;&#1077;&#1088;&#1074;&#1099;&#1081;+&#1088;&#1072;&#1079;+&#1074;+&#1087;&#1077;&#1088;&#1074;&#1099;&#1081;+&#1082;&#1083;&#1072;&#1089;&#1089;+&#1074;&#1089;&#1077;+&#1087;&#1086;&#1083;&#1091;&#1095;&#1080;&#1090;&#1089;&#1103;+&#1091;+&#1085;&#1072;&#1089;/" TargetMode="External"/><Relationship Id="rId2" Type="http://schemas.openxmlformats.org/officeDocument/2006/relationships/hyperlink" Target="https://funik.ru/funny-pictures/krasivye-kartinki-pro-shkolu-100-kartinok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ifki.org/cat-shkola-276.htm" TargetMode="External"/><Relationship Id="rId5" Type="http://schemas.openxmlformats.org/officeDocument/2006/relationships/hyperlink" Target="https://gifer.com/ru/gifs/&#1096;&#1082;&#1086;&#1083;&#1072;" TargetMode="External"/><Relationship Id="rId4" Type="http://schemas.openxmlformats.org/officeDocument/2006/relationships/hyperlink" Target="https://ru.123rf.com/&#1060;&#1086;&#1090;&#1086;-&#1089;&#1086;-&#1089;&#1090;&#1086;&#1082;&#1072;/&#1096;&#1082;&#1086;&#1083;&#1072;.html?sti=mp8q3wndi04ecaul9f%7C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7.xml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2.gif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7.xml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2.gif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slide" Target="slide6.xml"/><Relationship Id="rId12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7.xml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2.gif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8.xml"/><Relationship Id="rId5" Type="http://schemas.openxmlformats.org/officeDocument/2006/relationships/image" Target="../media/image19.gif"/><Relationship Id="rId10" Type="http://schemas.openxmlformats.org/officeDocument/2006/relationships/image" Target="../media/image3.png"/><Relationship Id="rId4" Type="http://schemas.openxmlformats.org/officeDocument/2006/relationships/image" Target="../media/image18.jpg"/><Relationship Id="rId9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7.xml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9.xml"/><Relationship Id="rId10" Type="http://schemas.openxmlformats.org/officeDocument/2006/relationships/image" Target="../media/image2.gif"/><Relationship Id="rId4" Type="http://schemas.openxmlformats.org/officeDocument/2006/relationships/slide" Target="slide3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DA282F-3624-4E06-8482-535BD31567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008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C533EC-9F29-4FA8-B45E-9A2F66DE3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1304" y="-165656"/>
            <a:ext cx="2782956" cy="2511290"/>
          </a:xfrm>
          <a:prstGeom prst="rect">
            <a:avLst/>
          </a:prstGeom>
        </p:spPr>
      </p:pic>
      <p:pic>
        <p:nvPicPr>
          <p:cNvPr id="8" name="песня первый раз в первый класс">
            <a:hlinkClick r:id="" action="ppaction://media"/>
            <a:extLst>
              <a:ext uri="{FF2B5EF4-FFF2-40B4-BE49-F238E27FC236}">
                <a16:creationId xmlns:a16="http://schemas.microsoft.com/office/drawing/2014/main" id="{A8C830F8-04AF-40B5-B456-96063AEB9C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0574" y="238539"/>
            <a:ext cx="609600" cy="609600"/>
          </a:xfrm>
          <a:prstGeom prst="rect">
            <a:avLst/>
          </a:prstGeom>
        </p:spPr>
      </p:pic>
      <p:sp>
        <p:nvSpPr>
          <p:cNvPr id="2" name="Прямоугольник: скругленные противолежащие углы 1">
            <a:extLst>
              <a:ext uri="{FF2B5EF4-FFF2-40B4-BE49-F238E27FC236}">
                <a16:creationId xmlns:a16="http://schemas.microsoft.com/office/drawing/2014/main" id="{C28404EA-FB55-43A6-8EFE-E0D23EBE838E}"/>
              </a:ext>
            </a:extLst>
          </p:cNvPr>
          <p:cNvSpPr/>
          <p:nvPr/>
        </p:nvSpPr>
        <p:spPr>
          <a:xfrm rot="21411557">
            <a:off x="6516520" y="225096"/>
            <a:ext cx="5435639" cy="1285708"/>
          </a:xfrm>
          <a:prstGeom prst="round2DiagRect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chemeClr val="tx1"/>
                </a:solidFill>
                <a:latin typeface="Monotype Corsiva" panose="03010101010201010101" pitchFamily="66" charset="0"/>
              </a:rPr>
              <a:t>Путешествие в страну Знаний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6E490CE-F353-4429-9A90-280809432133}"/>
              </a:ext>
            </a:extLst>
          </p:cNvPr>
          <p:cNvSpPr/>
          <p:nvPr/>
        </p:nvSpPr>
        <p:spPr>
          <a:xfrm>
            <a:off x="8242852" y="4108173"/>
            <a:ext cx="3737112" cy="14045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Составитель:</a:t>
            </a:r>
          </a:p>
          <a:p>
            <a:r>
              <a:rPr lang="ru-RU" i="1" dirty="0">
                <a:solidFill>
                  <a:schemeClr val="tx1"/>
                </a:solidFill>
              </a:rPr>
              <a:t>учитель начальных классов</a:t>
            </a:r>
          </a:p>
          <a:p>
            <a:r>
              <a:rPr lang="ru-RU" i="1" dirty="0">
                <a:solidFill>
                  <a:schemeClr val="tx1"/>
                </a:solidFill>
              </a:rPr>
              <a:t>Черепанова Ю.Ю.</a:t>
            </a:r>
          </a:p>
          <a:p>
            <a:r>
              <a:rPr lang="ru-RU" i="1" dirty="0">
                <a:solidFill>
                  <a:schemeClr val="tx1"/>
                </a:solidFill>
              </a:rPr>
              <a:t>МОУ «СОШ №3» </a:t>
            </a:r>
          </a:p>
          <a:p>
            <a:r>
              <a:rPr lang="ru-RU" i="1" dirty="0" err="1">
                <a:solidFill>
                  <a:schemeClr val="tx1"/>
                </a:solidFill>
              </a:rPr>
              <a:t>г.о</a:t>
            </a:r>
            <a:r>
              <a:rPr lang="ru-RU" i="1" dirty="0">
                <a:solidFill>
                  <a:schemeClr val="tx1"/>
                </a:solidFill>
              </a:rPr>
              <a:t>.</a:t>
            </a:r>
            <a:r>
              <a:rPr lang="en-US" i="1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Стрежевого Томской области</a:t>
            </a:r>
          </a:p>
          <a:p>
            <a:r>
              <a:rPr lang="ru-RU" i="1" dirty="0">
                <a:solidFill>
                  <a:schemeClr val="tx1"/>
                </a:solidFill>
              </a:rPr>
              <a:t>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21816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3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3489388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196137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2755077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241675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sp>
        <p:nvSpPr>
          <p:cNvPr id="11" name="Прямоугольник 10">
            <a:hlinkClick r:id="rId7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1794703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8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113316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323" y="899338"/>
            <a:ext cx="1451725" cy="205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1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3.125E-6 0.00046 C 0.00131 -0.02153 0.00118 -0.04352 0.0043 -0.06458 C 0.01368 -0.13125 0.02097 -0.16597 0.04336 -0.21343 C 0.04844 -0.22384 0.05417 -0.2338 0.06081 -0.24005 C 0.06706 -0.24583 0.07461 -0.24583 0.08138 -0.24861 C 0.09362 -0.24676 0.10638 -0.24792 0.11836 -0.24236 C 0.1211 -0.24097 0.12344 -0.23449 0.12383 -0.22894 C 0.12487 -0.21482 0.1237 -0.20069 0.12279 -0.18681 C 0.12253 -0.18333 0.12123 -0.18079 0.12045 -0.17778 C 0.11927 -0.15625 0.11953 -0.16597 0.11953 -0.14907 L 0.11953 -0.14676 " pathEditMode="relative" rAng="0" ptsTypes="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-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hlinkClick r:id="rId2" action="ppaction://hlinksldjump"/>
            <a:extLst>
              <a:ext uri="{FF2B5EF4-FFF2-40B4-BE49-F238E27FC236}">
                <a16:creationId xmlns:a16="http://schemas.microsoft.com/office/drawing/2014/main" id="{A9358BA5-1CB1-4B32-BCFB-A132A8A7C6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0921" y="5360505"/>
            <a:ext cx="1848682" cy="130533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4C95F9-0EA4-407B-BA51-891F38F9B634}"/>
              </a:ext>
            </a:extLst>
          </p:cNvPr>
          <p:cNvSpPr/>
          <p:nvPr/>
        </p:nvSpPr>
        <p:spPr>
          <a:xfrm>
            <a:off x="901146" y="1497494"/>
            <a:ext cx="3379306" cy="124570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У  меня  обложка  синяя,</a:t>
            </a:r>
          </a:p>
          <a:p>
            <a:pPr algn="ctr"/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На любой  странице  линия,</a:t>
            </a:r>
            <a:endParaRPr lang="ru-RU" sz="18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Чтоб помочь  ученику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Ровно  вывести  строку</a:t>
            </a: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084094D-3684-44B7-A5D9-9892E2F7817D}"/>
              </a:ext>
            </a:extLst>
          </p:cNvPr>
          <p:cNvSpPr/>
          <p:nvPr/>
        </p:nvSpPr>
        <p:spPr>
          <a:xfrm>
            <a:off x="6586330" y="3044686"/>
            <a:ext cx="4555439" cy="164658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Я люблю прямоту, я сама прямая,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Сделать ровную черту всем я помогаю.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Что-нибудь без меня начертить сумей-ка! </a:t>
            </a:r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Угадайте-ка, друзья, кто же я? </a:t>
            </a:r>
            <a:endParaRPr lang="ru-RU" sz="1800" i="1" dirty="0"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3FD377A-97E7-43BD-A4DF-D933EC980820}"/>
              </a:ext>
            </a:extLst>
          </p:cNvPr>
          <p:cNvSpPr/>
          <p:nvPr/>
        </p:nvSpPr>
        <p:spPr>
          <a:xfrm>
            <a:off x="7911548" y="1497494"/>
            <a:ext cx="3216967" cy="140473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 этой узенькой коробке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ты найдешь карандаши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Ручки, перья, скрепки, кнопки-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угодно для души. 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C86E00D-0927-4B2A-A962-72626FA37231}"/>
              </a:ext>
            </a:extLst>
          </p:cNvPr>
          <p:cNvSpPr/>
          <p:nvPr/>
        </p:nvSpPr>
        <p:spPr>
          <a:xfrm>
            <a:off x="901147" y="3044686"/>
            <a:ext cx="3379306" cy="124570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Я  все  знаю, всех учу.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Но  сама  всегда  молчу,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Чтоб  со  мною подружиться,</a:t>
            </a:r>
            <a:r>
              <a:rPr lang="ru-RU" i="1" dirty="0">
                <a:solidFill>
                  <a:schemeClr val="tx1"/>
                </a:solidFill>
                <a:effectLst/>
              </a:rPr>
              <a:t> </a:t>
            </a:r>
          </a:p>
          <a:p>
            <a:pPr algn="ctr"/>
            <a:r>
              <a:rPr lang="ru-RU" sz="18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Надо  грамоте  учиться. 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970833C-BBC5-494C-84C2-CA0381E9A1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53" y="4873484"/>
            <a:ext cx="1716195" cy="16465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EECB2F2-F5BD-40E0-BB1E-05372E41F7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5281" y="4873484"/>
            <a:ext cx="1666875" cy="16465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E5AA408-1745-41AD-A8B0-537FA6C2A8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529" y="4837043"/>
            <a:ext cx="1666875" cy="168302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0E4DD40-5798-44B9-961F-54C1239EDBE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777" y="4691270"/>
            <a:ext cx="2090530" cy="1828798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BCA2142-3D5A-43D0-855A-D3ED93F315B4}"/>
              </a:ext>
            </a:extLst>
          </p:cNvPr>
          <p:cNvSpPr/>
          <p:nvPr/>
        </p:nvSpPr>
        <p:spPr>
          <a:xfrm>
            <a:off x="4445254" y="301488"/>
            <a:ext cx="3046300" cy="6659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Отгадай предмет</a:t>
            </a:r>
          </a:p>
        </p:txBody>
      </p:sp>
    </p:spTree>
    <p:extLst>
      <p:ext uri="{BB962C8B-B14F-4D97-AF65-F5344CB8AC3E}">
        <p14:creationId xmlns:p14="http://schemas.microsoft.com/office/powerpoint/2010/main" val="343719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L -0.17917 -0.522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-2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32291 -0.295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46" y="-1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31549 -0.535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8" y="-2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7.40741E-7 L 0.49258 -0.1902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22" y="-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4042543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749292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3308232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794830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393" y="503347"/>
            <a:ext cx="1451725" cy="2053488"/>
          </a:xfrm>
          <a:prstGeom prst="rect">
            <a:avLst/>
          </a:prstGeom>
        </p:spPr>
      </p:pic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2347858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666471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96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7 0.02153 L -0.01107 0.02153 C -0.00703 0.00023 -0.0043 -0.02199 0.00117 -0.04236 C 0.01133 -0.0794 0.02513 -0.11482 0.04492 -0.13773 C 0.05091 -0.14491 0.05833 -0.14699 0.06497 -0.15162 C 0.07057 -0.14977 0.0763 -0.14861 0.08177 -0.14584 C 0.09401 -0.13935 0.10286 -0.13079 0.11315 -0.11783 C 0.11602 -0.11435 0.11836 -0.10996 0.12109 -0.10602 L 0.11992 -0.09792 L 0.11992 -0.09607 " pathEditMode="relative" ptsTypes="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19CCC9-1E30-4896-AF66-191B80D315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5"/>
          <a:stretch/>
        </p:blipFill>
        <p:spPr>
          <a:xfrm>
            <a:off x="697101" y="817396"/>
            <a:ext cx="3251163" cy="31738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9C516A-CB81-4BCD-BC64-568C698E1C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6956" y="889554"/>
            <a:ext cx="3280026" cy="31016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FD1C3C-A585-446C-A229-D45FFCC86F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7322" y="1050375"/>
            <a:ext cx="3339832" cy="278003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CD1FDB-527E-4D83-BBCA-8EDA802769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036" y="4492504"/>
            <a:ext cx="3796627" cy="23654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FE010C-6143-4E47-848B-AF552C43F88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6633" y="4121440"/>
            <a:ext cx="3290349" cy="26040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A626A6-6743-4E92-8B3A-FAB91DB43F7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7322" y="4121440"/>
            <a:ext cx="2897303" cy="2780033"/>
          </a:xfrm>
          <a:prstGeom prst="rect">
            <a:avLst/>
          </a:prstGeom>
        </p:spPr>
      </p:pic>
      <p:pic>
        <p:nvPicPr>
          <p:cNvPr id="11" name="Рисунок 10">
            <a:hlinkClick r:id="rId8" action="ppaction://hlinksldjump"/>
            <a:extLst>
              <a:ext uri="{FF2B5EF4-FFF2-40B4-BE49-F238E27FC236}">
                <a16:creationId xmlns:a16="http://schemas.microsoft.com/office/drawing/2014/main" id="{A8E3104E-C177-4E79-94C6-29120449A1A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3318" y="5420139"/>
            <a:ext cx="1848682" cy="1305338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DF91D14-C67D-44BE-900E-26CB8AED9977}"/>
              </a:ext>
            </a:extLst>
          </p:cNvPr>
          <p:cNvSpPr/>
          <p:nvPr/>
        </p:nvSpPr>
        <p:spPr>
          <a:xfrm>
            <a:off x="4386911" y="132523"/>
            <a:ext cx="3418177" cy="62682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Сердечко на память</a:t>
            </a:r>
          </a:p>
        </p:txBody>
      </p:sp>
    </p:spTree>
    <p:extLst>
      <p:ext uri="{BB962C8B-B14F-4D97-AF65-F5344CB8AC3E}">
        <p14:creationId xmlns:p14="http://schemas.microsoft.com/office/powerpoint/2010/main" val="367208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235BEB-F850-4DB9-8468-B4ED3F5FE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52B1A97-8063-43AE-9AB8-A044C04B353F}"/>
              </a:ext>
            </a:extLst>
          </p:cNvPr>
          <p:cNvSpPr/>
          <p:nvPr/>
        </p:nvSpPr>
        <p:spPr>
          <a:xfrm>
            <a:off x="2369125" y="5389418"/>
            <a:ext cx="6954983" cy="1245704"/>
          </a:xfrm>
          <a:prstGeom prst="round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solidFill>
                  <a:schemeClr val="tx1"/>
                </a:solidFill>
              </a:rPr>
              <a:t>Мы теперь не </a:t>
            </a:r>
            <a:r>
              <a:rPr lang="ru-RU" sz="3600" i="1">
                <a:solidFill>
                  <a:schemeClr val="tx1"/>
                </a:solidFill>
              </a:rPr>
              <a:t>просто дети,</a:t>
            </a:r>
            <a:endParaRPr lang="ru-RU" sz="3600" i="1" dirty="0">
              <a:solidFill>
                <a:schemeClr val="tx1"/>
              </a:solidFill>
            </a:endParaRPr>
          </a:p>
          <a:p>
            <a:pPr algn="ctr"/>
            <a:r>
              <a:rPr lang="ru-RU" sz="3600" i="1" dirty="0">
                <a:solidFill>
                  <a:schemeClr val="tx1"/>
                </a:solidFill>
              </a:rPr>
              <a:t>Мы теперь – ученики!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647D9D6-655F-4B37-9638-A34BA4245A7E}"/>
              </a:ext>
            </a:extLst>
          </p:cNvPr>
          <p:cNvSpPr/>
          <p:nvPr/>
        </p:nvSpPr>
        <p:spPr>
          <a:xfrm>
            <a:off x="0" y="1884217"/>
            <a:ext cx="2493818" cy="540328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МОУ «СОШ №3»</a:t>
            </a:r>
          </a:p>
        </p:txBody>
      </p:sp>
    </p:spTree>
    <p:extLst>
      <p:ext uri="{BB962C8B-B14F-4D97-AF65-F5344CB8AC3E}">
        <p14:creationId xmlns:p14="http://schemas.microsoft.com/office/powerpoint/2010/main" val="4080071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43958EAB-21A0-4067-A53D-5BD1F3602E7D}"/>
              </a:ext>
            </a:extLst>
          </p:cNvPr>
          <p:cNvSpPr/>
          <p:nvPr/>
        </p:nvSpPr>
        <p:spPr>
          <a:xfrm>
            <a:off x="662610" y="503583"/>
            <a:ext cx="10866782" cy="58707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Источники интернета:</a:t>
            </a:r>
            <a:endParaRPr lang="en-US" sz="2800" dirty="0">
              <a:solidFill>
                <a:schemeClr val="tx1"/>
              </a:solidFill>
            </a:endParaRPr>
          </a:p>
          <a:p>
            <a:pPr algn="ctr"/>
            <a:endParaRPr lang="ru-RU" sz="2800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2"/>
              </a:rPr>
              <a:t>https://funik.ru/funny-pictures/krasivye-kartinki-pro-shkolu-100-kartinok</a:t>
            </a:r>
            <a:endParaRPr lang="ru-RU" sz="2000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3"/>
              </a:rPr>
              <a:t>https://ru.freepik.com/free-photos-vectors/school</a:t>
            </a:r>
            <a:endParaRPr lang="ru-RU" sz="2000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4"/>
              </a:rPr>
              <a:t>https://ru.123rf.com/</a:t>
            </a:r>
            <a:r>
              <a:rPr lang="ru-RU" sz="2000" dirty="0">
                <a:solidFill>
                  <a:schemeClr val="tx1"/>
                </a:solidFill>
                <a:hlinkClick r:id="rId4"/>
              </a:rPr>
              <a:t>Фото-со-стока/школа.</a:t>
            </a:r>
            <a:r>
              <a:rPr lang="en-US" sz="2000" dirty="0" err="1">
                <a:solidFill>
                  <a:schemeClr val="tx1"/>
                </a:solidFill>
                <a:hlinkClick r:id="rId4"/>
              </a:rPr>
              <a:t>html?sti</a:t>
            </a:r>
            <a:r>
              <a:rPr lang="en-US" sz="2000" dirty="0">
                <a:solidFill>
                  <a:schemeClr val="tx1"/>
                </a:solidFill>
                <a:hlinkClick r:id="rId4"/>
              </a:rPr>
              <a:t>=mp8q3wndi04ecaul9f%7C</a:t>
            </a:r>
            <a:endParaRPr lang="en-US" sz="2000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5"/>
              </a:rPr>
              <a:t>https://gifer.com/ru/gifs/</a:t>
            </a:r>
            <a:r>
              <a:rPr lang="ru-RU" sz="2000" dirty="0">
                <a:solidFill>
                  <a:schemeClr val="tx1"/>
                </a:solidFill>
                <a:hlinkClick r:id="rId5"/>
              </a:rPr>
              <a:t>школа</a:t>
            </a:r>
            <a:endParaRPr lang="en-US" sz="2000" dirty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6"/>
              </a:rPr>
              <a:t>https://www.gifki.org/cat-shkola-276.htm</a:t>
            </a:r>
            <a:endParaRPr 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7"/>
              </a:rPr>
              <a:t>https://mp3spy.cc/music/</a:t>
            </a:r>
            <a:r>
              <a:rPr lang="ru-RU" sz="2000" dirty="0" err="1">
                <a:solidFill>
                  <a:schemeClr val="tx1"/>
                </a:solidFill>
                <a:hlinkClick r:id="rId7"/>
              </a:rPr>
              <a:t>первый+раз+в+первый+класс+все+получится+у+нас</a:t>
            </a:r>
            <a:r>
              <a:rPr lang="ru-RU" sz="2000" dirty="0">
                <a:solidFill>
                  <a:schemeClr val="tx1"/>
                </a:solidFill>
                <a:hlinkClick r:id="rId7"/>
              </a:rPr>
              <a:t>/</a:t>
            </a:r>
            <a:endParaRPr lang="en-US" sz="2000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8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3489388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196137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2755077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241675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909" y="4449893"/>
            <a:ext cx="1451725" cy="2053488"/>
          </a:xfrm>
          <a:prstGeom prst="rect">
            <a:avLst/>
          </a:prstGeom>
        </p:spPr>
      </p:pic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1794703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113316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0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162 L 0.00443 0.01667 C 0.00547 0.00093 0.00586 -0.01481 0.00768 -0.02986 C 0.01432 -0.08403 0.02175 -0.14699 0.03581 -0.19167 C 0.03998 -0.20463 0.04505 -0.21458 0.05 -0.22523 C 0.06029 -0.24722 0.06849 -0.25856 0.08034 -0.27384 C 0.0832 -0.27755 0.0862 -0.28009 0.08906 -0.28287 C 0.09375 -0.28217 0.0987 -0.28403 0.10326 -0.28009 C 0.10612 -0.27755 0.10833 -0.27014 0.11081 -0.26481 C 0.11302 -0.25995 0.11498 -0.25417 0.11732 -0.24977 C 0.11862 -0.24722 0.12031 -0.24606 0.12162 -0.24352 C 0.12357 -0.23981 0.12526 -0.23542 0.12708 -0.23148 C 0.13177 -0.20509 0.13242 -0.21458 0.13034 -0.19444 C 0.12917 -0.18287 0.1293 -0.18935 0.1293 -0.18241 L 0.1293 -0.16713 L 0.13138 -0.17616 L 0.13138 -0.16713 " pathEditMode="relative" rAng="0" ptsTypes="AAAAA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-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9150E5F-9F96-4171-A328-41D5997C399C}"/>
              </a:ext>
            </a:extLst>
          </p:cNvPr>
          <p:cNvSpPr/>
          <p:nvPr/>
        </p:nvSpPr>
        <p:spPr>
          <a:xfrm>
            <a:off x="8978345" y="5426764"/>
            <a:ext cx="1033671" cy="8746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BAE32F9-F730-459B-BDF4-EA825195D9C1}"/>
              </a:ext>
            </a:extLst>
          </p:cNvPr>
          <p:cNvSpPr/>
          <p:nvPr/>
        </p:nvSpPr>
        <p:spPr>
          <a:xfrm>
            <a:off x="6848059" y="5426763"/>
            <a:ext cx="1033671" cy="8746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EC07152-AEAF-43F4-80B4-E318D5EDF086}"/>
              </a:ext>
            </a:extLst>
          </p:cNvPr>
          <p:cNvSpPr/>
          <p:nvPr/>
        </p:nvSpPr>
        <p:spPr>
          <a:xfrm>
            <a:off x="4200937" y="5426763"/>
            <a:ext cx="1033671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983050E-224F-4E55-BA7C-CDF8978EB38E}"/>
              </a:ext>
            </a:extLst>
          </p:cNvPr>
          <p:cNvSpPr/>
          <p:nvPr/>
        </p:nvSpPr>
        <p:spPr>
          <a:xfrm>
            <a:off x="1782417" y="5426763"/>
            <a:ext cx="1033670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E243C41-BB27-429D-AF69-82E097A9313C}"/>
              </a:ext>
            </a:extLst>
          </p:cNvPr>
          <p:cNvSpPr/>
          <p:nvPr/>
        </p:nvSpPr>
        <p:spPr>
          <a:xfrm>
            <a:off x="2232985" y="3190076"/>
            <a:ext cx="2266121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4 + 2 =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8D06E05-FF60-4178-B723-8913385E9B2B}"/>
              </a:ext>
            </a:extLst>
          </p:cNvPr>
          <p:cNvSpPr/>
          <p:nvPr/>
        </p:nvSpPr>
        <p:spPr>
          <a:xfrm>
            <a:off x="2232986" y="2040450"/>
            <a:ext cx="2266121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2 + 5 =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97C7B87-BB7D-48A1-B4E8-0BB64F9043EB}"/>
              </a:ext>
            </a:extLst>
          </p:cNvPr>
          <p:cNvSpPr/>
          <p:nvPr/>
        </p:nvSpPr>
        <p:spPr>
          <a:xfrm>
            <a:off x="7745895" y="3190076"/>
            <a:ext cx="2266121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4 - 3 =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6399EE3-5F50-41CC-BAB7-9EC350466A2E}"/>
              </a:ext>
            </a:extLst>
          </p:cNvPr>
          <p:cNvSpPr/>
          <p:nvPr/>
        </p:nvSpPr>
        <p:spPr>
          <a:xfrm>
            <a:off x="7745895" y="2090145"/>
            <a:ext cx="2266121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6 - 2 =</a:t>
            </a:r>
          </a:p>
        </p:txBody>
      </p:sp>
      <p:pic>
        <p:nvPicPr>
          <p:cNvPr id="18" name="Рисунок 17">
            <a:hlinkClick r:id="rId2" action="ppaction://hlinksldjump"/>
            <a:extLst>
              <a:ext uri="{FF2B5EF4-FFF2-40B4-BE49-F238E27FC236}">
                <a16:creationId xmlns:a16="http://schemas.microsoft.com/office/drawing/2014/main" id="{E40EE81C-E8DC-4F34-ABCA-FB85622D8F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4174" y="5314121"/>
            <a:ext cx="1848682" cy="1437860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3AA9E73-16AE-493C-A782-3D23189358CF}"/>
              </a:ext>
            </a:extLst>
          </p:cNvPr>
          <p:cNvSpPr/>
          <p:nvPr/>
        </p:nvSpPr>
        <p:spPr>
          <a:xfrm>
            <a:off x="4499106" y="464907"/>
            <a:ext cx="3200392" cy="60851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Весёлый счёт</a:t>
            </a:r>
          </a:p>
        </p:txBody>
      </p:sp>
    </p:spTree>
    <p:extLst>
      <p:ext uri="{BB962C8B-B14F-4D97-AF65-F5344CB8AC3E}">
        <p14:creationId xmlns:p14="http://schemas.microsoft.com/office/powerpoint/2010/main" val="115824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2 0.00324 L 0.02643 -0.49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" y="-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0.00324 L 0.225 -0.325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16" y="-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11111E-6 L 0.26185 -0.482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38" y="-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-1.11111E-6 L 0.0875 -0.324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2" y="-1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3489388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196137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2755077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241675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350" y="3214931"/>
            <a:ext cx="1451725" cy="2053488"/>
          </a:xfrm>
          <a:prstGeom prst="rect">
            <a:avLst/>
          </a:prstGeom>
        </p:spPr>
      </p:pic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1794703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113316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8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4.16667E-6 0.00023 C 0.00131 -0.02199 0.00209 -0.04398 0.0043 -0.06574 C 0.0073 -0.09653 0.00495 -0.13218 0.0155 -0.15718 C 0.01888 -0.16528 0.02123 -0.17454 0.02553 -0.18102 C 0.03438 -0.19491 0.04844 -0.19908 0.05899 -0.20486 C 0.06237 -0.20671 0.06563 -0.20949 0.06914 -0.21088 C 0.0849 -0.21713 0.08959 -0.2169 0.10482 -0.21875 C 0.10964 -0.21158 0.11537 -0.20579 0.11941 -0.19699 C 0.12162 -0.19213 0.12162 -0.18496 0.12266 -0.17917 C 0.12331 -0.1757 0.12422 -0.17246 0.12513 -0.16921 C 0.12461 -0.1507 0.12383 -0.13195 0.12383 -0.11343 L 0.12513 -0.11158 " pathEditMode="relative" rAng="0" ptsTypes="A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C0087F-81D1-4ACC-8F38-CA63C3472A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784" y="904138"/>
            <a:ext cx="1563756" cy="14819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30C797-508F-4719-9E6F-EF976C24DB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630" y="993680"/>
            <a:ext cx="1928925" cy="13924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D4F7A44-1E58-4E44-820A-4F33269463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067" y="1114253"/>
            <a:ext cx="1767006" cy="123319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D5E0CD8-14AA-4FFA-83A1-8102EE443B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871" y="2676939"/>
            <a:ext cx="2027582" cy="132429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4449668-ABC7-4BEF-88B9-798C4DAD89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7846" y="2726199"/>
            <a:ext cx="1928925" cy="1571540"/>
          </a:xfrm>
          <a:prstGeom prst="rect">
            <a:avLst/>
          </a:prstGeom>
        </p:spPr>
      </p:pic>
      <p:pic>
        <p:nvPicPr>
          <p:cNvPr id="13" name="Рисунок 12">
            <a:hlinkClick r:id="rId7" action="ppaction://hlinksldjump"/>
            <a:extLst>
              <a:ext uri="{FF2B5EF4-FFF2-40B4-BE49-F238E27FC236}">
                <a16:creationId xmlns:a16="http://schemas.microsoft.com/office/drawing/2014/main" id="{F2B6B5B3-041D-4D89-B6CF-7FB92CA46C6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3318" y="5340626"/>
            <a:ext cx="1848682" cy="138485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F1746F4-6A2D-4AB6-AC95-493601DFC0F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6754" y="4936805"/>
            <a:ext cx="1767007" cy="138485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4B7E70-5562-48D3-924C-CE7A8C5DAA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9422" y="670599"/>
            <a:ext cx="1203896" cy="18564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CA2114A-AEA3-4033-B99F-1CCDF394993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212" y="2402049"/>
            <a:ext cx="2027582" cy="19084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A20EA5B-368C-4A80-91E6-028C025E3A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4824" y="2536405"/>
            <a:ext cx="1887074" cy="20136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642AFC7-C2F1-4B10-A447-80A05E2EE99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28" y="4550012"/>
            <a:ext cx="1313390" cy="180782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0BA5824-D30B-46DE-8AC2-08059AB25AF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2107" y="4662524"/>
            <a:ext cx="1801045" cy="180782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115C4F6-3250-40BA-A9A4-08C6733BD3BD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1677" y="4804283"/>
            <a:ext cx="2179086" cy="1517374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888347BD-08A9-4311-9834-646DCC1CED9C}"/>
              </a:ext>
            </a:extLst>
          </p:cNvPr>
          <p:cNvSpPr/>
          <p:nvPr/>
        </p:nvSpPr>
        <p:spPr>
          <a:xfrm>
            <a:off x="4381863" y="99613"/>
            <a:ext cx="3296298" cy="50757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Найди лишнее</a:t>
            </a:r>
          </a:p>
        </p:txBody>
      </p:sp>
    </p:spTree>
    <p:extLst>
      <p:ext uri="{BB962C8B-B14F-4D97-AF65-F5344CB8AC3E}">
        <p14:creationId xmlns:p14="http://schemas.microsoft.com/office/powerpoint/2010/main" val="356191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7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3489388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196137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2755077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241675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1294" y="2402256"/>
            <a:ext cx="1451725" cy="2053488"/>
          </a:xfrm>
          <a:prstGeom prst="rect">
            <a:avLst/>
          </a:prstGeom>
        </p:spPr>
      </p:pic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1794703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113316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2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0.01944 L -0.0125 0.01944 C -0.0069 -0.01551 -0.00169 -0.05648 0.01094 -0.08611 C 0.02344 -0.11551 0.04232 -0.13542 0.06133 -0.14792 C 0.06745 -0.15185 0.07409 -0.15324 0.08034 -0.15579 C 0.11042 -0.14421 0.10612 -0.16134 0.1073 -0.11806 C 0.10743 -0.11412 0.1073 -0.11019 0.1073 -0.10602 L 0.10847 -0.10602 " pathEditMode="relative" ptsTypes="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92D8405-275F-4C27-A4D5-7F65E1B01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7427E9-DB97-4ADD-BF5E-9CB916DB3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6394" y="1705970"/>
            <a:ext cx="3855867" cy="5152030"/>
          </a:xfrm>
          <a:prstGeom prst="rect">
            <a:avLst/>
          </a:prstGeom>
        </p:spPr>
      </p:pic>
      <p:pic>
        <p:nvPicPr>
          <p:cNvPr id="5" name="Рисунок 4">
            <a:hlinkClick r:id="rId6" action="ppaction://hlinksldjump"/>
            <a:extLst>
              <a:ext uri="{FF2B5EF4-FFF2-40B4-BE49-F238E27FC236}">
                <a16:creationId xmlns:a16="http://schemas.microsoft.com/office/drawing/2014/main" id="{AC606E9E-4D51-4864-ADD8-B71E1D74F2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3318" y="5155095"/>
            <a:ext cx="1848682" cy="151737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597964-6A38-4B2C-86CD-D4DBA55D9A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748" y="0"/>
            <a:ext cx="3855866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C2AEA0-7153-4D17-B9C0-6529EF9784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192" y="1143000"/>
            <a:ext cx="4038599" cy="5529467"/>
          </a:xfrm>
          <a:prstGeom prst="rect">
            <a:avLst/>
          </a:prstGeom>
        </p:spPr>
      </p:pic>
      <p:pic>
        <p:nvPicPr>
          <p:cNvPr id="10" name="Мы - веселые мартышки">
            <a:hlinkClick r:id="" action="ppaction://media"/>
            <a:extLst>
              <a:ext uri="{FF2B5EF4-FFF2-40B4-BE49-F238E27FC236}">
                <a16:creationId xmlns:a16="http://schemas.microsoft.com/office/drawing/2014/main" id="{CF0169FA-8302-44DF-A93E-B21F47B18B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8580" y="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0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43B14E2-6424-4D69-B369-66DFCEAC58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159" y="66256"/>
            <a:ext cx="13240994" cy="8674143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sldjump"/>
            <a:extLst>
              <a:ext uri="{FF2B5EF4-FFF2-40B4-BE49-F238E27FC236}">
                <a16:creationId xmlns:a16="http://schemas.microsoft.com/office/drawing/2014/main" id="{13BE05B3-7CDA-4840-8D7B-74809607FD01}"/>
              </a:ext>
            </a:extLst>
          </p:cNvPr>
          <p:cNvSpPr/>
          <p:nvPr/>
        </p:nvSpPr>
        <p:spPr>
          <a:xfrm>
            <a:off x="4134614" y="3489388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Физкультура</a:t>
            </a:r>
          </a:p>
        </p:txBody>
      </p:sp>
      <p:sp>
        <p:nvSpPr>
          <p:cNvPr id="8" name="Прямоугольник 7">
            <a:hlinkClick r:id="rId4" action="ppaction://hlinksldjump"/>
            <a:extLst>
              <a:ext uri="{FF2B5EF4-FFF2-40B4-BE49-F238E27FC236}">
                <a16:creationId xmlns:a16="http://schemas.microsoft.com/office/drawing/2014/main" id="{1A23D349-2EED-4571-B4B3-CE57C8C8D35C}"/>
              </a:ext>
            </a:extLst>
          </p:cNvPr>
          <p:cNvSpPr/>
          <p:nvPr/>
        </p:nvSpPr>
        <p:spPr>
          <a:xfrm>
            <a:off x="1419816" y="5196137"/>
            <a:ext cx="2782957" cy="675861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математика</a:t>
            </a:r>
          </a:p>
        </p:txBody>
      </p:sp>
      <p:sp>
        <p:nvSpPr>
          <p:cNvPr id="9" name="Прямоугольник 8">
            <a:hlinkClick r:id="rId5" action="ppaction://hlinksldjump"/>
            <a:extLst>
              <a:ext uri="{FF2B5EF4-FFF2-40B4-BE49-F238E27FC236}">
                <a16:creationId xmlns:a16="http://schemas.microsoft.com/office/drawing/2014/main" id="{1652AAC1-E091-4276-9D27-2C2AFEEBDDDD}"/>
              </a:ext>
            </a:extLst>
          </p:cNvPr>
          <p:cNvSpPr/>
          <p:nvPr/>
        </p:nvSpPr>
        <p:spPr>
          <a:xfrm>
            <a:off x="5562323" y="2755077"/>
            <a:ext cx="2782957" cy="675861"/>
          </a:xfrm>
          <a:prstGeom prst="rect">
            <a:avLst/>
          </a:prstGeom>
          <a:solidFill>
            <a:srgbClr val="FFFF00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Русский язык</a:t>
            </a:r>
          </a:p>
        </p:txBody>
      </p:sp>
      <p:sp>
        <p:nvSpPr>
          <p:cNvPr id="10" name="Прямоугольник 9">
            <a:hlinkClick r:id="rId6" action="ppaction://hlinksldjump"/>
            <a:extLst>
              <a:ext uri="{FF2B5EF4-FFF2-40B4-BE49-F238E27FC236}">
                <a16:creationId xmlns:a16="http://schemas.microsoft.com/office/drawing/2014/main" id="{633C92F2-274D-4A19-972E-180C1EDF3611}"/>
              </a:ext>
            </a:extLst>
          </p:cNvPr>
          <p:cNvSpPr/>
          <p:nvPr/>
        </p:nvSpPr>
        <p:spPr>
          <a:xfrm>
            <a:off x="2743136" y="4241675"/>
            <a:ext cx="2782957" cy="873895"/>
          </a:xfrm>
          <a:prstGeom prst="rect">
            <a:avLst/>
          </a:prstGeom>
          <a:solidFill>
            <a:srgbClr val="00B050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Окружающий мир</a:t>
            </a:r>
          </a:p>
        </p:txBody>
      </p:sp>
      <p:sp>
        <p:nvSpPr>
          <p:cNvPr id="2" name="Волна 1">
            <a:extLst>
              <a:ext uri="{FF2B5EF4-FFF2-40B4-BE49-F238E27FC236}">
                <a16:creationId xmlns:a16="http://schemas.microsoft.com/office/drawing/2014/main" id="{CB0A9872-E08C-4C8D-805F-467488ED1217}"/>
              </a:ext>
            </a:extLst>
          </p:cNvPr>
          <p:cNvSpPr/>
          <p:nvPr/>
        </p:nvSpPr>
        <p:spPr>
          <a:xfrm>
            <a:off x="3499121" y="503347"/>
            <a:ext cx="4597956" cy="1328050"/>
          </a:xfrm>
          <a:prstGeom prst="wave">
            <a:avLst>
              <a:gd name="adj1" fmla="val 12500"/>
              <a:gd name="adj2" fmla="val 204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/>
              <a:t>Страна Знаний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027659B-B51A-43C8-95DA-AFBE854A06E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152" y="1590323"/>
            <a:ext cx="1451725" cy="2053488"/>
          </a:xfrm>
          <a:prstGeom prst="rect">
            <a:avLst/>
          </a:prstGeom>
        </p:spPr>
      </p:pic>
      <p:sp>
        <p:nvSpPr>
          <p:cNvPr id="11" name="Прямоугольник 10">
            <a:hlinkClick r:id="rId8" action="ppaction://hlinksldjump"/>
            <a:extLst>
              <a:ext uri="{FF2B5EF4-FFF2-40B4-BE49-F238E27FC236}">
                <a16:creationId xmlns:a16="http://schemas.microsoft.com/office/drawing/2014/main" id="{425ED425-0B3C-4AFF-9C3C-3765E29AD271}"/>
              </a:ext>
            </a:extLst>
          </p:cNvPr>
          <p:cNvSpPr/>
          <p:nvPr/>
        </p:nvSpPr>
        <p:spPr>
          <a:xfrm>
            <a:off x="6953801" y="1794703"/>
            <a:ext cx="2782957" cy="906281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Литературное чтение</a:t>
            </a:r>
          </a:p>
        </p:txBody>
      </p:sp>
      <p:sp>
        <p:nvSpPr>
          <p:cNvPr id="14" name="Прямоугольник 13">
            <a:hlinkClick r:id="rId9" action="ppaction://hlinksldjump"/>
            <a:extLst>
              <a:ext uri="{FF2B5EF4-FFF2-40B4-BE49-F238E27FC236}">
                <a16:creationId xmlns:a16="http://schemas.microsoft.com/office/drawing/2014/main" id="{9C00A39F-FC2A-40F5-BF08-74387F354B5E}"/>
              </a:ext>
            </a:extLst>
          </p:cNvPr>
          <p:cNvSpPr/>
          <p:nvPr/>
        </p:nvSpPr>
        <p:spPr>
          <a:xfrm>
            <a:off x="8345279" y="1113316"/>
            <a:ext cx="2782957" cy="632780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Технология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6869BF-5CFA-421D-B560-67E2DAD7E4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7" y="-133399"/>
            <a:ext cx="2646639" cy="2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3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28 0.01458 L -0.01328 0.01458 C -0.00299 -0.0243 0.00117 -0.04259 0.01459 -0.07917 C 0.01823 -0.08912 0.02162 -0.1 0.02696 -0.10694 C 0.03203 -0.11389 0.03867 -0.1162 0.04492 -0.11898 C 0.05404 -0.12315 0.07539 -0.12407 0.08399 -0.125 C 0.08776 -0.1243 0.09232 -0.12731 0.09518 -0.12292 C 0.09623 -0.12153 0.09831 -0.09514 0.09857 -0.0912 C 0.0987 -0.08981 0.09857 -0.08842 0.09857 -0.08704 L 0.09857 -0.08518 " pathEditMode="relative" ptsTypes="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E6B9815-1A49-4507-AE5F-24347CF74C1D}"/>
              </a:ext>
            </a:extLst>
          </p:cNvPr>
          <p:cNvSpPr/>
          <p:nvPr/>
        </p:nvSpPr>
        <p:spPr>
          <a:xfrm>
            <a:off x="513843" y="1644203"/>
            <a:ext cx="2994992" cy="755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/>
              <a:t>Дру</a:t>
            </a:r>
            <a:r>
              <a:rPr lang="ru-RU" sz="4800" dirty="0"/>
              <a:t>…ба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3435B3D-A59F-4674-8070-5008C91B3F55}"/>
              </a:ext>
            </a:extLst>
          </p:cNvPr>
          <p:cNvSpPr/>
          <p:nvPr/>
        </p:nvSpPr>
        <p:spPr>
          <a:xfrm>
            <a:off x="542649" y="5582191"/>
            <a:ext cx="768626" cy="569843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385650B-D109-4978-A486-B4416E90CD02}"/>
              </a:ext>
            </a:extLst>
          </p:cNvPr>
          <p:cNvSpPr/>
          <p:nvPr/>
        </p:nvSpPr>
        <p:spPr>
          <a:xfrm>
            <a:off x="4198637" y="1621298"/>
            <a:ext cx="2994992" cy="755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err="1"/>
              <a:t>Сч</a:t>
            </a:r>
            <a:r>
              <a:rPr lang="ru-RU" sz="4800" dirty="0"/>
              <a:t>…</a:t>
            </a:r>
            <a:r>
              <a:rPr lang="ru-RU" sz="4800" dirty="0" err="1"/>
              <a:t>стье</a:t>
            </a:r>
            <a:endParaRPr lang="ru-RU" sz="4800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C62B41B-DAD3-465F-AC29-732AF0432B8E}"/>
              </a:ext>
            </a:extLst>
          </p:cNvPr>
          <p:cNvSpPr/>
          <p:nvPr/>
        </p:nvSpPr>
        <p:spPr>
          <a:xfrm>
            <a:off x="8047703" y="1588634"/>
            <a:ext cx="2994992" cy="755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С…</a:t>
            </a:r>
            <a:r>
              <a:rPr lang="ru-RU" sz="4800" dirty="0" err="1"/>
              <a:t>лнце</a:t>
            </a:r>
            <a:endParaRPr lang="ru-RU" sz="4800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A07DB901-2C9B-4D3E-8FD5-69869A18AB0A}"/>
              </a:ext>
            </a:extLst>
          </p:cNvPr>
          <p:cNvSpPr/>
          <p:nvPr/>
        </p:nvSpPr>
        <p:spPr>
          <a:xfrm>
            <a:off x="2186607" y="2569587"/>
            <a:ext cx="2994992" cy="755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Ул..</a:t>
            </a:r>
            <a:r>
              <a:rPr lang="ru-RU" sz="4800" dirty="0" err="1"/>
              <a:t>бка</a:t>
            </a:r>
            <a:endParaRPr lang="ru-RU" sz="4800" dirty="0"/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E9D50365-941C-4A33-A99C-FD5C7F66B328}"/>
              </a:ext>
            </a:extLst>
          </p:cNvPr>
          <p:cNvSpPr/>
          <p:nvPr/>
        </p:nvSpPr>
        <p:spPr>
          <a:xfrm>
            <a:off x="6425003" y="2666594"/>
            <a:ext cx="2994992" cy="755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/>
              <a:t>Р…</a:t>
            </a:r>
            <a:r>
              <a:rPr lang="ru-RU" sz="4800" dirty="0" err="1"/>
              <a:t>дость</a:t>
            </a:r>
            <a:endParaRPr lang="ru-RU" sz="4800" dirty="0"/>
          </a:p>
        </p:txBody>
      </p:sp>
      <p:pic>
        <p:nvPicPr>
          <p:cNvPr id="17" name="Рисунок 16">
            <a:hlinkClick r:id="rId2" action="ppaction://hlinksldjump"/>
            <a:extLst>
              <a:ext uri="{FF2B5EF4-FFF2-40B4-BE49-F238E27FC236}">
                <a16:creationId xmlns:a16="http://schemas.microsoft.com/office/drawing/2014/main" id="{48A1A103-7D86-4F7A-BA0D-4FB3BAF0C1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87" y="5269366"/>
            <a:ext cx="1848682" cy="1358347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98CD38A-DC6F-4651-A8EC-92F203EA7D93}"/>
              </a:ext>
            </a:extLst>
          </p:cNvPr>
          <p:cNvSpPr/>
          <p:nvPr/>
        </p:nvSpPr>
        <p:spPr>
          <a:xfrm>
            <a:off x="2048104" y="5582190"/>
            <a:ext cx="938602" cy="56984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C0E8BEF-207E-49EC-A70E-462A60A8AB15}"/>
              </a:ext>
            </a:extLst>
          </p:cNvPr>
          <p:cNvSpPr/>
          <p:nvPr/>
        </p:nvSpPr>
        <p:spPr>
          <a:xfrm>
            <a:off x="3814324" y="5582190"/>
            <a:ext cx="768626" cy="56984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F3B59DB1-C87C-4FC1-9BCE-D83F113E3E19}"/>
              </a:ext>
            </a:extLst>
          </p:cNvPr>
          <p:cNvSpPr/>
          <p:nvPr/>
        </p:nvSpPr>
        <p:spPr>
          <a:xfrm>
            <a:off x="5311820" y="5565912"/>
            <a:ext cx="768626" cy="56984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0B98770-7CB1-40A1-94B2-3B59E2A876B5}"/>
              </a:ext>
            </a:extLst>
          </p:cNvPr>
          <p:cNvSpPr/>
          <p:nvPr/>
        </p:nvSpPr>
        <p:spPr>
          <a:xfrm>
            <a:off x="6987251" y="5565912"/>
            <a:ext cx="768626" cy="569844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0A1D68EC-6B05-4B34-88F2-CB05C6E1E9F3}"/>
              </a:ext>
            </a:extLst>
          </p:cNvPr>
          <p:cNvSpPr/>
          <p:nvPr/>
        </p:nvSpPr>
        <p:spPr>
          <a:xfrm>
            <a:off x="4162925" y="272604"/>
            <a:ext cx="3087068" cy="52310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Узнай букву</a:t>
            </a:r>
          </a:p>
        </p:txBody>
      </p:sp>
    </p:spTree>
    <p:extLst>
      <p:ext uri="{BB962C8B-B14F-4D97-AF65-F5344CB8AC3E}">
        <p14:creationId xmlns:p14="http://schemas.microsoft.com/office/powerpoint/2010/main" val="61311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10326 -0.563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2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7.40741E-7 L -0.1763 -0.425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1" y="-2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037 L 0.24154 -0.5685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79" y="-2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-0.00026 -0.416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40313 -0.574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-2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10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340</Words>
  <Application>Microsoft Office PowerPoint</Application>
  <PresentationFormat>Широкоэкранный</PresentationFormat>
  <Paragraphs>99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flow_honor@mail.ru</dc:creator>
  <cp:lastModifiedBy>flow_honor@mail.ru</cp:lastModifiedBy>
  <cp:revision>54</cp:revision>
  <dcterms:created xsi:type="dcterms:W3CDTF">2021-08-09T12:11:53Z</dcterms:created>
  <dcterms:modified xsi:type="dcterms:W3CDTF">2021-08-16T14:42:17Z</dcterms:modified>
</cp:coreProperties>
</file>