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9"/>
    <p:restoredTop sz="95795"/>
  </p:normalViewPr>
  <p:slideViewPr>
    <p:cSldViewPr>
      <p:cViewPr>
        <p:scale>
          <a:sx n="73" d="100"/>
          <a:sy n="73" d="100"/>
        </p:scale>
        <p:origin x="-1146" y="-72"/>
      </p:cViewPr>
      <p:guideLst>
        <p:guide orient="horz" pos="2155"/>
        <p:guide pos="28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09.02.2021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F450E784-2449-4FFD-AA69-3F5CFAA75BCB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128863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09.02.2021</a:t>
            </a:fld>
            <a:endParaRPr lang="ru-RU" altLang="en-US"/>
          </a:p>
        </p:txBody>
      </p:sp>
      <p:sp>
        <p:nvSpPr>
          <p:cNvPr id="4" name="Образ слайда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5" name="Заметка к слайду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/>
          <a:p>
            <a:pPr lvl="0">
              <a:defRPr/>
            </a:pPr>
            <a:r>
              <a:rPr lang="ru-RU" altLang="en-US"/>
              <a:t>Образец текста</a:t>
            </a:r>
          </a:p>
          <a:p>
            <a:pPr lvl="1">
              <a:defRPr/>
            </a:pPr>
            <a:r>
              <a:rPr lang="ru-RU" altLang="en-US"/>
              <a:t>Второй уровень</a:t>
            </a:r>
          </a:p>
          <a:p>
            <a:pPr lvl="2">
              <a:defRPr/>
            </a:pPr>
            <a:r>
              <a:rPr lang="ru-RU" altLang="en-US"/>
              <a:t>Третий уровень</a:t>
            </a:r>
          </a:p>
          <a:p>
            <a:pPr lvl="3">
              <a:defRPr/>
            </a:pPr>
            <a:r>
              <a:rPr lang="ru-RU" altLang="en-US"/>
              <a:t>Четвертый уровень</a:t>
            </a:r>
          </a:p>
          <a:p>
            <a:pPr lvl="4">
              <a:defRPr/>
            </a:pPr>
            <a:r>
              <a:rPr lang="ru-RU" altLang="en-US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09F4262C-968C-4EE9-8164-CE16364706B3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603070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endParaRPr lang="ru-RU" alt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106E36-FD25-4E2D-B0AA-010F637433A0}" type="datetime1">
              <a:rPr lang="ru-RU"/>
              <a:pPr lvl="0">
                <a:defRPr/>
              </a:pPr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725C68B6-61C2-468F-89AB-4B9F7531AA6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Картинки по запросу картинка капля воды росы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0"/>
            <a:ext cx="9144000" cy="7000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8" name="TextBox 1027"/>
          <p:cNvSpPr txBox="1"/>
          <p:nvPr/>
        </p:nvSpPr>
        <p:spPr>
          <a:xfrm>
            <a:off x="911424" y="2636912"/>
            <a:ext cx="7848872" cy="818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800" b="1" cap="all">
                <a:ln w="9525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/>
              </a:rPr>
              <a:t>Волшебница - Вода</a:t>
            </a:r>
            <a:endParaRPr lang="ru-RU" altLang="en-US"/>
          </a:p>
        </p:txBody>
      </p:sp>
      <p:sp>
        <p:nvSpPr>
          <p:cNvPr id="1029" name="TextBox 1028"/>
          <p:cNvSpPr txBox="1"/>
          <p:nvPr/>
        </p:nvSpPr>
        <p:spPr>
          <a:xfrm>
            <a:off x="5411924" y="4761148"/>
            <a:ext cx="3492388" cy="93366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2800" b="1">
                <a:solidFill>
                  <a:schemeClr val="tx1"/>
                </a:solidFill>
              </a:rPr>
              <a:t>Подготовила </a:t>
            </a:r>
            <a:r>
              <a:rPr lang="en-US" altLang="ru-RU" sz="2800" b="1">
                <a:solidFill>
                  <a:schemeClr val="tx1"/>
                </a:solidFill>
              </a:rPr>
              <a:t>:</a:t>
            </a:r>
          </a:p>
          <a:p>
            <a:pPr algn="ctr">
              <a:defRPr/>
            </a:pPr>
            <a:r>
              <a:rPr lang="ru-RU" altLang="en-US" sz="2800" b="1">
                <a:solidFill>
                  <a:schemeClr val="tx1"/>
                </a:solidFill>
              </a:rPr>
              <a:t>Стрункина Е</a:t>
            </a:r>
            <a:r>
              <a:rPr lang="en-US" altLang="ru-RU" sz="2800" b="1">
                <a:solidFill>
                  <a:schemeClr val="tx1"/>
                </a:solidFill>
              </a:rPr>
              <a:t>.</a:t>
            </a:r>
            <a:r>
              <a:rPr lang="ru-RU" altLang="en-US" sz="2800" b="1">
                <a:solidFill>
                  <a:schemeClr val="tx1"/>
                </a:solidFill>
              </a:rPr>
              <a:t>С</a:t>
            </a:r>
            <a:r>
              <a:rPr lang="en-US" altLang="ru-RU" sz="2800" b="1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030" name="Прямоугольник 1029"/>
          <p:cNvSpPr/>
          <p:nvPr/>
        </p:nvSpPr>
        <p:spPr>
          <a:xfrm>
            <a:off x="0" y="152636"/>
            <a:ext cx="4259796" cy="16561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en-US" sz="1600" b="1">
                <a:latin typeface="Times New Roman"/>
                <a:ea typeface="Times New Roman"/>
              </a:rPr>
              <a:t>Муниципальное бюджетное</a:t>
            </a:r>
          </a:p>
          <a:p>
            <a:pPr algn="ctr">
              <a:defRPr/>
            </a:pPr>
            <a:r>
              <a:rPr lang="ru-RU" altLang="en-US" sz="1600" b="1">
                <a:latin typeface="Times New Roman"/>
                <a:ea typeface="Times New Roman"/>
              </a:rPr>
              <a:t>дошкольное образовательное учреждение</a:t>
            </a:r>
          </a:p>
          <a:p>
            <a:pPr algn="ctr">
              <a:defRPr/>
            </a:pPr>
            <a:r>
              <a:rPr lang="ru-RU" altLang="en-US" sz="1600" b="1">
                <a:latin typeface="Times New Roman"/>
                <a:ea typeface="Times New Roman"/>
              </a:rPr>
              <a:t>детский сад № 18 пос. Гирей</a:t>
            </a:r>
          </a:p>
          <a:p>
            <a:pPr algn="ctr">
              <a:defRPr/>
            </a:pPr>
            <a:r>
              <a:rPr lang="ru-RU" altLang="en-US" sz="1600" b="1">
                <a:latin typeface="Times New Roman"/>
                <a:ea typeface="Times New Roman"/>
              </a:rPr>
              <a:t>Муниципального образования</a:t>
            </a:r>
          </a:p>
          <a:p>
            <a:pPr algn="ctr">
              <a:defRPr/>
            </a:pPr>
            <a:r>
              <a:rPr lang="ru-RU" altLang="en-US" sz="1600" b="1">
                <a:latin typeface="Times New Roman"/>
                <a:ea typeface="Times New Roman"/>
              </a:rPr>
              <a:t>Гулькевичский район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oboi.cc/uploads/11_05_2013/view/201209/oboik.ru_27523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8964488" cy="3505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Опыт </a:t>
            </a:r>
            <a:r>
              <a:rPr lang="en-US" altLang="ru-RU" sz="3200" b="1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-</a:t>
            </a:r>
            <a:r>
              <a:rPr lang="ru-RU" sz="3200" b="1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 </a:t>
            </a:r>
            <a:r>
              <a:rPr lang="ru-RU" sz="3200" b="1">
                <a:solidFill>
                  <a:srgbClr val="FF0000"/>
                </a:solidFill>
                <a:latin typeface="Calibri"/>
              </a:rPr>
              <a:t>В</a:t>
            </a:r>
            <a:r>
              <a:rPr lang="ru-RU" altLang="en-US" sz="3200" b="1">
                <a:solidFill>
                  <a:srgbClr val="FF0000"/>
                </a:solidFill>
                <a:latin typeface="Calibri"/>
              </a:rPr>
              <a:t>ода</a:t>
            </a:r>
            <a:r>
              <a:rPr lang="ru-RU" sz="3200" b="1">
                <a:solidFill>
                  <a:srgbClr val="FF0000"/>
                </a:solidFill>
                <a:latin typeface="Calibri"/>
              </a:rPr>
              <a:t> может течь и не имеет формы</a:t>
            </a:r>
          </a:p>
          <a:p>
            <a:pPr algn="just">
              <a:defRPr/>
            </a:pPr>
            <a:r>
              <a:rPr lang="ru-RU" sz="2400" b="1">
                <a:solidFill>
                  <a:srgbClr val="FF0000"/>
                </a:solidFill>
                <a:latin typeface="Calibri"/>
              </a:rPr>
              <a:t>Цель: </a:t>
            </a:r>
            <a:r>
              <a:rPr lang="ru-RU" b="1">
                <a:solidFill>
                  <a:schemeClr val="tx2">
                    <a:lumMod val="50000"/>
                  </a:schemeClr>
                </a:solidFill>
                <a:latin typeface="Calibri"/>
              </a:rPr>
              <a:t>Доказать, что вода – жидкая, может течь, не имеет формы</a:t>
            </a:r>
          </a:p>
          <a:p>
            <a:pPr algn="just">
              <a:defRPr/>
            </a:pPr>
            <a:r>
              <a:rPr lang="ru-RU" sz="2400" b="1">
                <a:solidFill>
                  <a:srgbClr val="FF0000"/>
                </a:solidFill>
                <a:latin typeface="Calibri"/>
              </a:rPr>
              <a:t>Материалы: </a:t>
            </a:r>
            <a:r>
              <a:rPr lang="ru-RU" b="1">
                <a:solidFill>
                  <a:schemeClr val="tx2">
                    <a:lumMod val="50000"/>
                  </a:schemeClr>
                </a:solidFill>
                <a:latin typeface="Calibri"/>
              </a:rPr>
              <a:t>Пустой стакан, стакан с водой, сосуды различной формы</a:t>
            </a:r>
          </a:p>
          <a:p>
            <a:pPr algn="just">
              <a:defRPr/>
            </a:pPr>
            <a:r>
              <a:rPr lang="ru-RU" b="1">
                <a:solidFill>
                  <a:schemeClr val="tx2">
                    <a:lumMod val="50000"/>
                  </a:schemeClr>
                </a:solidFill>
                <a:latin typeface="Calibri"/>
              </a:rPr>
              <a:t> Дайте детям два стаканчика - один с водой, другой - пустой, и пред­ложите аккуратно перелить воду из одного в другой. Льется вода? Поче­му? Потому что она жидкая. Если бы вода не была жидкой, то она не смогла бы течь в реках и ручейках, не текла бы из крана.</a:t>
            </a:r>
          </a:p>
          <a:p>
            <a:pPr algn="just">
              <a:defRPr/>
            </a:pPr>
            <a:r>
              <a:rPr lang="ru-RU" b="1">
                <a:solidFill>
                  <a:schemeClr val="tx2">
                    <a:lumMod val="50000"/>
                  </a:schemeClr>
                </a:solidFill>
                <a:latin typeface="Calibri"/>
              </a:rPr>
              <a:t>Поскольку вода жидкая, может течь, ее называют жидкостью. Теперь предложить переливать воду в сосуды различных форм. Что происходит с водой, какую форму она принимает ?</a:t>
            </a:r>
          </a:p>
          <a:p>
            <a:pPr lvl="0">
              <a:defRPr/>
            </a:pPr>
            <a:r>
              <a:rPr lang="ru-RU">
                <a:latin typeface="Calibri"/>
              </a:rPr>
              <a:t> </a:t>
            </a:r>
          </a:p>
        </p:txBody>
      </p:sp>
      <p:pic>
        <p:nvPicPr>
          <p:cNvPr id="19458" name="Picture 2" descr="https://im1-tub-ru.yandex.net/i?id=13448e88553dc2bf0516ceb3b8c6ecd5&amp;n=33&amp;h=215&amp;w=323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999656" y="2996952"/>
            <a:ext cx="5904656" cy="367240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oboi.cc/uploads/11_05_2013/view/201209/oboik.ru_27523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0"/>
            <a:ext cx="8784976" cy="3779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Опы</a:t>
            </a:r>
            <a:r>
              <a:rPr lang="ru-RU" altLang="en-US" sz="3200" b="1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т</a:t>
            </a:r>
            <a:r>
              <a:rPr lang="en-US" altLang="ru-RU" sz="3200" b="1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-</a:t>
            </a:r>
            <a:r>
              <a:rPr lang="ru-RU" sz="3200" b="1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 </a:t>
            </a:r>
            <a:r>
              <a:rPr lang="ru-RU" altLang="en-US" sz="3200" b="1">
                <a:solidFill>
                  <a:srgbClr val="FF0000"/>
                </a:solidFill>
                <a:latin typeface="Calibri"/>
              </a:rPr>
              <a:t>Ок</a:t>
            </a:r>
            <a:r>
              <a:rPr lang="ru-RU" sz="3200" b="1">
                <a:solidFill>
                  <a:srgbClr val="FF0000"/>
                </a:solidFill>
                <a:latin typeface="Calibri"/>
              </a:rPr>
              <a:t>рашивание воды</a:t>
            </a:r>
          </a:p>
          <a:p>
            <a:pPr algn="just">
              <a:defRPr/>
            </a:pPr>
            <a:r>
              <a:rPr lang="ru-RU" sz="2400" b="1">
                <a:solidFill>
                  <a:srgbClr val="FF0000"/>
                </a:solidFill>
                <a:latin typeface="Calibri"/>
              </a:rPr>
              <a:t>Цель:</a:t>
            </a:r>
            <a:r>
              <a:rPr lang="ru-RU" sz="2400">
                <a:solidFill>
                  <a:srgbClr val="FF0000"/>
                </a:solidFill>
                <a:latin typeface="Calibri"/>
              </a:rPr>
              <a:t> </a:t>
            </a:r>
            <a:r>
              <a:rPr lang="ru-RU">
                <a:solidFill>
                  <a:srgbClr val="002060"/>
                </a:solidFill>
                <a:latin typeface="Calibri"/>
              </a:rPr>
              <a:t>в</a:t>
            </a:r>
            <a:r>
              <a:rPr lang="ru-RU" b="1">
                <a:solidFill>
                  <a:srgbClr val="002060"/>
                </a:solidFill>
                <a:latin typeface="Calibri"/>
              </a:rPr>
              <a:t>ыявить свойства воды: вода может быть тёплой и холодной, некоторые вещества растворяются в воде. Чем больше этого вещества, тем интенсивнее цвет; чем теплее вода, тем быстрее растворяется вещество. </a:t>
            </a:r>
          </a:p>
          <a:p>
            <a:pPr algn="just">
              <a:defRPr/>
            </a:pPr>
            <a:r>
              <a:rPr lang="ru-RU" sz="2400" b="1">
                <a:solidFill>
                  <a:srgbClr val="FF0000"/>
                </a:solidFill>
                <a:latin typeface="Calibri"/>
              </a:rPr>
              <a:t>Материал:</a:t>
            </a:r>
            <a:r>
              <a:rPr lang="ru-RU" sz="2400">
                <a:solidFill>
                  <a:srgbClr val="FF0000"/>
                </a:solidFill>
                <a:latin typeface="Calibri"/>
              </a:rPr>
              <a:t> </a:t>
            </a:r>
            <a:r>
              <a:rPr lang="ru-RU" b="1">
                <a:solidFill>
                  <a:srgbClr val="002060"/>
                </a:solidFill>
                <a:latin typeface="Calibri"/>
              </a:rPr>
              <a:t>ёмкости с водой (холодной и тёплой), краска, палочки для размешивания, мерные стаканчики. </a:t>
            </a:r>
          </a:p>
          <a:p>
            <a:pPr algn="just">
              <a:defRPr/>
            </a:pPr>
            <a:r>
              <a:rPr lang="ru-RU" b="1">
                <a:solidFill>
                  <a:srgbClr val="002060"/>
                </a:solidFill>
                <a:latin typeface="Calibri"/>
              </a:rPr>
              <a:t>        Взрослый и дети рассматривают в воде 2-3 предмета, выясняют, почему они хорошо видны (вода прозрачная). Далее выясняют, как можно окрасить воду (добавить краску). Взрослый предлагает окрасить воду самим (в стаканчиках с тёплой и холодной водой). В каком стаканчике краска быстрее растворится? (В стакане с тёплой водой). Как окрасится вода, если красителя будет больше? (Вода станет более окрашенной</a:t>
            </a:r>
          </a:p>
        </p:txBody>
      </p:sp>
      <p:pic>
        <p:nvPicPr>
          <p:cNvPr id="20482" name="Picture 2" descr="http://jk18.ru/images/centrzdorovya1.jpg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0" y="3573016"/>
            <a:ext cx="9144000" cy="328498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oboi.cc/uploads/11_05_2013/view/201209/oboik.ru_27523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0"/>
            <a:ext cx="8964488" cy="3998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3200" b="1">
                <a:solidFill>
                  <a:srgbClr val="FF0000"/>
                </a:solidFill>
                <a:latin typeface="Calibri"/>
              </a:rPr>
              <a:t>Опыт </a:t>
            </a:r>
            <a:r>
              <a:rPr lang="en-US" altLang="ru-RU" sz="3200" b="1">
                <a:solidFill>
                  <a:srgbClr val="FF0000"/>
                </a:solidFill>
                <a:latin typeface="Calibri"/>
              </a:rPr>
              <a:t>-</a:t>
            </a:r>
            <a:r>
              <a:rPr lang="ru-RU" altLang="en-US" sz="3200" b="1">
                <a:solidFill>
                  <a:srgbClr val="FF0000"/>
                </a:solidFill>
                <a:latin typeface="Calibri"/>
              </a:rPr>
              <a:t> “</a:t>
            </a:r>
            <a:r>
              <a:rPr lang="ru-RU" sz="3200" b="1">
                <a:solidFill>
                  <a:srgbClr val="FF0000"/>
                </a:solidFill>
                <a:latin typeface="Calibri"/>
              </a:rPr>
              <a:t>В воде одни вещества растворяются, </a:t>
            </a:r>
          </a:p>
          <a:p>
            <a:pPr algn="ctr">
              <a:defRPr/>
            </a:pPr>
            <a:r>
              <a:rPr lang="ru-RU" sz="3200" b="1">
                <a:solidFill>
                  <a:srgbClr val="FF0000"/>
                </a:solidFill>
                <a:latin typeface="Calibri"/>
              </a:rPr>
              <a:t>другие не растворяются</a:t>
            </a:r>
            <a:r>
              <a:rPr lang="ru-RU" altLang="en-US" sz="3200" b="1">
                <a:solidFill>
                  <a:srgbClr val="FF0000"/>
                </a:solidFill>
                <a:latin typeface="Calibri"/>
              </a:rPr>
              <a:t>“</a:t>
            </a:r>
          </a:p>
          <a:p>
            <a:pPr algn="just">
              <a:defRPr/>
            </a:pPr>
            <a:r>
              <a:rPr lang="ru-RU" sz="2400" b="1">
                <a:solidFill>
                  <a:srgbClr val="FF0000"/>
                </a:solidFill>
                <a:latin typeface="Calibri"/>
              </a:rPr>
              <a:t>Цель</a:t>
            </a:r>
            <a:r>
              <a:rPr lang="ru-RU" b="1">
                <a:solidFill>
                  <a:srgbClr val="FF0000"/>
                </a:solidFill>
                <a:latin typeface="Calibri"/>
              </a:rPr>
              <a:t>:</a:t>
            </a:r>
            <a:r>
              <a:rPr lang="ru-RU">
                <a:solidFill>
                  <a:srgbClr val="FF0000"/>
                </a:solidFill>
                <a:latin typeface="Calibri"/>
              </a:rPr>
              <a:t> </a:t>
            </a:r>
            <a:r>
              <a:rPr lang="ru-RU" b="1">
                <a:solidFill>
                  <a:schemeClr val="tx2">
                    <a:lumMod val="50000"/>
                  </a:schemeClr>
                </a:solidFill>
                <a:latin typeface="Calibri"/>
              </a:rPr>
              <a:t>закрепить понимание того, что вещества в воде не исчезают, а растворяются</a:t>
            </a:r>
            <a:r>
              <a:rPr lang="ru-RU">
                <a:solidFill>
                  <a:schemeClr val="tx2">
                    <a:lumMod val="50000"/>
                  </a:schemeClr>
                </a:solidFill>
                <a:latin typeface="Calibri"/>
              </a:rPr>
              <a:t>.</a:t>
            </a:r>
          </a:p>
          <a:p>
            <a:pPr algn="just">
              <a:defRPr/>
            </a:pPr>
            <a:r>
              <a:rPr lang="ru-RU" sz="2400" b="1">
                <a:solidFill>
                  <a:srgbClr val="FF0000"/>
                </a:solidFill>
                <a:latin typeface="Calibri"/>
              </a:rPr>
              <a:t>Материалы:</a:t>
            </a:r>
            <a:r>
              <a:rPr lang="ru-RU" sz="2400">
                <a:solidFill>
                  <a:srgbClr val="FF0000"/>
                </a:solidFill>
                <a:latin typeface="Calibri"/>
              </a:rPr>
              <a:t> </a:t>
            </a:r>
            <a:r>
              <a:rPr lang="ru-RU" b="1">
                <a:solidFill>
                  <a:schemeClr val="tx2">
                    <a:lumMod val="50000"/>
                  </a:schemeClr>
                </a:solidFill>
                <a:latin typeface="Calibri"/>
              </a:rPr>
              <a:t>стаканы с водой, песок, сахарный песок, акварельные краски, ложечки</a:t>
            </a:r>
          </a:p>
          <a:p>
            <a:pPr algn="just">
              <a:defRPr/>
            </a:pPr>
            <a:r>
              <a:rPr lang="ru-RU" b="1">
                <a:solidFill>
                  <a:schemeClr val="tx2">
                    <a:lumMod val="50000"/>
                  </a:schemeClr>
                </a:solidFill>
                <a:latin typeface="Calibri"/>
              </a:rPr>
              <a:t>Возьмите два стаканчика с водой. В один из них дети положат обыч­ный песок и попробуют размешать его ложкой. Что получается? Раство­рился песок или нет? Возьмем другой стаканчик и насыплем в него ло­жечку сахарного песка, размешаем его. Что теперь произошло? В каком из стаканчиков песок растворился? Предложите детям размешать акварельную краску в стаканчике с водой. Желательно, чтобы у каждого ребенка была своя краска, тогда вы получите целый набор разноцветной воды. Почему вода стала цветной? Краска в ней растворилась.</a:t>
            </a:r>
          </a:p>
        </p:txBody>
      </p:sp>
      <p:pic>
        <p:nvPicPr>
          <p:cNvPr id="21508" name="Picture 4" descr="http://i.t30p.ru/152z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0" y="3717032"/>
            <a:ext cx="9144000" cy="314096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285875"/>
            <a:ext cx="9144000" cy="55721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65860" y="-1"/>
            <a:ext cx="6826520" cy="10648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sz="3200" b="0" i="0" strike="noStrike">
                <a:solidFill>
                  <a:srgbClr val="333333">
                    <a:alpha val="100000"/>
                  </a:srgbClr>
                </a:solidFill>
                <a:latin typeface="Arial"/>
                <a:ea typeface="Arial"/>
              </a:rPr>
              <a:t>Опыт с пекинской капустой или, </a:t>
            </a:r>
          </a:p>
          <a:p>
            <a:pPr algn="ctr">
              <a:defRPr/>
            </a:pPr>
            <a:r>
              <a:rPr sz="3200" b="0" i="0" strike="noStrike">
                <a:solidFill>
                  <a:srgbClr val="333333">
                    <a:alpha val="100000"/>
                  </a:srgbClr>
                </a:solidFill>
                <a:latin typeface="Arial"/>
                <a:ea typeface="Arial"/>
              </a:rPr>
              <a:t>как пьют растения.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oboi.cc/uploads/11_05_2013/view/201209/oboik.ru_27523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3817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3200" b="1">
                <a:solidFill>
                  <a:srgbClr val="FF0000"/>
                </a:solidFill>
                <a:latin typeface="Calibri"/>
              </a:rPr>
              <a:t>Опыт</a:t>
            </a:r>
            <a:r>
              <a:rPr lang="en-US" altLang="ru-RU" sz="3200" b="1">
                <a:solidFill>
                  <a:srgbClr val="FF0000"/>
                </a:solidFill>
                <a:latin typeface="Calibri"/>
              </a:rPr>
              <a:t>-</a:t>
            </a:r>
            <a:r>
              <a:rPr lang="ru-RU" altLang="en-US" sz="3200" b="1">
                <a:solidFill>
                  <a:srgbClr val="FF0000"/>
                </a:solidFill>
                <a:latin typeface="Calibri"/>
              </a:rPr>
              <a:t> “</a:t>
            </a:r>
            <a:r>
              <a:rPr lang="ru-RU" sz="3200" b="1">
                <a:solidFill>
                  <a:srgbClr val="FF0000"/>
                </a:solidFill>
                <a:latin typeface="Calibri"/>
              </a:rPr>
              <a:t>Лед – </a:t>
            </a:r>
            <a:r>
              <a:rPr lang="ru-RU" altLang="en-US" sz="3200" b="1">
                <a:solidFill>
                  <a:srgbClr val="FF0000"/>
                </a:solidFill>
                <a:latin typeface="Calibri"/>
              </a:rPr>
              <a:t>это </a:t>
            </a:r>
            <a:r>
              <a:rPr lang="ru-RU" sz="3200" b="1">
                <a:solidFill>
                  <a:srgbClr val="FF0000"/>
                </a:solidFill>
                <a:latin typeface="Calibri"/>
              </a:rPr>
              <a:t>твердая вода</a:t>
            </a:r>
            <a:r>
              <a:rPr lang="ru-RU" altLang="en-US" sz="3200" b="1">
                <a:solidFill>
                  <a:srgbClr val="FF0000"/>
                </a:solidFill>
                <a:latin typeface="Calibri"/>
              </a:rPr>
              <a:t>”</a:t>
            </a:r>
          </a:p>
          <a:p>
            <a:pPr algn="just">
              <a:defRPr/>
            </a:pPr>
            <a:r>
              <a:rPr lang="ru-RU" sz="2400" b="1">
                <a:solidFill>
                  <a:srgbClr val="FF0000"/>
                </a:solidFill>
                <a:latin typeface="Calibri"/>
              </a:rPr>
              <a:t>Цель:  </a:t>
            </a:r>
            <a:r>
              <a:rPr lang="ru-RU" b="1">
                <a:solidFill>
                  <a:schemeClr val="tx1"/>
                </a:solidFill>
                <a:latin typeface="Calibri"/>
              </a:rPr>
              <a:t>знакомить со свойствами воды</a:t>
            </a:r>
          </a:p>
          <a:p>
            <a:pPr algn="just">
              <a:defRPr/>
            </a:pPr>
            <a:r>
              <a:rPr lang="ru-RU" sz="2400" b="1">
                <a:solidFill>
                  <a:srgbClr val="FF0000"/>
                </a:solidFill>
                <a:latin typeface="Calibri"/>
              </a:rPr>
              <a:t>Материалы: </a:t>
            </a:r>
            <a:r>
              <a:rPr lang="ru-RU" b="1">
                <a:solidFill>
                  <a:schemeClr val="tx1"/>
                </a:solidFill>
                <a:latin typeface="Calibri"/>
              </a:rPr>
              <a:t>сосульки различных размеров, миски</a:t>
            </a:r>
          </a:p>
          <a:p>
            <a:pPr algn="just">
              <a:defRPr/>
            </a:pPr>
            <a:r>
              <a:rPr lang="ru-RU" b="1">
                <a:solidFill>
                  <a:schemeClr val="tx1"/>
                </a:solidFill>
                <a:latin typeface="Calibri"/>
              </a:rPr>
              <a:t> Принесите сосульки в помещение, поместив каждую в отдельную посуду, чтобы ребенок наблюдал за своей сосулькой. Если опыт проводится в теплое время года, сделайте кубики льда, заморозив воду в холодильнике. Вместо сосулек можно взять шарики из снега.</a:t>
            </a:r>
          </a:p>
          <a:p>
            <a:pPr algn="just">
              <a:defRPr/>
            </a:pPr>
            <a:r>
              <a:rPr lang="ru-RU" b="1">
                <a:solidFill>
                  <a:schemeClr val="tx1"/>
                </a:solidFill>
                <a:latin typeface="Calibri"/>
              </a:rPr>
              <a:t>Дети должны следить за состоянием сосулек и кубиков льда в теплом помещении. Обращайте их внимание на то, как постепенно уменьшаются сосульки и кубики льда. Что с ними происходит? Возьмите одну большую сосульку и несколько маленьких. Следите, какая из них растает быстрее.</a:t>
            </a:r>
          </a:p>
          <a:p>
            <a:pPr algn="just">
              <a:defRPr/>
            </a:pPr>
            <a:r>
              <a:rPr lang="ru-RU" b="1">
                <a:solidFill>
                  <a:schemeClr val="tx1"/>
                </a:solidFill>
                <a:latin typeface="Calibri"/>
              </a:rPr>
              <a:t> </a:t>
            </a:r>
            <a:r>
              <a:rPr lang="ru-RU" sz="2000" b="1" i="1">
                <a:solidFill>
                  <a:schemeClr val="bg2">
                    <a:lumMod val="10000"/>
                  </a:schemeClr>
                </a:solidFill>
                <a:latin typeface="Calibri"/>
              </a:rPr>
              <a:t>Вывод: </a:t>
            </a:r>
            <a:r>
              <a:rPr lang="ru-RU">
                <a:solidFill>
                  <a:schemeClr val="bg2">
                    <a:lumMod val="10000"/>
                  </a:schemeClr>
                </a:solidFill>
                <a:latin typeface="Calibri"/>
              </a:rPr>
              <a:t>л</a:t>
            </a:r>
            <a:r>
              <a:rPr lang="ru-RU" b="1">
                <a:solidFill>
                  <a:schemeClr val="bg2">
                    <a:lumMod val="10000"/>
                  </a:schemeClr>
                </a:solidFill>
                <a:latin typeface="Calibri"/>
              </a:rPr>
              <a:t>ед, снег – это тоже вода.</a:t>
            </a:r>
            <a:endParaRPr lang="ru-RU" b="1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3554" name="Picture 2" descr="http://boombob.ru/img/picture/Jul/10/595df306bfa9781d8c6e24a53105197e/3.jpg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503712" y="3429000"/>
            <a:ext cx="5472608" cy="324036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depositphotos_35139309-stock-photo-umbrella-from-autumn-leaves-under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images.jpg"/>
          <p:cNvPicPr>
            <a:picLocks noChangeAspect="1"/>
          </p:cNvPicPr>
          <p:nvPr/>
        </p:nvPicPr>
        <p:blipFill rotWithShape="1">
          <a:blip r:embed="rId2">
            <a:lum bright="20000"/>
          </a:blip>
          <a:stretch>
            <a:fillRect/>
          </a:stretch>
        </p:blipFill>
        <p:spPr>
          <a:xfrm>
            <a:off x="0" y="0"/>
            <a:ext cx="91249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079612" y="2528900"/>
            <a:ext cx="6480720" cy="2098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600" b="1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Спасибо за внимание!</a:t>
            </a:r>
            <a:endParaRPr lang="ru-RU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картинки для слайда\image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857232"/>
            <a:ext cx="4295800" cy="3075824"/>
          </a:xfrm>
          <a:prstGeom prst="rect">
            <a:avLst/>
          </a:prstGeom>
          <a:noFill/>
        </p:spPr>
      </p:pic>
      <p:pic>
        <p:nvPicPr>
          <p:cNvPr id="3" name="Picture 3" descr="C:\Users\Admin\Desktop\картинки для слайда\Voda-zhiznenno-neobkhodima-vsem-rasteniyam.jpg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4429124" y="857232"/>
            <a:ext cx="4619204" cy="3147832"/>
          </a:xfrm>
          <a:prstGeom prst="rect">
            <a:avLst/>
          </a:prstGeom>
          <a:noFill/>
        </p:spPr>
      </p:pic>
      <p:pic>
        <p:nvPicPr>
          <p:cNvPr id="4" name="Picture 4" descr="C:\Users\Admin\Desktop\картинки для слайда\depositphotos_16037305-stock-photo-cows-on-a-watering-place.jpg"/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0" y="3714752"/>
            <a:ext cx="4439816" cy="3143248"/>
          </a:xfrm>
          <a:prstGeom prst="rect">
            <a:avLst/>
          </a:prstGeom>
          <a:noFill/>
        </p:spPr>
      </p:pic>
      <p:pic>
        <p:nvPicPr>
          <p:cNvPr id="5" name="Picture 5" descr="C:\Users\Admin\Desktop\картинки для слайда\tmb_142059_2575.jpg"/>
          <p:cNvPicPr>
            <a:picLocks noChangeAspect="1" noChangeArrowheads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4572000" y="3714752"/>
            <a:ext cx="4476328" cy="314324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68955" y="0"/>
            <a:ext cx="3015213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i="1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Вода нужна:</a:t>
            </a:r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картинки для слайда\ryba-son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428992" y="3573016"/>
            <a:ext cx="5691344" cy="3284984"/>
          </a:xfrm>
          <a:prstGeom prst="rect">
            <a:avLst/>
          </a:prstGeom>
          <a:noFill/>
        </p:spPr>
      </p:pic>
      <p:pic>
        <p:nvPicPr>
          <p:cNvPr id="3" name="Picture 2" descr="C:\Users\Admin\Desktop\картинки для слайда\tmb_156697_9264.jpg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0" y="0"/>
            <a:ext cx="5591944" cy="364502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картинки для слайда\kak-davno-lyudi-pyut-mineralnuyu-vodu1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857232"/>
            <a:ext cx="4511824" cy="3003816"/>
          </a:xfrm>
          <a:prstGeom prst="rect">
            <a:avLst/>
          </a:prstGeom>
          <a:noFill/>
        </p:spPr>
      </p:pic>
      <p:pic>
        <p:nvPicPr>
          <p:cNvPr id="3" name="Picture 3" descr="C:\Users\Admin\Desktop\картинки для слайда\вода подорожала.jpg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4500562" y="857231"/>
            <a:ext cx="4619774" cy="3003817"/>
          </a:xfrm>
          <a:prstGeom prst="rect">
            <a:avLst/>
          </a:prstGeom>
          <a:noFill/>
        </p:spPr>
      </p:pic>
      <p:pic>
        <p:nvPicPr>
          <p:cNvPr id="4" name="Picture 4" descr="C:\Users\Admin\Desktop\картинки для слайда\kak-pravilno-polivat-ogurtsyi-v-teplitse-1-666x500.jpg"/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703512" y="3500438"/>
            <a:ext cx="4797314" cy="3168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7603" y="0"/>
            <a:ext cx="6876765" cy="931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i="1">
                <a:solidFill>
                  <a:srgbClr val="002060"/>
                </a:solidFill>
                <a:latin typeface="Comic Sans MS"/>
              </a:rPr>
              <a:t>Для чего нужна вода  всему живому?</a:t>
            </a:r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908720"/>
            <a:ext cx="9144000" cy="594928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" name="TextBox 2"/>
          <p:cNvSpPr txBox="1"/>
          <p:nvPr/>
        </p:nvSpPr>
        <p:spPr>
          <a:xfrm>
            <a:off x="1799692" y="0"/>
            <a:ext cx="6876764" cy="902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ОПЫТЫ С ВОДОЙ</a:t>
            </a:r>
            <a:endParaRPr lang="ru-RU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0.s3.envato.com/files/42343943/preview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3198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chemeClr val="tx2">
                    <a:lumMod val="50000"/>
                  </a:schemeClr>
                </a:solidFill>
                <a:latin typeface="Calibri"/>
              </a:rPr>
              <a:t> </a:t>
            </a:r>
            <a:r>
              <a:rPr lang="ru-RU" sz="4000" b="1">
                <a:solidFill>
                  <a:srgbClr val="FF0000"/>
                </a:solidFill>
                <a:latin typeface="Calibri"/>
              </a:rPr>
              <a:t>Вода прозрачная</a:t>
            </a:r>
          </a:p>
          <a:p>
            <a:pPr algn="just">
              <a:defRPr/>
            </a:pPr>
            <a:r>
              <a:rPr lang="ru-RU" sz="2400">
                <a:solidFill>
                  <a:srgbClr val="002060"/>
                </a:solidFill>
                <a:latin typeface="Calibri"/>
              </a:rPr>
              <a:t> </a:t>
            </a:r>
          </a:p>
          <a:p>
            <a:pPr algn="just">
              <a:defRPr/>
            </a:pPr>
            <a:r>
              <a:rPr lang="ru-RU" sz="2400">
                <a:solidFill>
                  <a:srgbClr val="FF0000"/>
                </a:solidFill>
                <a:latin typeface="Calibri"/>
              </a:rPr>
              <a:t> </a:t>
            </a:r>
            <a:r>
              <a:rPr lang="ru-RU" sz="3200" b="1">
                <a:solidFill>
                  <a:srgbClr val="FF0000"/>
                </a:solidFill>
                <a:latin typeface="Calibri"/>
              </a:rPr>
              <a:t>Цель: </a:t>
            </a:r>
            <a:r>
              <a:rPr lang="ru-RU" b="1">
                <a:solidFill>
                  <a:schemeClr val="tx1"/>
                </a:solidFill>
                <a:latin typeface="Calibri"/>
              </a:rPr>
              <a:t>познакомить детей еще с одним свойством </a:t>
            </a:r>
          </a:p>
          <a:p>
            <a:pPr algn="just">
              <a:defRPr/>
            </a:pPr>
            <a:r>
              <a:rPr lang="ru-RU" b="1">
                <a:solidFill>
                  <a:schemeClr val="tx1"/>
                </a:solidFill>
                <a:latin typeface="Calibri"/>
              </a:rPr>
              <a:t>воды-прозрачностью</a:t>
            </a:r>
          </a:p>
          <a:p>
            <a:pPr algn="just">
              <a:defRPr/>
            </a:pPr>
            <a:r>
              <a:rPr lang="ru-RU" b="1">
                <a:solidFill>
                  <a:srgbClr val="FF0000"/>
                </a:solidFill>
                <a:latin typeface="Calibri"/>
              </a:rPr>
              <a:t>Материал: </a:t>
            </a:r>
            <a:r>
              <a:rPr lang="ru-RU" b="1">
                <a:solidFill>
                  <a:schemeClr val="tx1"/>
                </a:solidFill>
                <a:latin typeface="Calibri"/>
              </a:rPr>
              <a:t>стакан с водой, стакан с молоком,2 ложечки.</a:t>
            </a:r>
          </a:p>
          <a:p>
            <a:pPr algn="just">
              <a:defRPr/>
            </a:pPr>
            <a:r>
              <a:rPr lang="ru-RU" b="1">
                <a:solidFill>
                  <a:schemeClr val="tx1"/>
                </a:solidFill>
                <a:latin typeface="Calibri"/>
              </a:rPr>
              <a:t>    Воспитатель предлагает в  оба стаканчика положить палочки или ложечки. В каком из стаканчиков они видны, а в каком - нет? Почему? Перед нами молоко и вода, в стаканчике с водой мы видим палочку, а в стаканчике с молоком - нет. </a:t>
            </a:r>
          </a:p>
          <a:p>
            <a:pPr algn="just">
              <a:defRPr/>
            </a:pPr>
            <a:r>
              <a:rPr lang="ru-RU" b="1" i="1">
                <a:solidFill>
                  <a:srgbClr val="FF0000"/>
                </a:solidFill>
                <a:latin typeface="Calibri"/>
              </a:rPr>
              <a:t>Вывод:</a:t>
            </a:r>
            <a:r>
              <a:rPr lang="ru-RU" b="1" i="1">
                <a:solidFill>
                  <a:schemeClr val="tx1"/>
                </a:solidFill>
                <a:latin typeface="Calibri"/>
              </a:rPr>
              <a:t> </a:t>
            </a:r>
            <a:r>
              <a:rPr lang="ru-RU" b="1">
                <a:solidFill>
                  <a:schemeClr val="tx1"/>
                </a:solidFill>
                <a:latin typeface="Calibri"/>
              </a:rPr>
              <a:t>вода прозрачная, а молоко - нет.</a:t>
            </a:r>
          </a:p>
        </p:txBody>
      </p:sp>
      <p:pic>
        <p:nvPicPr>
          <p:cNvPr id="15368" name="Picture 6" descr="http://top5mealreplacements.com/wp-content/uploads/2016/02/mix-whey-protein-with-water-not-milk.jpg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0" y="3933056"/>
            <a:ext cx="3431704" cy="292494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oboi.cc/uploads/11_05_2013/view/201209/oboik.ru_27523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0"/>
            <a:ext cx="8640960" cy="322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Опыт </a:t>
            </a:r>
            <a:r>
              <a:rPr lang="en-US" altLang="ru-RU" sz="3200" b="1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-</a:t>
            </a:r>
            <a:r>
              <a:rPr lang="ru-RU" sz="3200" b="1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 </a:t>
            </a:r>
            <a:r>
              <a:rPr lang="ru-RU" sz="3200" b="1"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«</a:t>
            </a:r>
            <a:r>
              <a:rPr lang="ru-RU" sz="3200" b="1">
                <a:solidFill>
                  <a:srgbClr val="FF0000"/>
                </a:solidFill>
                <a:latin typeface="Calibri"/>
              </a:rPr>
              <a:t>У воды нет запаха</a:t>
            </a:r>
            <a:r>
              <a:rPr lang="ru-RU" sz="3200" b="1"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»</a:t>
            </a:r>
          </a:p>
          <a:p>
            <a:pPr algn="just">
              <a:defRPr/>
            </a:pPr>
            <a:r>
              <a:rPr lang="ru-RU" sz="2400" b="1">
                <a:solidFill>
                  <a:srgbClr val="C00000"/>
                </a:solidFill>
                <a:latin typeface="Calibri"/>
              </a:rPr>
              <a:t>Цель: </a:t>
            </a:r>
            <a:r>
              <a:rPr lang="ru-RU" b="1">
                <a:solidFill>
                  <a:schemeClr val="tx2">
                    <a:lumMod val="50000"/>
                  </a:schemeClr>
                </a:solidFill>
                <a:latin typeface="Calibri"/>
              </a:rPr>
              <a:t>познакомить детей со свойствами воды</a:t>
            </a:r>
          </a:p>
          <a:p>
            <a:pPr algn="just">
              <a:defRPr/>
            </a:pPr>
            <a:r>
              <a:rPr lang="ru-RU" sz="2400" b="1">
                <a:solidFill>
                  <a:srgbClr val="FF0000"/>
                </a:solidFill>
                <a:latin typeface="Calibri"/>
              </a:rPr>
              <a:t>Материалы: </a:t>
            </a:r>
            <a:r>
              <a:rPr lang="ru-RU">
                <a:solidFill>
                  <a:schemeClr val="tx2">
                    <a:lumMod val="50000"/>
                  </a:schemeClr>
                </a:solidFill>
                <a:latin typeface="Calibri"/>
              </a:rPr>
              <a:t>с</a:t>
            </a:r>
            <a:r>
              <a:rPr lang="ru-RU" b="1">
                <a:solidFill>
                  <a:schemeClr val="tx2">
                    <a:lumMod val="50000"/>
                  </a:schemeClr>
                </a:solidFill>
                <a:latin typeface="Calibri"/>
              </a:rPr>
              <a:t>таканы с водопроводной водой</a:t>
            </a:r>
          </a:p>
          <a:p>
            <a:pPr algn="just">
              <a:defRPr/>
            </a:pPr>
            <a:r>
              <a:rPr lang="ru-RU" b="1">
                <a:solidFill>
                  <a:schemeClr val="tx2">
                    <a:lumMod val="50000"/>
                  </a:schemeClr>
                </a:solidFill>
                <a:latin typeface="Calibri"/>
              </a:rPr>
              <a:t>Предложите детям понюхать воду и сказать, чем она пахнет (или совсем не пахнет). Как и в предыдущем случае, из самых лучших побуж­дений они вас начнут уверять, что вода очень приятно пахнет. Пусть ню­хают еще и еще, пока не убедятся, что запаха нет. Однако подчеркните, что вода из водопроводного крана может иметь запах, так как ее очища­ют специальными веществами, чтобы она была безопасной для вашего здоровья.</a:t>
            </a:r>
          </a:p>
          <a:p>
            <a:pPr lvl="0">
              <a:defRPr/>
            </a:pPr>
            <a:r>
              <a:rPr lang="ru-RU">
                <a:latin typeface="Calibri"/>
              </a:rPr>
              <a:t> </a:t>
            </a:r>
          </a:p>
        </p:txBody>
      </p:sp>
      <p:pic>
        <p:nvPicPr>
          <p:cNvPr id="16388" name="Picture 4" descr="http://gubdaily.ru/wp-content/uploads/2014/07/00pitny-rezim-cista-voda-leto-smad_dreamstime-3.jpg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316088" y="2816932"/>
            <a:ext cx="4932040" cy="404106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oboi.cc/uploads/11_05_2013/view/201209/oboik.ru_27523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0"/>
            <a:ext cx="8640960" cy="322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Опыт </a:t>
            </a:r>
            <a:r>
              <a:rPr lang="en-US" altLang="ru-RU" sz="3200" b="1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-</a:t>
            </a:r>
            <a:r>
              <a:rPr lang="ru-RU" sz="3200" b="1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 </a:t>
            </a:r>
            <a:r>
              <a:rPr lang="ru-RU" altLang="en-US" sz="3200" b="1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/>
              </a:rPr>
              <a:t>“</a:t>
            </a:r>
            <a:r>
              <a:rPr lang="ru-RU" sz="3200" b="1">
                <a:solidFill>
                  <a:srgbClr val="002060"/>
                </a:solidFill>
                <a:latin typeface="Calibri"/>
              </a:rPr>
              <a:t>У воды нет вкуса</a:t>
            </a:r>
            <a:r>
              <a:rPr lang="ru-RU" altLang="en-US" sz="3200" b="1">
                <a:solidFill>
                  <a:srgbClr val="002060"/>
                </a:solidFill>
                <a:latin typeface="Calibri"/>
              </a:rPr>
              <a:t>”</a:t>
            </a:r>
          </a:p>
          <a:p>
            <a:pPr algn="just">
              <a:defRPr/>
            </a:pPr>
            <a:r>
              <a:rPr lang="ru-RU" sz="2400" b="1">
                <a:solidFill>
                  <a:srgbClr val="FF0000"/>
                </a:solidFill>
                <a:latin typeface="Calibri"/>
              </a:rPr>
              <a:t>Цель:</a:t>
            </a:r>
            <a:r>
              <a:rPr lang="ru-RU">
                <a:solidFill>
                  <a:srgbClr val="FF0000"/>
                </a:solidFill>
                <a:latin typeface="Calibri"/>
              </a:rPr>
              <a:t> </a:t>
            </a:r>
            <a:r>
              <a:rPr lang="ru-RU" b="1">
                <a:solidFill>
                  <a:srgbClr val="002060"/>
                </a:solidFill>
                <a:latin typeface="Calibri"/>
              </a:rPr>
              <a:t>познакомить детей со свойствами воды</a:t>
            </a:r>
          </a:p>
          <a:p>
            <a:pPr algn="just">
              <a:defRPr/>
            </a:pPr>
            <a:r>
              <a:rPr lang="ru-RU" sz="2400" b="1">
                <a:solidFill>
                  <a:srgbClr val="FF0000"/>
                </a:solidFill>
                <a:latin typeface="Calibri"/>
              </a:rPr>
              <a:t>Материалы:</a:t>
            </a:r>
            <a:r>
              <a:rPr lang="ru-RU">
                <a:solidFill>
                  <a:srgbClr val="FF0000"/>
                </a:solidFill>
                <a:latin typeface="Calibri"/>
              </a:rPr>
              <a:t> </a:t>
            </a:r>
            <a:r>
              <a:rPr lang="ru-RU" b="1">
                <a:solidFill>
                  <a:srgbClr val="002060"/>
                </a:solidFill>
                <a:latin typeface="Calibri"/>
              </a:rPr>
              <a:t>стаканы с водой, стаканы с соком</a:t>
            </a:r>
          </a:p>
          <a:p>
            <a:pPr algn="just">
              <a:defRPr/>
            </a:pPr>
            <a:r>
              <a:rPr lang="ru-RU" b="1">
                <a:solidFill>
                  <a:srgbClr val="002060"/>
                </a:solidFill>
                <a:latin typeface="Calibri"/>
              </a:rPr>
              <a:t>Предложите детям попробовать через соломинку воду. </a:t>
            </a:r>
            <a:r>
              <a:rPr lang="ru-RU" b="1" i="1">
                <a:solidFill>
                  <a:srgbClr val="002060"/>
                </a:solidFill>
                <a:latin typeface="Calibri"/>
              </a:rPr>
              <a:t>Вопрос: </a:t>
            </a:r>
            <a:r>
              <a:rPr lang="ru-RU" b="1">
                <a:solidFill>
                  <a:srgbClr val="002060"/>
                </a:solidFill>
                <a:latin typeface="Calibri"/>
              </a:rPr>
              <a:t>есть ли у нее вкус?</a:t>
            </a:r>
          </a:p>
          <a:p>
            <a:pPr algn="just">
              <a:defRPr/>
            </a:pPr>
            <a:r>
              <a:rPr lang="ru-RU" b="1">
                <a:solidFill>
                  <a:srgbClr val="002060"/>
                </a:solidFill>
                <a:latin typeface="Calibri"/>
              </a:rPr>
              <a:t> Очень часто дети убежденно говорят, что вода очень вкусная. Дайте им для сравнения попробовать сок. Если они не убеди­ись, пусть еще раз попробуют воду. Объясните, что когда человек очень хочет пить, то с удовольствием пьет воду, и, чтобы выразить свое удо­вольствие, говорит: «Какая вкусная вода!», хотя на самом деле ее вкуса не чувствует.</a:t>
            </a:r>
          </a:p>
          <a:p>
            <a:pPr algn="just">
              <a:defRPr/>
            </a:pPr>
            <a:endParaRPr lang="ru-RU" b="1">
              <a:solidFill>
                <a:srgbClr val="002060"/>
              </a:solidFill>
              <a:latin typeface="Calibri"/>
            </a:endParaRPr>
          </a:p>
        </p:txBody>
      </p:sp>
      <p:pic>
        <p:nvPicPr>
          <p:cNvPr id="17410" name="Picture 2" descr="https://im0-tub-ru.yandex.net/i?id=15dbf419179f53af7fe823d0e7f13c34&amp;n=33&amp;h=215&amp;w=241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4283968" y="3429000"/>
            <a:ext cx="4599781" cy="3168352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inkfree Office">
  <a:themeElements>
    <a:clrScheme name="Thinkfree Office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Thinkfree Office">
      <a:majorFont>
        <a:latin typeface="HCR Dotum"/>
        <a:ea typeface="HCR Dotum"/>
        <a:cs typeface="Times New Roman"/>
      </a:majorFont>
      <a:minorFont>
        <a:latin typeface="HCR Dotum"/>
        <a:ea typeface="HCR Dotum"/>
        <a:cs typeface="Times New Roman"/>
      </a:minorFont>
    </a:fontScheme>
    <a:fmtScheme name="Thinkfre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inkfree Office">
  <a:themeElements>
    <a:clrScheme name="Thinkfree Office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Thinkfree Office">
      <a:majorFont>
        <a:latin typeface="HCR Dotum"/>
        <a:ea typeface="HCR Dotum"/>
        <a:cs typeface="Times New Roman"/>
      </a:majorFont>
      <a:minorFont>
        <a:latin typeface="HCR Dotum"/>
        <a:ea typeface="HCR Dotum"/>
        <a:cs typeface="Times New Roman"/>
      </a:minorFont>
    </a:fontScheme>
    <a:fmtScheme name="Thinkfre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623</Words>
  <Application>Microsoft Office PowerPoint</Application>
  <PresentationFormat>Экран (4:3)</PresentationFormat>
  <Paragraphs>52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Terabait</dc:creator>
  <cp:lastModifiedBy>Пользователь</cp:lastModifiedBy>
  <cp:revision>39</cp:revision>
  <dcterms:created xsi:type="dcterms:W3CDTF">2016-09-19T11:25:16Z</dcterms:created>
  <dcterms:modified xsi:type="dcterms:W3CDTF">2021-02-09T15:33:59Z</dcterms:modified>
  <cp:version>0906.0100.01</cp:version>
</cp:coreProperties>
</file>