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3" r:id="rId12"/>
    <p:sldId id="270" r:id="rId13"/>
    <p:sldId id="271" r:id="rId14"/>
    <p:sldId id="272" r:id="rId15"/>
    <p:sldId id="274" r:id="rId16"/>
    <p:sldId id="262" r:id="rId17"/>
    <p:sldId id="26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DA19CC4-FF16-4773-894F-FFB20D39C3CF}">
          <p14:sldIdLst>
            <p14:sldId id="256"/>
            <p14:sldId id="275"/>
            <p14:sldId id="259"/>
            <p14:sldId id="260"/>
            <p14:sldId id="264"/>
            <p14:sldId id="265"/>
            <p14:sldId id="266"/>
            <p14:sldId id="267"/>
            <p14:sldId id="268"/>
            <p14:sldId id="269"/>
            <p14:sldId id="273"/>
            <p14:sldId id="270"/>
            <p14:sldId id="271"/>
            <p14:sldId id="272"/>
            <p14:sldId id="274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BC5C"/>
    <a:srgbClr val="8CED2B"/>
    <a:srgbClr val="95EBA5"/>
    <a:srgbClr val="C39BE1"/>
    <a:srgbClr val="BD92DE"/>
    <a:srgbClr val="954ECA"/>
    <a:srgbClr val="78B64E"/>
    <a:srgbClr val="E4B2E2"/>
    <a:srgbClr val="F5A9D1"/>
    <a:srgbClr val="45E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 snapToGrid="0">
      <p:cViewPr varScale="1">
        <p:scale>
          <a:sx n="87" d="100"/>
          <a:sy n="87" d="100"/>
        </p:scale>
        <p:origin x="2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CDB83-E68F-485F-A8D0-18C7925D068F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670AF-0D71-4D1A-8CA1-C338CF91B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532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23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Также яйца высиживает</a:t>
            </a:r>
            <a:r>
              <a:rPr lang="ru-RU" baseline="0" dirty="0" smtClean="0"/>
              <a:t> самец и у пингвинов.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0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57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93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00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883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0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1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06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36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62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0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AE179-7FB6-4D82-8F5D-EEA87E703274}" type="datetimeFigureOut">
              <a:rPr lang="ru-RU" smtClean="0"/>
              <a:t>24.04.2022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DEA4B-0CD2-47BA-95BE-6DCBFB6423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79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parkfili.com/wp-content/uploads/2015/10/14705861.png" TargetMode="External"/><Relationship Id="rId13" Type="http://schemas.openxmlformats.org/officeDocument/2006/relationships/hyperlink" Target="http://fb.ru/misc/i/gallery/5419/566225.jpg" TargetMode="External"/><Relationship Id="rId18" Type="http://schemas.openxmlformats.org/officeDocument/2006/relationships/hyperlink" Target="http://medportal.org/files/images/voronij_glaz.jpg" TargetMode="External"/><Relationship Id="rId3" Type="http://schemas.openxmlformats.org/officeDocument/2006/relationships/hyperlink" Target="http://mp3davalka.com/files/%D1%87%D1%82%D0%BE%20%D0%B3%D0%B4%D0%B5%20%D0%BA%D0%BE%D0%B3%D0%B4%D0%B0%20%D0%B7%D0%B2%D1%83%D0%BA%D0%B8/" TargetMode="External"/><Relationship Id="rId7" Type="http://schemas.openxmlformats.org/officeDocument/2006/relationships/hyperlink" Target="http://img-fotki.yandex.ru/get/9353/47407354.cc3/0_1354d5_d55d813_orig.png" TargetMode="External"/><Relationship Id="rId12" Type="http://schemas.openxmlformats.org/officeDocument/2006/relationships/hyperlink" Target="http://1.bp.blogspot.com/-W28GVu_0nkw/VLohSxZLEcI/AAAAAAAAKyw/wX_zbvpwGvE/s1600/%D0%A0%D0%AB%D0%91%D0%AB,+%D0%A0%D0%95%D0%9F%D0%A2%D0%98%D0%9B%D0%98%D0%98+(2).png" TargetMode="External"/><Relationship Id="rId17" Type="http://schemas.openxmlformats.org/officeDocument/2006/relationships/hyperlink" Target="https://img-fotki.yandex.ru/get/61020/107301928.f9/0_d2ce2_75ba360a_orig.jpg" TargetMode="External"/><Relationship Id="rId2" Type="http://schemas.openxmlformats.org/officeDocument/2006/relationships/hyperlink" Target="http://cdn.nasilkolay.com/static/LFPA4/ihlamur-ne-ise-yarar_646x340.jpg" TargetMode="External"/><Relationship Id="rId16" Type="http://schemas.openxmlformats.org/officeDocument/2006/relationships/hyperlink" Target="http://kladraz.ru/viktoriny/viktoriny-dlja-shkolnikov/viktorina-dlja-mladshih-shkolnikov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oproskin.net/uploads/posts/2013-11/kak_upotrebljat_kljukvu.png" TargetMode="External"/><Relationship Id="rId11" Type="http://schemas.openxmlformats.org/officeDocument/2006/relationships/hyperlink" Target="http://img-fotki.yandex.ru/get/6610/104166334.ec/0_83d0b_47b8e7f0_XXL.jpg" TargetMode="External"/><Relationship Id="rId5" Type="http://schemas.openxmlformats.org/officeDocument/2006/relationships/hyperlink" Target="http://logoped-ufa.ru/wp-content/uploads/2014/12/der.png" TargetMode="External"/><Relationship Id="rId15" Type="http://schemas.openxmlformats.org/officeDocument/2006/relationships/hyperlink" Target="https://img-fotki.yandex.ru/get/6307/48540211.12/0_b8223_a221ca13_XL" TargetMode="External"/><Relationship Id="rId10" Type="http://schemas.openxmlformats.org/officeDocument/2006/relationships/hyperlink" Target="http://s4.pic4you.ru/y2014/06-15/12216/4449325.png" TargetMode="External"/><Relationship Id="rId4" Type="http://schemas.openxmlformats.org/officeDocument/2006/relationships/hyperlink" Target="http://i.playground.ru/i/08/57/88/10/user/avatar.jpg?v" TargetMode="External"/><Relationship Id="rId9" Type="http://schemas.openxmlformats.org/officeDocument/2006/relationships/hyperlink" Target="http://i900.photobucket.com/albums/ac210/chengshuan_gooby/twinkling_stars.gif" TargetMode="External"/><Relationship Id="rId14" Type="http://schemas.openxmlformats.org/officeDocument/2006/relationships/hyperlink" Target="http://kartinki-dlya-detej.ru/content/gallery_photo/1722/3783862373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9.xml"/><Relationship Id="rId3" Type="http://schemas.openxmlformats.org/officeDocument/2006/relationships/audio" Target="../media/audio2.wav"/><Relationship Id="rId7" Type="http://schemas.openxmlformats.org/officeDocument/2006/relationships/slide" Target="slide5.xml"/><Relationship Id="rId12" Type="http://schemas.openxmlformats.org/officeDocument/2006/relationships/slide" Target="slide8.xml"/><Relationship Id="rId17" Type="http://schemas.openxmlformats.org/officeDocument/2006/relationships/slide" Target="slide4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5" Type="http://schemas.openxmlformats.org/officeDocument/2006/relationships/slide" Target="slide6.xml"/><Relationship Id="rId15" Type="http://schemas.openxmlformats.org/officeDocument/2006/relationships/slide" Target="slide10.xml"/><Relationship Id="rId10" Type="http://schemas.openxmlformats.org/officeDocument/2006/relationships/slide" Target="slide12.xml"/><Relationship Id="rId4" Type="http://schemas.openxmlformats.org/officeDocument/2006/relationships/image" Target="../media/image3.png"/><Relationship Id="rId9" Type="http://schemas.openxmlformats.org/officeDocument/2006/relationships/slide" Target="slide14.xml"/><Relationship Id="rId1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22146" y="340792"/>
            <a:ext cx="7019954" cy="1193800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/>
            </a:r>
            <a:br>
              <a:rPr lang="ru-RU" b="1" dirty="0">
                <a:latin typeface="Arial Black" panose="020B0A04020102020204" pitchFamily="34" charset="0"/>
              </a:rPr>
            </a:br>
            <a:r>
              <a:rPr lang="ru-RU" sz="6700" b="1" dirty="0" smtClean="0"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ЧТО?</a:t>
            </a:r>
            <a:endParaRPr lang="ru-RU" sz="6700" b="1" dirty="0"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463842" y="3941526"/>
            <a:ext cx="7133229" cy="16557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викторина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 изобразительному искусству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82" t="2358" r="22492" b="7243"/>
          <a:stretch/>
        </p:blipFill>
        <p:spPr>
          <a:xfrm>
            <a:off x="300250" y="245660"/>
            <a:ext cx="4353637" cy="6612340"/>
          </a:xfrm>
          <a:prstGeom prst="rect">
            <a:avLst/>
          </a:prstGeom>
        </p:spPr>
      </p:pic>
      <p:sp>
        <p:nvSpPr>
          <p:cNvPr id="6" name="Заголовок 6"/>
          <p:cNvSpPr txBox="1">
            <a:spLocks/>
          </p:cNvSpPr>
          <p:nvPr/>
        </p:nvSpPr>
        <p:spPr>
          <a:xfrm>
            <a:off x="5940372" y="2378869"/>
            <a:ext cx="7019954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КОГДА?</a:t>
            </a:r>
            <a:endParaRPr lang="ru-RU" b="1" dirty="0"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4653887" y="1371434"/>
            <a:ext cx="7019954" cy="1193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Arial Black" panose="020B0A04020102020204" pitchFamily="34" charset="0"/>
              </a:rPr>
              <a:t/>
            </a:r>
            <a:br>
              <a:rPr lang="ru-RU" b="1" dirty="0" smtClean="0">
                <a:latin typeface="Arial Black" panose="020B0A04020102020204" pitchFamily="34" charset="0"/>
              </a:rPr>
            </a:br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ГДЕ?</a:t>
            </a:r>
            <a:endParaRPr lang="ru-RU" b="1" dirty="0"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71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000">
        <p14:prism isContent="1"/>
        <p:sndAc>
          <p:stSnd>
            <p:snd r:embed="rId2" name="заставка.wav"/>
          </p:stSnd>
        </p:sndAc>
      </p:transition>
    </mc:Choice>
    <mc:Fallback xmlns="">
      <p:transition spd="slow" advClick="0" advTm="38000">
        <p:fade/>
        <p:sndAc>
          <p:stSnd>
            <p:snd r:embed="rId6" name="заставк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dvAuto="100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340" y="427325"/>
            <a:ext cx="1003042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Назовите художника - портретиста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4350" y="4663441"/>
            <a:ext cx="408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О. А. Кипренский</a:t>
            </a: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a4format.ru/photos/421827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224" y="1948782"/>
            <a:ext cx="3011648" cy="378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51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3055" y="822325"/>
            <a:ext cx="1003042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Нарисовать человека в движении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П</a:t>
            </a: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Описание презентации по отдельным слайдам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607" y="2147888"/>
            <a:ext cx="6634553" cy="395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6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619" y="365125"/>
            <a:ext cx="1003042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Виды пейзажа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65592" y="3145536"/>
            <a:ext cx="37947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Nautilus Pompilius" panose="02000000000000000000" pitchFamily="50" charset="-52"/>
              </a:rPr>
              <a:t>Городской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Nautilus Pompilius" panose="02000000000000000000" pitchFamily="50" charset="-52"/>
              </a:rPr>
              <a:t>Сельский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Nautilus Pompilius" panose="02000000000000000000" pitchFamily="50" charset="-52"/>
              </a:rPr>
              <a:t>Индустриальный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Nautilus Pompilius" panose="02000000000000000000" pitchFamily="50" charset="-52"/>
              </a:rPr>
              <a:t>По временам года</a:t>
            </a:r>
          </a:p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Nautilus Pompilius" panose="02000000000000000000" pitchFamily="50" charset="-52"/>
              </a:rPr>
              <a:t>Морской </a:t>
            </a:r>
            <a:endParaRPr lang="ru-RU" sz="3200" b="1" dirty="0">
              <a:solidFill>
                <a:schemeClr val="accent2"/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ds04.infourok.ru/uploads/ex/0630/00007b5f-b64cf86d/img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9" t="23750" r="13002" b="4918"/>
          <a:stretch/>
        </p:blipFill>
        <p:spPr bwMode="auto">
          <a:xfrm>
            <a:off x="3429000" y="2212848"/>
            <a:ext cx="4705998" cy="322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619" y="365125"/>
            <a:ext cx="100304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Какая народная роспись появилась в нашем регионе?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36209" y="4735007"/>
            <a:ext cx="47884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Уральская роспись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s://kelohouse.ru/images/alybom154/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882" y="1847571"/>
            <a:ext cx="4334764" cy="288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0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619" y="365125"/>
            <a:ext cx="100304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У какой народной игрушки глиняная основа? Что означают символы ее росписи?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5738" y="5316972"/>
            <a:ext cx="5467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Дымковская игрушка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6503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8194" name="Picture 2" descr="дымковская игрушка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167" y="2089665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73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676" y="623219"/>
            <a:ext cx="1003042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Как на рисунке передать перспективу?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990600" y="1952306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4480" y="4861249"/>
            <a:ext cx="875023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Распределить рисунок на дальний,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Средний и передний планы. </a:t>
            </a:r>
          </a:p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Сузить дорогу или речку вдалеке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.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4" name="Picture 8" descr="https://i.ytimg.com/vi/akZgPHqJwEU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583" y="1765185"/>
            <a:ext cx="5306997" cy="298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54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03979" y="500063"/>
            <a:ext cx="4811553" cy="755532"/>
          </a:xfrm>
        </p:spPr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255595"/>
            <a:ext cx="10515600" cy="5199796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>
                <a:hlinkClick r:id="rId2"/>
              </a:rPr>
              <a:t>http://cdn.nasilkolay.com/static/LFPA4/ihlamur-ne-ise-yarar_646x340.jpg</a:t>
            </a:r>
            <a:r>
              <a:rPr lang="ru-RU" dirty="0" smtClean="0"/>
              <a:t> липа цвет</a:t>
            </a:r>
          </a:p>
          <a:p>
            <a:r>
              <a:rPr lang="en-US" dirty="0" smtClean="0">
                <a:hlinkClick r:id="rId3"/>
              </a:rPr>
              <a:t>http://mp3davalka.com/files/%D1%87%D1%82%D0%BE%20%D0%B3%D0%B4%D0%B5%20%D0%BA%D0%BE%D0%B3%D0%B4%D0%B0%20%D0%B7%D0%B2%D1%83%D0%BA%D0%B8/</a:t>
            </a:r>
            <a:r>
              <a:rPr lang="ru-RU" dirty="0" smtClean="0"/>
              <a:t> звуки</a:t>
            </a:r>
          </a:p>
          <a:p>
            <a:r>
              <a:rPr lang="en-US" dirty="0" smtClean="0">
                <a:hlinkClick r:id="rId4"/>
              </a:rPr>
              <a:t>http://i.playground.ru/i/08/57/88/10/user/avatar.jpg?v</a:t>
            </a:r>
            <a:endParaRPr lang="ru-RU" dirty="0" smtClean="0"/>
          </a:p>
          <a:p>
            <a:r>
              <a:rPr lang="ru-RU" dirty="0" smtClean="0"/>
              <a:t> скрипичный ключ</a:t>
            </a:r>
          </a:p>
          <a:p>
            <a:r>
              <a:rPr lang="en-US" dirty="0" smtClean="0">
                <a:hlinkClick r:id="rId5"/>
              </a:rPr>
              <a:t>http://logoped-ufa.ru/wp-content/uploads/2014/12/der.png</a:t>
            </a:r>
            <a:r>
              <a:rPr lang="ru-RU" dirty="0" smtClean="0"/>
              <a:t> липа</a:t>
            </a:r>
          </a:p>
          <a:p>
            <a:r>
              <a:rPr lang="en-US" dirty="0" smtClean="0">
                <a:hlinkClick r:id="rId6"/>
              </a:rPr>
              <a:t>http://voproskin.net/uploads/posts/2013-11/kak_upotrebljat_kljukvu.png</a:t>
            </a:r>
            <a:r>
              <a:rPr lang="ru-RU" dirty="0" smtClean="0"/>
              <a:t> клюква </a:t>
            </a:r>
          </a:p>
          <a:p>
            <a:r>
              <a:rPr lang="en-US" dirty="0" smtClean="0">
                <a:hlinkClick r:id="rId7"/>
              </a:rPr>
              <a:t>http://img-fotki.yandex.ru/get/9353/47407354.cc3/0_1354d5_d55d813_orig.png</a:t>
            </a:r>
            <a:r>
              <a:rPr lang="ru-RU" dirty="0" smtClean="0"/>
              <a:t> страус</a:t>
            </a:r>
          </a:p>
          <a:p>
            <a:r>
              <a:rPr lang="en-US" dirty="0" smtClean="0">
                <a:hlinkClick r:id="rId8"/>
              </a:rPr>
              <a:t>http://parkfili.com/wp-content/uploads/2015/10/14705861.png</a:t>
            </a:r>
            <a:r>
              <a:rPr lang="ru-RU" dirty="0" smtClean="0"/>
              <a:t> солнце</a:t>
            </a:r>
          </a:p>
          <a:p>
            <a:r>
              <a:rPr lang="en-US" dirty="0" smtClean="0">
                <a:hlinkClick r:id="rId9"/>
              </a:rPr>
              <a:t>http://i900.photobucket.com/albums/ac210/chengshuan_gooby/twinkling_stars.gif</a:t>
            </a:r>
            <a:r>
              <a:rPr lang="ru-RU" dirty="0" smtClean="0"/>
              <a:t> звёзды</a:t>
            </a:r>
          </a:p>
          <a:p>
            <a:r>
              <a:rPr lang="en-US" dirty="0" smtClean="0">
                <a:hlinkClick r:id="rId10"/>
              </a:rPr>
              <a:t>http://s4.pic4you.ru/y2014/06-15/12216/4449325.png</a:t>
            </a:r>
            <a:r>
              <a:rPr lang="ru-RU" dirty="0" smtClean="0"/>
              <a:t> луна</a:t>
            </a:r>
          </a:p>
          <a:p>
            <a:r>
              <a:rPr lang="en-US" dirty="0" smtClean="0">
                <a:hlinkClick r:id="rId11"/>
              </a:rPr>
              <a:t>http://img-fotki.yandex.ru/get/6610/104166334.ec/0_83d0b_47b8e7f0_XXL.jpg</a:t>
            </a:r>
            <a:r>
              <a:rPr lang="ru-RU" dirty="0" smtClean="0"/>
              <a:t> сова</a:t>
            </a:r>
          </a:p>
          <a:p>
            <a:r>
              <a:rPr lang="en-US" dirty="0" smtClean="0">
                <a:hlinkClick r:id="rId12"/>
              </a:rPr>
              <a:t>http://1.bp.blogspot.com/-W28GVu_0nkw/VLohSxZLEcI/AAAAAAAAKyw/wX_zbvpwGvE/s1600/%D0%A0%D0%AB%D0%91%D0%AB%2C%2B%D0%A0%D0%95%D0%9F%D0%A2%D0%98%D0%9B%D0%98%D0%98%2B%282%29.png</a:t>
            </a:r>
            <a:r>
              <a:rPr lang="ru-RU" dirty="0" smtClean="0"/>
              <a:t> крокодил</a:t>
            </a:r>
          </a:p>
          <a:p>
            <a:pPr marL="0" indent="0">
              <a:buNone/>
            </a:pPr>
            <a:r>
              <a:rPr lang="en-US" dirty="0" smtClean="0">
                <a:hlinkClick r:id="rId13"/>
              </a:rPr>
              <a:t>http://fb.ru/misc/i/gallery/5419/566225.jpg</a:t>
            </a:r>
            <a:r>
              <a:rPr lang="ru-RU" dirty="0" smtClean="0"/>
              <a:t> Эльбрус</a:t>
            </a:r>
          </a:p>
          <a:p>
            <a:pPr marL="0" indent="0">
              <a:buNone/>
            </a:pPr>
            <a:r>
              <a:rPr lang="en-US" dirty="0" smtClean="0">
                <a:hlinkClick r:id="rId14"/>
              </a:rPr>
              <a:t>http://kartinki-dlya-detej.ru/content/gallery_photo/1722/3783862373.jpg</a:t>
            </a:r>
            <a:r>
              <a:rPr lang="ru-RU" dirty="0" smtClean="0"/>
              <a:t> осина</a:t>
            </a:r>
          </a:p>
          <a:p>
            <a:pPr marL="0" indent="0">
              <a:buNone/>
            </a:pPr>
            <a:r>
              <a:rPr lang="en-US" dirty="0" smtClean="0">
                <a:hlinkClick r:id="rId15"/>
              </a:rPr>
              <a:t>https://img-fotki.yandex.ru/get/6307/48540211.12/0_b8223_a221ca13_XL</a:t>
            </a:r>
            <a:r>
              <a:rPr lang="ru-RU" dirty="0" smtClean="0"/>
              <a:t> водоросли</a:t>
            </a:r>
          </a:p>
          <a:p>
            <a:pPr marL="0" indent="0">
              <a:buNone/>
            </a:pPr>
            <a:r>
              <a:rPr lang="en-US" dirty="0" smtClean="0">
                <a:hlinkClick r:id="rId16"/>
              </a:rPr>
              <a:t>http://kladraz.ru/viktoriny/viktoriny-dlja-shkolnikov/viktorina-dlja-mladshih-shkolnikov.html</a:t>
            </a:r>
            <a:r>
              <a:rPr lang="ru-RU" dirty="0" smtClean="0"/>
              <a:t> вопросы викторины</a:t>
            </a:r>
          </a:p>
          <a:p>
            <a:pPr marL="0" indent="0">
              <a:buNone/>
            </a:pPr>
            <a:r>
              <a:rPr lang="en-US" dirty="0" smtClean="0">
                <a:hlinkClick r:id="rId17"/>
              </a:rPr>
              <a:t>https://img-fotki.yandex.ru/get/61020/107301928.f9/0_d2ce2_75ba360a_orig.jpg</a:t>
            </a:r>
            <a:r>
              <a:rPr lang="ru-RU" dirty="0" smtClean="0"/>
              <a:t> Япония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>
                <a:hlinkClick r:id="rId18"/>
              </a:rPr>
              <a:t>http://</a:t>
            </a:r>
            <a:r>
              <a:rPr lang="en-US" dirty="0" smtClean="0">
                <a:hlinkClick r:id="rId18"/>
              </a:rPr>
              <a:t>medportal.org/files/images/voronij_glaz.jpg</a:t>
            </a:r>
            <a:r>
              <a:rPr lang="ru-RU" dirty="0" smtClean="0"/>
              <a:t> вороний глаз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11000096" y="6217153"/>
            <a:ext cx="828840" cy="484632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4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Шаблон выполнен </a:t>
            </a:r>
          </a:p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учителем иностранного языка</a:t>
            </a:r>
          </a:p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МОУ СОШ №1 г. Камешково</a:t>
            </a:r>
          </a:p>
          <a:p>
            <a:pPr algn="ctr"/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Шахториной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О. В.</a:t>
            </a:r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9929" y="1336430"/>
            <a:ext cx="10482072" cy="53175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Nautilus Pompilius" panose="02000000000000000000" pitchFamily="50" charset="-52"/>
              </a:rPr>
              <a:t>С помощью стрелки выбирается </a:t>
            </a:r>
            <a:r>
              <a:rPr lang="ru-RU" dirty="0" smtClean="0">
                <a:latin typeface="Nautilus Pompilius" panose="02000000000000000000" pitchFamily="50" charset="-52"/>
              </a:rPr>
              <a:t>вопрос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Nautilus Pompilius" panose="02000000000000000000" pitchFamily="50" charset="-52"/>
              </a:rPr>
              <a:t>Нажимая </a:t>
            </a:r>
            <a:r>
              <a:rPr lang="ru-RU" dirty="0">
                <a:latin typeface="Nautilus Pompilius" panose="02000000000000000000" pitchFamily="50" charset="-52"/>
              </a:rPr>
              <a:t>на выпавший сектор, переходим к заданию.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Nautilus Pompilius" panose="02000000000000000000" pitchFamily="50" charset="-52"/>
              </a:rPr>
              <a:t>На обдумывание вопроса отводится 1 минута. </a:t>
            </a:r>
            <a:endParaRPr lang="ru-RU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Nautilus Pompilius" panose="02000000000000000000" pitchFamily="50" charset="-52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Nautilus Pompilius" panose="02000000000000000000" pitchFamily="50" charset="-52"/>
              </a:rPr>
              <a:t>Проверяем </a:t>
            </a:r>
            <a:r>
              <a:rPr lang="ru-RU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Nautilus Pompilius" panose="02000000000000000000" pitchFamily="50" charset="-52"/>
              </a:rPr>
              <a:t>правильность ответа- нажимаем на кнопку «ответ».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Nautilus Pompilius" panose="02000000000000000000" pitchFamily="50" charset="-52"/>
              </a:rPr>
              <a:t>Значение секторов: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latin typeface="Nautilus Pompilius" panose="02000000000000000000" pitchFamily="50" charset="-52"/>
              </a:rPr>
              <a:t>Z</a:t>
            </a:r>
            <a:r>
              <a:rPr lang="ru-RU" dirty="0">
                <a:latin typeface="Nautilus Pompilius" panose="02000000000000000000" pitchFamily="50" charset="-52"/>
              </a:rPr>
              <a:t> – </a:t>
            </a:r>
            <a:r>
              <a:rPr lang="ru-RU" dirty="0" smtClean="0">
                <a:latin typeface="Nautilus Pompilius" panose="02000000000000000000" pitchFamily="50" charset="-52"/>
              </a:rPr>
              <a:t>черный ящик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Nautilus Pompilius" panose="02000000000000000000" pitchFamily="50" charset="-52"/>
              </a:rPr>
              <a:t>Б</a:t>
            </a:r>
            <a:r>
              <a:rPr lang="ru-RU" dirty="0">
                <a:latin typeface="Nautilus Pompilius" panose="02000000000000000000" pitchFamily="50" charset="-52"/>
              </a:rPr>
              <a:t> – блиц вопросы: </a:t>
            </a:r>
            <a:r>
              <a:rPr lang="ru-RU" dirty="0" smtClean="0">
                <a:latin typeface="Nautilus Pompilius" panose="02000000000000000000" pitchFamily="50" charset="-52"/>
              </a:rPr>
              <a:t>3 вопроса за 20 секунд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Nautilus Pompilius" panose="02000000000000000000" pitchFamily="50" charset="-52"/>
              </a:rPr>
              <a:t>П</a:t>
            </a:r>
            <a:r>
              <a:rPr lang="ru-RU" dirty="0" smtClean="0">
                <a:latin typeface="Nautilus Pompilius" panose="02000000000000000000" pitchFamily="50" charset="-52"/>
              </a:rPr>
              <a:t> </a:t>
            </a:r>
            <a:r>
              <a:rPr lang="ru-RU" dirty="0">
                <a:latin typeface="Nautilus Pompilius" panose="02000000000000000000" pitchFamily="50" charset="-52"/>
              </a:rPr>
              <a:t>– </a:t>
            </a:r>
            <a:r>
              <a:rPr lang="ru-RU" dirty="0" smtClean="0">
                <a:latin typeface="Nautilus Pompilius" panose="02000000000000000000" pitchFamily="50" charset="-52"/>
              </a:rPr>
              <a:t>практика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Nautilus Pompilius" panose="02000000000000000000" pitchFamily="50" charset="-52"/>
              </a:rPr>
              <a:t>    </a:t>
            </a:r>
            <a:r>
              <a:rPr lang="ru-RU" smtClean="0">
                <a:latin typeface="Nautilus Pompilius" panose="02000000000000000000" pitchFamily="50" charset="-52"/>
              </a:rPr>
              <a:t>- </a:t>
            </a:r>
            <a:r>
              <a:rPr lang="ru-RU" smtClean="0">
                <a:latin typeface="Nautilus Pompilius" panose="02000000000000000000" pitchFamily="50" charset="-52"/>
              </a:rPr>
              <a:t>подвижная пауза</a:t>
            </a:r>
            <a:r>
              <a:rPr lang="ru-RU" dirty="0">
                <a:latin typeface="Nautilus Pompilius" panose="02000000000000000000" pitchFamily="50" charset="-52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Nautilus Pompilius" panose="02000000000000000000" pitchFamily="50" charset="-5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24132" y="379827"/>
            <a:ext cx="10515600" cy="956603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Nautilus Pompilius" panose="02000000000000000000" pitchFamily="50" charset="-52"/>
              </a:rPr>
              <a:t>Правила игры</a:t>
            </a:r>
            <a:endParaRPr lang="ru-RU" sz="6000" dirty="0">
              <a:solidFill>
                <a:srgbClr val="C00000"/>
              </a:solidFill>
              <a:latin typeface="Nautilus Pompilius" panose="02000000000000000000" pitchFamily="50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668" y="5387693"/>
            <a:ext cx="373279" cy="526805"/>
          </a:xfrm>
          <a:prstGeom prst="rect">
            <a:avLst/>
          </a:prstGeom>
        </p:spPr>
      </p:pic>
      <p:sp>
        <p:nvSpPr>
          <p:cNvPr id="2" name="Управляющая кнопка: сведения 1">
            <a:hlinkClick r:id="rId4" action="ppaction://hlinksldjump" highlightClick="1"/>
          </p:cNvPr>
          <p:cNvSpPr/>
          <p:nvPr/>
        </p:nvSpPr>
        <p:spPr>
          <a:xfrm>
            <a:off x="301801" y="6017713"/>
            <a:ext cx="421531" cy="559559"/>
          </a:xfrm>
          <a:prstGeom prst="actionButtonInformation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11000096" y="6217153"/>
            <a:ext cx="828840" cy="484632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4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2751711" y="114314"/>
            <a:ext cx="7047973" cy="6586896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094812" y="367900"/>
            <a:ext cx="6348322" cy="6038749"/>
          </a:xfrm>
          <a:prstGeom prst="ellipse">
            <a:avLst/>
          </a:prstGeom>
          <a:gradFill flip="none" rotWithShape="1">
            <a:gsLst>
              <a:gs pos="0">
                <a:srgbClr val="95EBA5"/>
              </a:gs>
              <a:gs pos="88585">
                <a:schemeClr val="accent6">
                  <a:lumMod val="60000"/>
                  <a:lumOff val="40000"/>
                </a:schemeClr>
              </a:gs>
              <a:gs pos="78000">
                <a:schemeClr val="accent6">
                  <a:lumMod val="60000"/>
                  <a:lumOff val="40000"/>
                </a:schemeClr>
              </a:gs>
              <a:gs pos="50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800000">
            <a:off x="6341189" y="346815"/>
            <a:ext cx="0" cy="634620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3600126" y="1922033"/>
            <a:ext cx="5383413" cy="309250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6319763" y="360019"/>
            <a:ext cx="50993" cy="606033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800000" flipH="1">
            <a:off x="4685880" y="792996"/>
            <a:ext cx="3166187" cy="550761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886558" y="993317"/>
            <a:ext cx="3024743" cy="513612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Овал 49">
            <a:hlinkClick r:id="rId5" action="ppaction://hlinksldjump"/>
          </p:cNvPr>
          <p:cNvSpPr/>
          <p:nvPr/>
        </p:nvSpPr>
        <p:spPr>
          <a:xfrm>
            <a:off x="4192681" y="604921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2" name="Овал 51">
            <a:hlinkClick r:id="rId6" action="ppaction://hlinksldjump"/>
          </p:cNvPr>
          <p:cNvSpPr/>
          <p:nvPr/>
        </p:nvSpPr>
        <p:spPr>
          <a:xfrm>
            <a:off x="7547566" y="554321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Б</a:t>
            </a:r>
          </a:p>
        </p:txBody>
      </p:sp>
      <p:sp>
        <p:nvSpPr>
          <p:cNvPr id="53" name="Овал 52">
            <a:hlinkClick r:id="rId7" action="ppaction://hlinksldjump"/>
          </p:cNvPr>
          <p:cNvSpPr/>
          <p:nvPr/>
        </p:nvSpPr>
        <p:spPr>
          <a:xfrm>
            <a:off x="8642913" y="1614933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6" name="Овал 55">
            <a:hlinkClick r:id="rId8" action="ppaction://hlinksldjump"/>
          </p:cNvPr>
          <p:cNvSpPr/>
          <p:nvPr/>
        </p:nvSpPr>
        <p:spPr>
          <a:xfrm>
            <a:off x="7348478" y="5850913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П</a:t>
            </a:r>
          </a:p>
        </p:txBody>
      </p:sp>
      <p:sp>
        <p:nvSpPr>
          <p:cNvPr id="57" name="Овал 56">
            <a:hlinkClick r:id="rId9" action="ppaction://hlinksldjump"/>
          </p:cNvPr>
          <p:cNvSpPr/>
          <p:nvPr/>
        </p:nvSpPr>
        <p:spPr>
          <a:xfrm>
            <a:off x="5913833" y="6153305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8" name="Овал 57">
            <a:hlinkClick r:id="rId10" action="ppaction://hlinksldjump"/>
          </p:cNvPr>
          <p:cNvSpPr/>
          <p:nvPr/>
        </p:nvSpPr>
        <p:spPr>
          <a:xfrm>
            <a:off x="4451667" y="5820993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Овал 58">
            <a:hlinkClick r:id="rId11" action="ppaction://hlinksldjump"/>
          </p:cNvPr>
          <p:cNvSpPr/>
          <p:nvPr/>
        </p:nvSpPr>
        <p:spPr>
          <a:xfrm>
            <a:off x="3267740" y="4830815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Овал 54">
            <a:hlinkClick r:id="rId12" action="ppaction://hlinksldjump"/>
          </p:cNvPr>
          <p:cNvSpPr/>
          <p:nvPr/>
        </p:nvSpPr>
        <p:spPr>
          <a:xfrm>
            <a:off x="8532074" y="4768313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>
            <a:hlinkClick r:id="rId13" action="ppaction://hlinksldjump"/>
          </p:cNvPr>
          <p:cNvSpPr/>
          <p:nvPr/>
        </p:nvSpPr>
        <p:spPr>
          <a:xfrm>
            <a:off x="3174091" y="1668837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Z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48724" y="3469103"/>
            <a:ext cx="6640498" cy="4754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4" name="Овал 53">
            <a:hlinkClick r:id="rId14" action="ppaction://hlinksldjump"/>
          </p:cNvPr>
          <p:cNvSpPr/>
          <p:nvPr/>
        </p:nvSpPr>
        <p:spPr>
          <a:xfrm>
            <a:off x="9025452" y="3297404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0" name="Овал 59">
            <a:hlinkClick r:id="rId15" action="ppaction://hlinksldjump"/>
          </p:cNvPr>
          <p:cNvSpPr/>
          <p:nvPr/>
        </p:nvSpPr>
        <p:spPr>
          <a:xfrm>
            <a:off x="2716812" y="3297404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sz="2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966" y="4728677"/>
            <a:ext cx="373279" cy="526805"/>
          </a:xfrm>
          <a:prstGeom prst="rect">
            <a:avLst/>
          </a:prstGeom>
        </p:spPr>
      </p:pic>
      <p:sp>
        <p:nvSpPr>
          <p:cNvPr id="40" name="Равнобедренный треугольник 39"/>
          <p:cNvSpPr/>
          <p:nvPr/>
        </p:nvSpPr>
        <p:spPr>
          <a:xfrm rot="10800000">
            <a:off x="2011756" y="4915207"/>
            <a:ext cx="559723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6172374" y="556893"/>
            <a:ext cx="396763" cy="5850403"/>
            <a:chOff x="1850344" y="532995"/>
            <a:chExt cx="396763" cy="5850403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850344" y="532995"/>
              <a:ext cx="396376" cy="3034466"/>
              <a:chOff x="1850344" y="532995"/>
              <a:chExt cx="396376" cy="3034466"/>
            </a:xfrm>
          </p:grpSpPr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1885670" y="532995"/>
                <a:ext cx="343453" cy="822050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" name="Группа 14"/>
              <p:cNvGrpSpPr/>
              <p:nvPr/>
            </p:nvGrpSpPr>
            <p:grpSpPr>
              <a:xfrm>
                <a:off x="1850344" y="1292103"/>
                <a:ext cx="396376" cy="2275358"/>
                <a:chOff x="1850344" y="1345367"/>
                <a:chExt cx="396376" cy="2222093"/>
              </a:xfrm>
            </p:grpSpPr>
            <p:grpSp>
              <p:nvGrpSpPr>
                <p:cNvPr id="9" name="Группа 8"/>
                <p:cNvGrpSpPr/>
                <p:nvPr/>
              </p:nvGrpSpPr>
              <p:grpSpPr>
                <a:xfrm>
                  <a:off x="1850344" y="1433015"/>
                  <a:ext cx="396376" cy="2134445"/>
                  <a:chOff x="1850344" y="1433015"/>
                  <a:chExt cx="396376" cy="2134445"/>
                </a:xfrm>
              </p:grpSpPr>
              <p:grpSp>
                <p:nvGrpSpPr>
                  <p:cNvPr id="5" name="Группа 4"/>
                  <p:cNvGrpSpPr/>
                  <p:nvPr/>
                </p:nvGrpSpPr>
                <p:grpSpPr>
                  <a:xfrm>
                    <a:off x="1949621" y="1801532"/>
                    <a:ext cx="196499" cy="1765928"/>
                    <a:chOff x="1949621" y="1801532"/>
                    <a:chExt cx="196499" cy="1765928"/>
                  </a:xfrm>
                </p:grpSpPr>
                <p:sp>
                  <p:nvSpPr>
                    <p:cNvPr id="2" name="Прямоугольник 1"/>
                    <p:cNvSpPr/>
                    <p:nvPr/>
                  </p:nvSpPr>
                  <p:spPr>
                    <a:xfrm>
                      <a:off x="2011756" y="1801532"/>
                      <a:ext cx="82322" cy="1692296"/>
                    </a:xfrm>
                    <a:prstGeom prst="rect">
                      <a:avLst/>
                    </a:prstGeom>
                    <a:solidFill>
                      <a:srgbClr val="00B050"/>
                    </a:solidFill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" name="Овал 2"/>
                    <p:cNvSpPr/>
                    <p:nvPr/>
                  </p:nvSpPr>
                  <p:spPr>
                    <a:xfrm>
                      <a:off x="1949621" y="3359071"/>
                      <a:ext cx="196499" cy="208389"/>
                    </a:xfrm>
                    <a:prstGeom prst="ellipse">
                      <a:avLst/>
                    </a:prstGeom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8" name="Овал 7"/>
                  <p:cNvSpPr/>
                  <p:nvPr/>
                </p:nvSpPr>
                <p:spPr>
                  <a:xfrm>
                    <a:off x="1850344" y="1433015"/>
                    <a:ext cx="396376" cy="368516"/>
                  </a:xfrm>
                  <a:prstGeom prst="ellipse">
                    <a:avLst/>
                  </a:prstGeom>
                  <a:solidFill>
                    <a:srgbClr val="00B050"/>
                  </a:solidFill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4" name="Прямоугольник 13"/>
                <p:cNvSpPr/>
                <p:nvPr/>
              </p:nvSpPr>
              <p:spPr>
                <a:xfrm>
                  <a:off x="1967119" y="1345367"/>
                  <a:ext cx="173453" cy="14557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42" name="Группа 41"/>
            <p:cNvGrpSpPr/>
            <p:nvPr/>
          </p:nvGrpSpPr>
          <p:grpSpPr>
            <a:xfrm rot="10800000">
              <a:off x="1850731" y="3348932"/>
              <a:ext cx="396376" cy="3034466"/>
              <a:chOff x="1850344" y="532995"/>
              <a:chExt cx="396376" cy="3034466"/>
            </a:xfrm>
          </p:grpSpPr>
          <p:sp>
            <p:nvSpPr>
              <p:cNvPr id="43" name="Равнобедренный треугольник 42"/>
              <p:cNvSpPr/>
              <p:nvPr/>
            </p:nvSpPr>
            <p:spPr>
              <a:xfrm>
                <a:off x="1885670" y="532995"/>
                <a:ext cx="343453" cy="822050"/>
              </a:xfrm>
              <a:prstGeom prst="triangle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4" name="Группа 43"/>
              <p:cNvGrpSpPr/>
              <p:nvPr/>
            </p:nvGrpSpPr>
            <p:grpSpPr>
              <a:xfrm>
                <a:off x="1850344" y="1292103"/>
                <a:ext cx="396376" cy="2275358"/>
                <a:chOff x="1850344" y="1345367"/>
                <a:chExt cx="396376" cy="2222093"/>
              </a:xfrm>
            </p:grpSpPr>
            <p:grpSp>
              <p:nvGrpSpPr>
                <p:cNvPr id="45" name="Группа 44"/>
                <p:cNvGrpSpPr/>
                <p:nvPr/>
              </p:nvGrpSpPr>
              <p:grpSpPr>
                <a:xfrm>
                  <a:off x="1850344" y="1433015"/>
                  <a:ext cx="396376" cy="2134445"/>
                  <a:chOff x="1850344" y="1433015"/>
                  <a:chExt cx="396376" cy="2134445"/>
                </a:xfrm>
              </p:grpSpPr>
              <p:grpSp>
                <p:nvGrpSpPr>
                  <p:cNvPr id="47" name="Группа 46"/>
                  <p:cNvGrpSpPr/>
                  <p:nvPr/>
                </p:nvGrpSpPr>
                <p:grpSpPr>
                  <a:xfrm>
                    <a:off x="1949621" y="1801532"/>
                    <a:ext cx="196499" cy="1765928"/>
                    <a:chOff x="1949621" y="1801532"/>
                    <a:chExt cx="196499" cy="1765928"/>
                  </a:xfrm>
                </p:grpSpPr>
                <p:sp>
                  <p:nvSpPr>
                    <p:cNvPr id="49" name="Прямоугольник 48"/>
                    <p:cNvSpPr/>
                    <p:nvPr/>
                  </p:nvSpPr>
                  <p:spPr>
                    <a:xfrm>
                      <a:off x="2011756" y="1801532"/>
                      <a:ext cx="82322" cy="1692296"/>
                    </a:xfrm>
                    <a:prstGeom prst="rect">
                      <a:avLst/>
                    </a:prstGeom>
                    <a:solidFill>
                      <a:schemeClr val="accent1">
                        <a:alpha val="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2" name="Овал 61"/>
                    <p:cNvSpPr/>
                    <p:nvPr/>
                  </p:nvSpPr>
                  <p:spPr>
                    <a:xfrm>
                      <a:off x="1949621" y="3359071"/>
                      <a:ext cx="196499" cy="208389"/>
                    </a:xfrm>
                    <a:prstGeom prst="ellipse">
                      <a:avLst/>
                    </a:prstGeom>
                    <a:solidFill>
                      <a:srgbClr val="00B050"/>
                    </a:solidFill>
                    <a:ln>
                      <a:solidFill>
                        <a:schemeClr val="accent6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sp>
                <p:nvSpPr>
                  <p:cNvPr id="48" name="Овал 47"/>
                  <p:cNvSpPr/>
                  <p:nvPr/>
                </p:nvSpPr>
                <p:spPr>
                  <a:xfrm>
                    <a:off x="1850344" y="1433015"/>
                    <a:ext cx="396376" cy="368516"/>
                  </a:xfrm>
                  <a:prstGeom prst="ellipse">
                    <a:avLst/>
                  </a:prstGeom>
                  <a:solidFill>
                    <a:schemeClr val="accent1">
                      <a:alpha val="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46" name="Прямоугольник 45"/>
                <p:cNvSpPr/>
                <p:nvPr/>
              </p:nvSpPr>
              <p:spPr>
                <a:xfrm>
                  <a:off x="1967119" y="1345367"/>
                  <a:ext cx="173453" cy="145575"/>
                </a:xfrm>
                <a:prstGeom prst="rect">
                  <a:avLst/>
                </a:prstGeom>
                <a:solidFill>
                  <a:schemeClr val="accent1">
                    <a:alpha val="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51" name="Овал 50">
            <a:hlinkClick r:id="rId17" action="ppaction://hlinksldjump"/>
          </p:cNvPr>
          <p:cNvSpPr/>
          <p:nvPr/>
        </p:nvSpPr>
        <p:spPr>
          <a:xfrm>
            <a:off x="5959225" y="123133"/>
            <a:ext cx="756000" cy="540000"/>
          </a:xfrm>
          <a:prstGeom prst="ellipse">
            <a:avLst/>
          </a:prstGeom>
          <a:solidFill>
            <a:srgbClr val="83BC5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10702153" y="445423"/>
            <a:ext cx="914400" cy="914400"/>
          </a:xfrm>
          <a:prstGeom prst="mathMultiply">
            <a:avLst/>
          </a:prstGeom>
          <a:solidFill>
            <a:srgbClr val="83BC5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9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0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0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0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000000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600000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8400000">
                                      <p:cBhvr>
                                        <p:cTn id="8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600000">
                                      <p:cBhvr>
                                        <p:cTn id="9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0200000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8400000">
                                      <p:cBhvr>
                                        <p:cTn id="1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ву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55" grpId="0" animBg="1"/>
      <p:bldP spid="61" grpId="0" animBg="1"/>
      <p:bldP spid="54" grpId="0" animBg="1"/>
      <p:bldP spid="6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1528" y="365125"/>
            <a:ext cx="8272272" cy="1325563"/>
          </a:xfrm>
        </p:spPr>
        <p:txBody>
          <a:bodyPr/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Как называется эта картина?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3088" y="4883315"/>
            <a:ext cx="45460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«Утро в сосновом лесу» </a:t>
            </a:r>
          </a:p>
          <a:p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и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ли «Мишки в лесу»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332" y="1793591"/>
            <a:ext cx="3393335" cy="283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4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479" y="365125"/>
            <a:ext cx="905255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Какой художник писал картины с сюжетами по народному устному творчеству?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310" y="4628814"/>
            <a:ext cx="38858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В. М. Васнецов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www.i-podmoskovie.ru/upload/resize_cache/iblock/528/1616_1000_1/oup929e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912" y="2250067"/>
            <a:ext cx="4772236" cy="222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50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" y="-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619" y="365125"/>
            <a:ext cx="1003042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Что такое натюрморт?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8668" y="3849625"/>
            <a:ext cx="59914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Жанр изобразительного искусства, в котором изображаются неодушевленные предметы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Российский Сервис Онлайн-Дневников Цветочные картины, Картины, Художественн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606" y="1875630"/>
            <a:ext cx="2472647" cy="276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2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560" y="389560"/>
            <a:ext cx="8038531" cy="1325563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Назовите основные цвета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Arial Black" panose="020B0A04020102020204" pitchFamily="34" charset="0"/>
              </a:rPr>
              <a:t>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19711" y="1333928"/>
            <a:ext cx="4587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Красный, синий, желтый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987040" y="3857245"/>
            <a:ext cx="7069540" cy="8826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Назовите автора цветового круга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07408" y="2771290"/>
            <a:ext cx="7108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Синий, голубой, фиолетовый, розовый, зеленый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137095" y="1725126"/>
            <a:ext cx="85652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Назовите холодные цвета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59409" y="4624010"/>
            <a:ext cx="2191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И. </a:t>
            </a:r>
            <a:r>
              <a:rPr lang="ru-RU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Иттен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9" name="Овальная выноска 18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210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20" y="443280"/>
            <a:ext cx="619100" cy="75808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851597" y="2133325"/>
            <a:ext cx="50171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latin typeface="Nautilus Pompilius" panose="02000000000000000000" pitchFamily="50" charset="-52"/>
                <a:ea typeface="Times New Roman" panose="02020603050405020304" pitchFamily="18" charset="0"/>
              </a:rPr>
              <a:t>   </a:t>
            </a:r>
            <a:r>
              <a:rPr lang="ru-RU" sz="4000" dirty="0">
                <a:latin typeface="Nautilus Pompilius" panose="02000000000000000000" pitchFamily="50" charset="-52"/>
                <a:ea typeface="Times New Roman" panose="02020603050405020304" pitchFamily="18" charset="0"/>
              </a:rPr>
              <a:t>В</a:t>
            </a:r>
            <a:r>
              <a:rPr lang="ru-RU" sz="4000" dirty="0" smtClean="0">
                <a:latin typeface="Nautilus Pompilius" panose="02000000000000000000" pitchFamily="50" charset="-52"/>
                <a:ea typeface="Times New Roman" panose="02020603050405020304" pitchFamily="18" charset="0"/>
              </a:rPr>
              <a:t>спомните песни, в которых есть названия цветов</a:t>
            </a:r>
            <a:endParaRPr lang="ru-RU" sz="4000" dirty="0">
              <a:effectLst/>
              <a:latin typeface="Nautilus Pompilius" panose="02000000000000000000" pitchFamily="50" charset="-52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2" name="солнышко смеётся.wav"/>
          </p:stSnd>
        </p:sndAc>
      </p:transition>
    </mc:Choice>
    <mc:Fallback xmlns="">
      <p:transition spd="slow" advClick="0">
        <p:sndAc>
          <p:stSnd>
            <p:snd r:embed="rId8" name="солнышко смеётся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619" y="365125"/>
            <a:ext cx="1003042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Что лежит в черном ящике?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720" y="365125"/>
            <a:ext cx="112776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Z</a:t>
            </a:r>
            <a:endParaRPr lang="ru-RU" sz="5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1341120" y="1948782"/>
            <a:ext cx="1645920" cy="914400"/>
          </a:xfrm>
          <a:prstGeom prst="wedgeEllipseCallout">
            <a:avLst/>
          </a:prstGeom>
          <a:solidFill>
            <a:srgbClr val="95EBA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50" charset="-52"/>
              </a:rPr>
              <a:t>ответ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9712" y="4883315"/>
            <a:ext cx="50032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autilus Pompilius" panose="02000000000000000000" pitchFamily="50" charset="-52"/>
              </a:rPr>
              <a:t>Деревянная ложка, украшенная хохломской росписью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Nautilus Pompilius" panose="02000000000000000000" pitchFamily="50" charset="-52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10864596" y="6160216"/>
            <a:ext cx="978408" cy="484632"/>
          </a:xfrm>
          <a:prstGeom prst="actionButtonReturn">
            <a:avLst/>
          </a:prstGeom>
          <a:solidFill>
            <a:srgbClr val="8CED2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#469. В чёрном ящике &amp;quot;Водка&amp;quot;. 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4" t="14669" r="14345" b="10331"/>
          <a:stretch/>
        </p:blipFill>
        <p:spPr bwMode="auto">
          <a:xfrm>
            <a:off x="4318306" y="1851676"/>
            <a:ext cx="3555387" cy="283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63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367</Words>
  <Application>Microsoft Office PowerPoint</Application>
  <PresentationFormat>Широкоэкранный</PresentationFormat>
  <Paragraphs>111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Nautilus Pompilius</vt:lpstr>
      <vt:lpstr>Times New Roman</vt:lpstr>
      <vt:lpstr>Wingdings</vt:lpstr>
      <vt:lpstr>Тема Office</vt:lpstr>
      <vt:lpstr> ЧТО?</vt:lpstr>
      <vt:lpstr>Правила игры</vt:lpstr>
      <vt:lpstr>Презентация PowerPoint</vt:lpstr>
      <vt:lpstr>Как называется эта картина?</vt:lpstr>
      <vt:lpstr>Какой художник писал картины с сюжетами по народному устному творчеству?</vt:lpstr>
      <vt:lpstr>Что такое натюрморт?</vt:lpstr>
      <vt:lpstr>Назовите основные цвета</vt:lpstr>
      <vt:lpstr>Презентация PowerPoint</vt:lpstr>
      <vt:lpstr>Что лежит в черном ящике?</vt:lpstr>
      <vt:lpstr>Назовите художника - портретиста</vt:lpstr>
      <vt:lpstr>Нарисовать человека в движении</vt:lpstr>
      <vt:lpstr>Виды пейзажа</vt:lpstr>
      <vt:lpstr>Какая народная роспись появилась в нашем регионе?</vt:lpstr>
      <vt:lpstr>У какой народной игрушки глиняная основа? Что означают символы ее росписи?</vt:lpstr>
      <vt:lpstr>Как на рисунке передать перспективу?</vt:lpstr>
      <vt:lpstr>источники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User</cp:lastModifiedBy>
  <cp:revision>98</cp:revision>
  <dcterms:created xsi:type="dcterms:W3CDTF">2016-06-10T13:19:15Z</dcterms:created>
  <dcterms:modified xsi:type="dcterms:W3CDTF">2022-04-24T17:58:59Z</dcterms:modified>
</cp:coreProperties>
</file>