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2" r:id="rId5"/>
    <p:sldId id="274" r:id="rId6"/>
    <p:sldId id="263" r:id="rId7"/>
    <p:sldId id="260" r:id="rId8"/>
    <p:sldId id="272" r:id="rId9"/>
    <p:sldId id="261" r:id="rId10"/>
    <p:sldId id="264" r:id="rId11"/>
    <p:sldId id="265" r:id="rId12"/>
    <p:sldId id="266" r:id="rId13"/>
    <p:sldId id="267" r:id="rId14"/>
    <p:sldId id="271" r:id="rId15"/>
    <p:sldId id="268" r:id="rId16"/>
    <p:sldId id="269" r:id="rId17"/>
    <p:sldId id="270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28320C-FD1D-4FD7-B96A-44F0A1DDEBC2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D42A6-29DB-4D06-AAB5-94B65D652B5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2996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D42A6-29DB-4D06-AAB5-94B65D652B5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2.wmf"/><Relationship Id="rId18" Type="http://schemas.openxmlformats.org/officeDocument/2006/relationships/image" Target="../media/image18.png"/><Relationship Id="rId3" Type="http://schemas.openxmlformats.org/officeDocument/2006/relationships/image" Target="../media/image17.png"/><Relationship Id="rId21" Type="http://schemas.openxmlformats.org/officeDocument/2006/relationships/oleObject" Target="../embeddings/oleObject9.bin"/><Relationship Id="rId7" Type="http://schemas.openxmlformats.org/officeDocument/2006/relationships/image" Target="../media/image9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15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5" Type="http://schemas.openxmlformats.org/officeDocument/2006/relationships/image" Target="../media/image13.wmf"/><Relationship Id="rId10" Type="http://schemas.openxmlformats.org/officeDocument/2006/relationships/oleObject" Target="../embeddings/oleObject4.bin"/><Relationship Id="rId19" Type="http://schemas.openxmlformats.org/officeDocument/2006/relationships/oleObject" Target="../embeddings/oleObject8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0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0"/>
            <a:ext cx="8029604" cy="285751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«Производная как механизм изучения социальных и природных явлений»</a:t>
            </a:r>
            <a:br>
              <a:rPr lang="ru-RU" b="1" dirty="0" smtClean="0"/>
            </a:br>
            <a:r>
              <a:rPr lang="ru-RU" b="1" dirty="0" smtClean="0"/>
              <a:t>11 класс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latin typeface="Times New Roman"/>
                <a:ea typeface="Times New Roman"/>
                <a:cs typeface="Times New Roman"/>
              </a:rPr>
              <a:t>1 группа «Астронавты»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1196752"/>
                <a:ext cx="8496944" cy="5256584"/>
              </a:xfrm>
            </p:spPr>
            <p:txBody>
              <a:bodyPr>
                <a:normAutofit fontScale="70000" lnSpcReduction="20000"/>
              </a:bodyPr>
              <a:lstStyle/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b="1" dirty="0" smtClean="0">
                    <a:effectLst/>
                    <a:latin typeface="Times New Roman"/>
                    <a:ea typeface="Calibri"/>
                    <a:cs typeface="Times New Roman"/>
                  </a:rPr>
                  <a:t>Задача</a:t>
                </a:r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. Командиру межгалактического космического корабля, движущемуся по закону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(</m:t>
                        </m:r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)=1+9</m:t>
                        </m:r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+3</m:t>
                        </m:r>
                        <m:sSup>
                          <m:sSupPr>
                            <m:ctrlPr>
                              <a:rPr lang="ru-RU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𝑡</m:t>
                            </m:r>
                          </m:e>
                          <m:sup>
                            <m:r>
                              <a:rPr lang="ru-RU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p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sup>
                    </m:sSup>
                  </m:oMath>
                </a14:m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, сообщили о том, что приборы зафиксировали неопознанный летающий объект, стремительно приближающийся к кораблю. Чтобы избежать столкновения, необходимо максимально увеличить скорость. Каким должно быть ускорение корабля в момент, когда скорость станет максимальной?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b="1" dirty="0">
                    <a:effectLst/>
                    <a:latin typeface="Times New Roman"/>
                    <a:ea typeface="Times New Roman"/>
                    <a:cs typeface="Times New Roman"/>
                  </a:rPr>
                  <a:t>Решение.</a:t>
                </a:r>
                <a:endParaRPr lang="ru-RU" sz="2800" dirty="0">
                  <a:ea typeface="Times New Roman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/>
                        <a:ea typeface="Calibri"/>
                        <a:cs typeface="Times New Roman"/>
                      </a:rPr>
                      <m:t>𝑣</m:t>
                    </m:r>
                    <m:d>
                      <m:d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</m:d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´</m:t>
                        </m:r>
                      </m:sup>
                    </m:sSup>
                    <m:d>
                      <m:d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</m:d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=9+6</m:t>
                    </m:r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𝑡</m:t>
                    </m:r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−3</m:t>
                    </m:r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p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,  </m:t>
                    </m:r>
                  </m:oMath>
                </a14:m>
                <a:endParaRPr lang="ru-RU" i="1" dirty="0" smtClean="0">
                  <a:effectLst/>
                  <a:latin typeface="Cambria Math"/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𝑎</m:t>
                    </m:r>
                    <m:d>
                      <m:dPr>
                        <m:ctrlP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ru-RU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</m:d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en-US" b="0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𝑣</m:t>
                    </m:r>
                    <m:r>
                      <a:rPr lang="el-GR" b="0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ʹ</m:t>
                    </m:r>
                    <m:d>
                      <m:dPr>
                        <m:ctrlPr>
                          <a:rPr lang="en-US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dPr>
                      <m:e>
                        <m:r>
                          <a:rPr lang="en-US" b="0" i="1" smtClean="0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</m:d>
                    <m:r>
                      <a:rPr lang="en-US" b="0" i="1" smtClean="0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6−6</m:t>
                    </m:r>
                    <m:r>
                      <a:rPr lang="ru-RU" i="1">
                        <a:effectLst/>
                        <a:latin typeface="Cambria Math"/>
                        <a:ea typeface="Calibri"/>
                        <a:cs typeface="Times New Roman"/>
                      </a:rPr>
                      <m:t>𝑡</m:t>
                    </m:r>
                  </m:oMath>
                </a14:m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, </a:t>
                </a:r>
                <a:endParaRPr lang="en-US" dirty="0" smtClean="0">
                  <a:effectLst/>
                  <a:latin typeface="Times New Roman"/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dirty="0" smtClean="0">
                    <a:effectLst/>
                    <a:latin typeface="Times New Roman"/>
                    <a:ea typeface="Calibri"/>
                    <a:cs typeface="Times New Roman"/>
                  </a:rPr>
                  <a:t>при </a:t>
                </a:r>
                <a:r>
                  <a:rPr lang="en-US" dirty="0" smtClean="0">
                    <a:effectLst/>
                    <a:latin typeface="Times New Roman"/>
                    <a:ea typeface="Calibri"/>
                    <a:cs typeface="Times New Roman"/>
                  </a:rPr>
                  <a:t>t</a:t>
                </a:r>
                <a:r>
                  <a:rPr lang="ru-RU" dirty="0" smtClean="0">
                    <a:effectLst/>
                    <a:latin typeface="Times New Roman"/>
                    <a:ea typeface="Calibri"/>
                    <a:cs typeface="Times New Roman"/>
                  </a:rPr>
                  <a:t> = 1  скорость </a:t>
                </a:r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максимальна,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en-US" i="1" dirty="0" smtClean="0">
                    <a:effectLst/>
                    <a:latin typeface="Times New Roman"/>
                    <a:ea typeface="Calibri"/>
                    <a:cs typeface="Times New Roman"/>
                  </a:rPr>
                  <a:t>a</a:t>
                </a:r>
                <a:r>
                  <a:rPr lang="ru-RU" dirty="0" smtClean="0">
                    <a:effectLst/>
                    <a:latin typeface="Times New Roman"/>
                    <a:ea typeface="Calibri"/>
                    <a:cs typeface="Times New Roman"/>
                  </a:rPr>
                  <a:t>(</a:t>
                </a:r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1</a:t>
                </a:r>
                <a:r>
                  <a:rPr lang="ru-RU" dirty="0" smtClean="0">
                    <a:effectLst/>
                    <a:latin typeface="Times New Roman"/>
                    <a:ea typeface="Calibri"/>
                    <a:cs typeface="Times New Roman"/>
                  </a:rPr>
                  <a:t>) = 0</a:t>
                </a:r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marL="228600"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b="1" dirty="0">
                    <a:effectLst/>
                    <a:latin typeface="Times New Roman"/>
                    <a:ea typeface="Calibri"/>
                    <a:cs typeface="Times New Roman"/>
                  </a:rPr>
                  <a:t>Ответ:</a:t>
                </a:r>
                <a:r>
                  <a:rPr lang="ru-RU" dirty="0">
                    <a:effectLst/>
                    <a:latin typeface="Times New Roman"/>
                    <a:ea typeface="Calibri"/>
                    <a:cs typeface="Times New Roman"/>
                  </a:rPr>
                  <a:t> 0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1196752"/>
                <a:ext cx="8496944" cy="5256584"/>
              </a:xfrm>
              <a:blipFill rotWithShape="1">
                <a:blip r:embed="rId2"/>
                <a:stretch>
                  <a:fillRect l="-861" t="-927" r="-10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https://www.motto.net.ua/old_site/img/space/1296914720_EAEEF1ECE8F7E5F1EAE8E920EAEEF0E0E1EBFC20EDE020E7E0E4E0EDE8E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13959"/>
            <a:ext cx="4366519" cy="27802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60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5400600" cy="802010"/>
          </a:xfrm>
        </p:spPr>
        <p:txBody>
          <a:bodyPr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600" b="1" dirty="0">
                <a:latin typeface="Times New Roman"/>
                <a:ea typeface="Times New Roman"/>
                <a:cs typeface="Times New Roman"/>
              </a:rPr>
              <a:t>2 группа «Экономисты</a:t>
            </a: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»</a:t>
            </a:r>
            <a:endParaRPr lang="ru-RU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50265" y="1004887"/>
                <a:ext cx="5760640" cy="5853113"/>
              </a:xfrm>
            </p:spPr>
            <p:txBody>
              <a:bodyPr>
                <a:normAutofit fontScale="77500" lnSpcReduction="20000"/>
              </a:bodyPr>
              <a:lstStyle/>
              <a:p>
                <a:r>
                  <a:rPr lang="ru-RU" b="1" dirty="0">
                    <a:latin typeface="Times New Roman"/>
                    <a:ea typeface="Times New Roman"/>
                  </a:rPr>
                  <a:t>Задача. 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Потребление электроэнергии предприятиями и населением города с 8 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</a:rPr>
                  <a:t>ч. 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до 18 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</a:rPr>
                  <a:t>ч. 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описывается 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</a:rPr>
                  <a:t>формулой </a:t>
                </a:r>
                <a:r>
                  <a:rPr lang="en-US" dirty="0" smtClean="0">
                    <a:effectLst/>
                    <a:latin typeface="Times New Roman"/>
                    <a:ea typeface="Times New Roman"/>
                  </a:rPr>
                  <a:t>y = 10000 – 8t</a:t>
                </a:r>
                <a:r>
                  <a:rPr lang="en-US" baseline="30000" dirty="0" smtClean="0">
                    <a:effectLst/>
                    <a:latin typeface="Times New Roman"/>
                    <a:ea typeface="Times New Roman"/>
                  </a:rPr>
                  <a:t>2 </a:t>
                </a:r>
                <a:r>
                  <a:rPr lang="en-US" dirty="0" smtClean="0">
                    <a:effectLst/>
                    <a:latin typeface="Times New Roman"/>
                    <a:ea typeface="Times New Roman"/>
                  </a:rPr>
                  <a:t>+15t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</a:rPr>
                  <a:t>, 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где </a:t>
                </a:r>
                <a:r>
                  <a:rPr lang="en-US" dirty="0" smtClean="0">
                    <a:effectLst/>
                    <a:latin typeface="Times New Roman"/>
                    <a:ea typeface="Times New Roman"/>
                  </a:rPr>
                  <a:t>t 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</a:rPr>
                  <a:t>- 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время в часах. В какой момент времени потребление энергии будет наибольшим?</a:t>
                </a:r>
              </a:p>
              <a:p>
                <a:r>
                  <a:rPr lang="ru-RU" b="1" dirty="0">
                    <a:effectLst/>
                    <a:latin typeface="Times New Roman"/>
                    <a:ea typeface="Times New Roman"/>
                  </a:rPr>
                  <a:t>Решение.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  <a:ea typeface="Times New Roman"/>
                      </a:rPr>
                      <m:t>𝑦</m:t>
                    </m:r>
                    <m:r>
                      <a:rPr lang="ru-RU" i="1">
                        <a:effectLst/>
                        <a:latin typeface="Cambria Math"/>
                        <a:ea typeface="Times New Roman"/>
                      </a:rPr>
                      <m:t>ʹ=−16</m:t>
                    </m:r>
                    <m:r>
                      <a:rPr lang="ru-RU" i="1">
                        <a:effectLst/>
                        <a:latin typeface="Cambria Math"/>
                        <a:ea typeface="Times New Roman"/>
                      </a:rPr>
                      <m:t>𝑡</m:t>
                    </m:r>
                    <m:r>
                      <a:rPr lang="ru-RU" i="1">
                        <a:effectLst/>
                        <a:latin typeface="Cambria Math"/>
                        <a:ea typeface="Times New Roman"/>
                      </a:rPr>
                      <m:t>+15</m:t>
                    </m:r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</a:rPr>
                  <a:t>,</a:t>
                </a:r>
              </a:p>
              <a:p>
                <a:pPr marL="245745" indent="0">
                  <a:buNone/>
                </a:pPr>
                <a:r>
                  <a:rPr lang="ru-RU" dirty="0">
                    <a:effectLst/>
                    <a:latin typeface="Times New Roman"/>
                    <a:ea typeface="Times New Roman"/>
                  </a:rPr>
                  <a:t>-16</a:t>
                </a:r>
                <a:r>
                  <a:rPr lang="en-US" dirty="0">
                    <a:effectLst/>
                    <a:latin typeface="Times New Roman"/>
                    <a:ea typeface="Times New Roman"/>
                  </a:rPr>
                  <a:t>t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 +15 = 0,</a:t>
                </a:r>
              </a:p>
              <a:p>
                <a:pPr marL="245745" indent="0">
                  <a:buNone/>
                </a:pPr>
                <a:r>
                  <a:rPr lang="en-US" dirty="0">
                    <a:effectLst/>
                    <a:latin typeface="Times New Roman"/>
                    <a:ea typeface="Times New Roman"/>
                  </a:rPr>
                  <a:t>t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  <m:t>15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</a:rPr>
                  <a:t> .        </a:t>
                </a:r>
              </a:p>
              <a:p>
                <a:pPr marL="245745" indent="0">
                  <a:buNone/>
                </a:pPr>
                <a:r>
                  <a:rPr lang="ru-RU" dirty="0">
                    <a:effectLst/>
                    <a:latin typeface="Times New Roman"/>
                    <a:ea typeface="Times New Roman"/>
                  </a:rPr>
                  <a:t>В точке </a:t>
                </a:r>
                <a:r>
                  <a:rPr lang="en-US" dirty="0">
                    <a:effectLst/>
                    <a:latin typeface="Times New Roman"/>
                    <a:ea typeface="Times New Roman"/>
                  </a:rPr>
                  <a:t>t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  <m:t>15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  <m:t>16</m:t>
                        </m:r>
                      </m:den>
                    </m:f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</a:rPr>
                  <a:t>    функция имеет локальный максимум, значит, достигает наибольшего значения. Так как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  <m:t>15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  <m:t>16</m:t>
                        </m:r>
                      </m:den>
                    </m:f>
                    <m:r>
                      <a:rPr lang="ru-RU" i="1">
                        <a:effectLst/>
                        <a:latin typeface="Cambria Math"/>
                        <a:ea typeface="Times New Roman"/>
                      </a:rPr>
                      <m:t>≈1</m:t>
                    </m:r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</a:rPr>
                  <a:t>, то примерно в 9 ч. потребление электроэнергии будет наибольшим.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0265" y="1004887"/>
                <a:ext cx="5760640" cy="5853113"/>
              </a:xfrm>
              <a:blipFill rotWithShape="1">
                <a:blip r:embed="rId2"/>
                <a:stretch>
                  <a:fillRect l="-1587" t="-2083" r="-2434" b="-52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 descr="C:\Users\User\Pictures\прямая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47" t="34307" r="23222" b="49900"/>
          <a:stretch/>
        </p:blipFill>
        <p:spPr bwMode="auto">
          <a:xfrm>
            <a:off x="2843808" y="3859837"/>
            <a:ext cx="2216785" cy="5784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16832"/>
            <a:ext cx="3218293" cy="2592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266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5112568" cy="11430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3 группа «Биологи»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96752"/>
                <a:ext cx="8229600" cy="5328592"/>
              </a:xfrm>
            </p:spPr>
            <p:txBody>
              <a:bodyPr>
                <a:normAutofit fontScale="70000" lnSpcReduction="20000"/>
              </a:bodyPr>
              <a:lstStyle/>
              <a:p>
                <a:pPr>
                  <a:spcBef>
                    <a:spcPts val="1200"/>
                  </a:spcBef>
                </a:pPr>
                <a:r>
                  <a:rPr lang="ru-RU" b="1" dirty="0">
                    <a:latin typeface="Times New Roman"/>
                    <a:ea typeface="Times New Roman"/>
                  </a:rPr>
                  <a:t>Задача</a:t>
                </a:r>
                <a:r>
                  <a:rPr lang="ru-RU" b="1" dirty="0" smtClean="0">
                    <a:latin typeface="Times New Roman"/>
                    <a:ea typeface="Times New Roman"/>
                  </a:rPr>
                  <a:t>.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</a:rPr>
                  <a:t>Количество 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зеленой массы растений в регионе изменяется по закону 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  <a:ea typeface="Times New Roman"/>
                      </a:rPr>
                      <m:t>𝑀</m:t>
                    </m:r>
                    <m:r>
                      <a:rPr lang="ru-RU" i="1">
                        <a:effectLst/>
                        <a:latin typeface="Cambria Math"/>
                        <a:ea typeface="Times New Roman"/>
                      </a:rPr>
                      <m:t>=200+</m:t>
                    </m:r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</m:ctrlPr>
                      </m:sSupPr>
                      <m:e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  <m:t>(2</m:t>
                        </m:r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  <m:t>𝑡</m:t>
                        </m:r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</a:rPr>
                          <m:t>−500)</m:t>
                        </m:r>
                      </m:e>
                      <m:sup>
                        <m:f>
                          <m:fPr>
                            <m:ctrlPr>
                              <a:rPr lang="ru-RU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</a:rPr>
                              <m:t>3</m:t>
                            </m:r>
                          </m:num>
                          <m:den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den>
                        </m:f>
                      </m:sup>
                    </m:sSup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</a:rPr>
                  <a:t>, где </a:t>
                </a:r>
                <a:r>
                  <a:rPr lang="en-US" dirty="0">
                    <a:effectLst/>
                    <a:latin typeface="Times New Roman"/>
                    <a:ea typeface="Times New Roman"/>
                  </a:rPr>
                  <a:t>t</a:t>
                </a:r>
                <a:r>
                  <a:rPr lang="ru-RU" dirty="0">
                    <a:effectLst/>
                    <a:latin typeface="Times New Roman"/>
                    <a:ea typeface="Times New Roman"/>
                  </a:rPr>
                  <a:t>- время в годах. Через сколько лет прирост зеленой массы растений будет наименьшим.</a:t>
                </a: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b="1" dirty="0">
                    <a:effectLst/>
                    <a:latin typeface="Times New Roman"/>
                    <a:ea typeface="Times New Roman"/>
                    <a:cs typeface="Times New Roman"/>
                  </a:rPr>
                  <a:t>Решение. 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𝑀</m:t>
                    </m:r>
                    <m:r>
                      <a:rPr lang="en-US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ʹ=</m:t>
                    </m:r>
                    <m:f>
                      <m:f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</m:t>
                        </m:r>
                      </m:num>
                      <m:den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den>
                    </m:f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∙2∙</m:t>
                    </m:r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dPr>
                          <m:e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</m:t>
                            </m:r>
                            <m:r>
                              <a:rPr lang="en-US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𝑡</m:t>
                            </m:r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−500</m:t>
                            </m:r>
                          </m:e>
                        </m:d>
                      </m:e>
                      <m:sup>
                        <m:f>
                          <m:fPr>
                            <m:ctrlP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1</m:t>
                            </m:r>
                          </m:num>
                          <m:den>
                            <m:r>
                              <a:rPr lang="ru-RU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2</m:t>
                            </m:r>
                          </m:den>
                        </m:f>
                      </m:sup>
                    </m:sSup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=3</m:t>
                    </m:r>
                    <m:rad>
                      <m:radPr>
                        <m:degHide m:val="on"/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(2</m:t>
                        </m:r>
                        <m:r>
                          <a:rPr lang="en-US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𝑡</m:t>
                        </m:r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−500)</m:t>
                        </m:r>
                      </m:e>
                    </m:rad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dirty="0">
                    <a:effectLst/>
                    <a:latin typeface="Times New Roman"/>
                    <a:ea typeface="Times New Roman"/>
                    <a:cs typeface="Times New Roman"/>
                  </a:rPr>
                  <a:t>t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 – 500 = 0.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en-US" dirty="0">
                    <a:effectLst/>
                    <a:latin typeface="Times New Roman"/>
                    <a:ea typeface="Times New Roman"/>
                    <a:cs typeface="Times New Roman"/>
                  </a:rPr>
                  <a:t>t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 = 250. 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dirty="0" smtClean="0">
                  <a:effectLst/>
                  <a:latin typeface="Times New Roman"/>
                  <a:ea typeface="Times New Roman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Итак, 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при </a:t>
                </a:r>
                <a:r>
                  <a:rPr lang="en-US" dirty="0">
                    <a:effectLst/>
                    <a:latin typeface="Times New Roman"/>
                    <a:ea typeface="Times New Roman"/>
                    <a:cs typeface="Times New Roman"/>
                  </a:rPr>
                  <a:t>t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 = 250 функция достигает локального минимума, значит, в этой точке принимает наименьшее значение. 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b="1" dirty="0">
                    <a:effectLst/>
                    <a:latin typeface="Times New Roman"/>
                    <a:ea typeface="Times New Roman"/>
                    <a:cs typeface="Times New Roman"/>
                  </a:rPr>
                  <a:t>Ответ: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 через 250 лет прирост зелёной массы будет наименьший.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96752"/>
                <a:ext cx="8229600" cy="5328592"/>
              </a:xfrm>
              <a:blipFill rotWithShape="1">
                <a:blip r:embed="rId2"/>
                <a:stretch>
                  <a:fillRect l="-889" t="-1945" r="-9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>
            <a:off x="2987824" y="3789040"/>
            <a:ext cx="2448272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067944" y="3753036"/>
            <a:ext cx="0" cy="7200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851920" y="3825044"/>
            <a:ext cx="535724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250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3419708"/>
            <a:ext cx="25519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-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394536" y="3455712"/>
            <a:ext cx="30008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+</a:t>
            </a:r>
            <a:endParaRPr lang="ru-RU" dirty="0"/>
          </a:p>
        </p:txBody>
      </p:sp>
      <p:pic>
        <p:nvPicPr>
          <p:cNvPr id="4098" name="Picture 2" descr="https://im0-tub-ru.yandex.net/i?id=fef0513811b8808b4ffbc412116eb348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218154"/>
            <a:ext cx="3163413" cy="2403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4341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4638"/>
            <a:ext cx="5976664" cy="1143000"/>
          </a:xfrm>
        </p:spPr>
        <p:txBody>
          <a:bodyPr>
            <a:normAutofit fontScale="90000"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/>
                <a:ea typeface="Times New Roman"/>
                <a:cs typeface="Times New Roman"/>
              </a:rPr>
              <a:t>4 группа «Инженеры»</a:t>
            </a:r>
            <a:r>
              <a:rPr lang="ru-RU" sz="4000" dirty="0">
                <a:ea typeface="Calibri"/>
                <a:cs typeface="Times New Roman"/>
              </a:rPr>
              <a:t/>
            </a:r>
            <a:br>
              <a:rPr lang="ru-RU" sz="4000" dirty="0">
                <a:ea typeface="Calibri"/>
                <a:cs typeface="Times New Roman"/>
              </a:rPr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0" y="1268760"/>
                <a:ext cx="9036496" cy="5256584"/>
              </a:xfrm>
            </p:spPr>
            <p:txBody>
              <a:bodyPr>
                <a:normAutofit fontScale="70000" lnSpcReduction="20000"/>
              </a:bodyPr>
              <a:lstStyle/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b="1" dirty="0" smtClean="0">
                    <a:latin typeface="Times New Roman"/>
                    <a:ea typeface="Times New Roman"/>
                    <a:cs typeface="Times New Roman"/>
                  </a:rPr>
                  <a:t>Задача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. Под каким углом надо сделать въезд на мост, если его высота 10 м, пролёт 120 м ?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b="1" dirty="0">
                    <a:effectLst/>
                    <a:latin typeface="Times New Roman"/>
                    <a:ea typeface="Times New Roman"/>
                    <a:cs typeface="Times New Roman"/>
                  </a:rPr>
                  <a:t>Решение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.Необходимо 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ввести прямоугольную систему координат и рассмотреть график функции  </a:t>
                </a:r>
                <a14:m>
                  <m:oMath xmlns:m="http://schemas.openxmlformats.org/officeDocument/2006/math"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𝑦</m:t>
                    </m:r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</m:t>
                    </m:r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𝑎</m:t>
                    </m:r>
                    <m:sSup>
                      <m:sSupPr>
                        <m:ctrlP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r>
                      <a:rPr lang="ru-RU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𝑏</m:t>
                    </m:r>
                  </m:oMath>
                </a14:m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. Графиком является парабола, ветви направлены вниз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  <a:cs typeface="Times New Roman"/>
                  </a:rPr>
                  <a:t>;</a:t>
                </a:r>
                <a:r>
                  <a:rPr lang="en-US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b</a:t>
                </a:r>
                <a:r>
                  <a:rPr lang="ru-RU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=10</a:t>
                </a:r>
                <a:r>
                  <a:rPr lang="ru-RU" i="1" dirty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 Найдём значение коэффициента </a:t>
                </a:r>
                <a:r>
                  <a:rPr lang="en-US" i="1" dirty="0">
                    <a:effectLst/>
                    <a:latin typeface="Times New Roman"/>
                    <a:ea typeface="Times New Roman"/>
                    <a:cs typeface="Times New Roman"/>
                  </a:rPr>
                  <a:t>a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, подставив в формулу координаты точки (60; 0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  <a:cs typeface="Times New Roman"/>
                  </a:rPr>
                  <a:t>)</a:t>
                </a:r>
                <a:r>
                  <a:rPr lang="ru-RU" dirty="0" smtClean="0">
                    <a:latin typeface="Times New Roman"/>
                    <a:ea typeface="Times New Roman"/>
                    <a:cs typeface="Times New Roman"/>
                  </a:rPr>
                  <a:t>: 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   0 = </a:t>
                </a:r>
                <a:r>
                  <a:rPr lang="en-US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a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∙</a:t>
                </a:r>
                <a:r>
                  <a:rPr lang="en-US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60</a:t>
                </a:r>
                <a:r>
                  <a:rPr lang="en-US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dirty="0" smtClean="0">
                    <a:effectLst/>
                    <a:latin typeface="Times New Roman"/>
                    <a:ea typeface="Times New Roman"/>
                    <a:cs typeface="Times New Roman"/>
                  </a:rPr>
                  <a:t>+ 10, </a:t>
                </a:r>
                <a:r>
                  <a:rPr lang="en-US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a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effectLst/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b="0" i="1" smtClean="0">
                            <a:effectLst/>
                            <a:latin typeface="Cambria Math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effectLst/>
                            <a:latin typeface="Cambria Math"/>
                            <a:cs typeface="Times New Roman"/>
                          </a:rPr>
                          <m:t>360</m:t>
                        </m:r>
                      </m:den>
                    </m:f>
                    <m:r>
                      <a:rPr lang="en-US" b="0" i="1" smtClean="0">
                        <a:effectLst/>
                        <a:latin typeface="Cambria Math"/>
                        <a:cs typeface="Times New Roman"/>
                      </a:rPr>
                      <m:t>.</m:t>
                    </m:r>
                  </m:oMath>
                </a14:m>
                <a:endParaRPr lang="ru-RU" sz="2800" i="1" dirty="0">
                  <a:ea typeface="Calibri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Функция </a:t>
                </a:r>
                <a:r>
                  <a:rPr lang="ru-RU" dirty="0">
                    <a:effectLst/>
                    <a:latin typeface="Times New Roman"/>
                    <a:ea typeface="Times New Roman"/>
                    <a:cs typeface="Times New Roman"/>
                  </a:rPr>
                  <a:t>примет вид</a:t>
                </a:r>
                <a:r>
                  <a:rPr lang="ru-RU" dirty="0" smtClean="0">
                    <a:effectLst/>
                    <a:latin typeface="Times New Roman"/>
                    <a:ea typeface="Times New Roman"/>
                    <a:cs typeface="Times New Roman"/>
                  </a:rPr>
                  <a:t>:</a:t>
                </a:r>
                <a:r>
                  <a:rPr lang="en-US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y</a:t>
                </a:r>
                <a:r>
                  <a:rPr lang="en-US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en-US" i="1" dirty="0">
                    <a:latin typeface="Times New Roman"/>
                    <a:ea typeface="Times New Roman"/>
                    <a:cs typeface="Times New Roman"/>
                  </a:rPr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/>
                            <a:cs typeface="Times New Roman"/>
                          </a:rPr>
                          <m:t>360</m:t>
                        </m:r>
                      </m:den>
                    </m:f>
                  </m:oMath>
                </a14:m>
                <a:r>
                  <a:rPr lang="en-US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x</a:t>
                </a:r>
                <a:r>
                  <a:rPr lang="en-US" i="1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en-US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dirty="0" smtClean="0">
                    <a:effectLst/>
                    <a:latin typeface="Times New Roman"/>
                    <a:ea typeface="Times New Roman"/>
                    <a:cs typeface="Times New Roman"/>
                  </a:rPr>
                  <a:t>10;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en-US" sz="2800" i="1" dirty="0" smtClean="0">
                    <a:latin typeface="Times New Roman"/>
                    <a:ea typeface="Calibri"/>
                    <a:cs typeface="Times New Roman"/>
                  </a:rPr>
                  <a:t>y</a:t>
                </a:r>
                <a:r>
                  <a:rPr lang="el-GR" sz="2800" dirty="0" smtClean="0">
                    <a:latin typeface="Times New Roman"/>
                    <a:ea typeface="Calibri"/>
                    <a:cs typeface="Times New Roman"/>
                  </a:rPr>
                  <a:t>ʹ</a:t>
                </a:r>
                <a:r>
                  <a:rPr lang="en-US" sz="2800" dirty="0" smtClean="0">
                    <a:latin typeface="Times New Roman"/>
                    <a:ea typeface="Calibri"/>
                    <a:cs typeface="Times New Roman"/>
                  </a:rPr>
                  <a:t> = 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cs typeface="Times New Roman"/>
                          </a:rPr>
                          <m:t>𝑥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  <a:cs typeface="Times New Roman"/>
                          </a:rPr>
                          <m:t>180</m:t>
                        </m:r>
                      </m:den>
                    </m:f>
                  </m:oMath>
                </a14:m>
                <a:r>
                  <a:rPr lang="en-US" sz="2800" dirty="0" smtClean="0">
                    <a:ea typeface="Calibri"/>
                    <a:cs typeface="Times New Roman"/>
                  </a:rPr>
                  <a:t>.     </a:t>
                </a:r>
                <a:r>
                  <a:rPr lang="en-US" sz="2800" i="1" dirty="0" err="1">
                    <a:ea typeface="Calibri"/>
                    <a:cs typeface="Times New Roman"/>
                  </a:rPr>
                  <a:t>t</a:t>
                </a:r>
                <a:r>
                  <a:rPr lang="en-US" sz="2800" i="1" dirty="0" smtClean="0">
                    <a:ea typeface="Calibri"/>
                    <a:cs typeface="Times New Roman"/>
                  </a:rPr>
                  <a:t>g</a:t>
                </a:r>
                <a:r>
                  <a:rPr lang="el-GR" sz="2800" i="1" dirty="0" smtClean="0">
                    <a:ea typeface="Calibri"/>
                    <a:cs typeface="Times New Roman"/>
                  </a:rPr>
                  <a:t>α</a:t>
                </a:r>
                <a:r>
                  <a:rPr lang="en-US" sz="2800" dirty="0" smtClean="0">
                    <a:ea typeface="Calibri"/>
                    <a:cs typeface="Times New Roman"/>
                  </a:rPr>
                  <a:t> = </a:t>
                </a:r>
                <a:r>
                  <a:rPr lang="en-US" sz="2800" i="1" dirty="0">
                    <a:latin typeface="Times New Roman"/>
                    <a:ea typeface="Calibri"/>
                    <a:cs typeface="Times New Roman"/>
                  </a:rPr>
                  <a:t>y</a:t>
                </a:r>
                <a:r>
                  <a:rPr lang="el-GR" sz="2800" dirty="0" smtClean="0">
                    <a:latin typeface="Times New Roman"/>
                    <a:ea typeface="Calibri"/>
                    <a:cs typeface="Times New Roman"/>
                  </a:rPr>
                  <a:t>ʹ</a:t>
                </a:r>
                <a:r>
                  <a:rPr lang="en-US" sz="2800" dirty="0" smtClean="0">
                    <a:latin typeface="Times New Roman"/>
                    <a:ea typeface="Calibri"/>
                    <a:cs typeface="Times New Roman"/>
                  </a:rPr>
                  <a:t>(-60)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 smtClean="0"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sz="2800" b="0" i="1" smtClean="0">
                            <a:latin typeface="Cambria Math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dirty="0" smtClean="0">
                    <a:ea typeface="Calibri"/>
                    <a:cs typeface="Times New Roman"/>
                  </a:rPr>
                  <a:t>,  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el-GR" sz="2800" i="1" dirty="0" smtClean="0">
                    <a:ea typeface="Calibri"/>
                    <a:cs typeface="Times New Roman"/>
                  </a:rPr>
                  <a:t>α</a:t>
                </a:r>
                <a:r>
                  <a:rPr lang="en-US" sz="2800" dirty="0" smtClean="0">
                    <a:ea typeface="Calibri"/>
                    <a:cs typeface="Times New Roman"/>
                  </a:rPr>
                  <a:t>= </a:t>
                </a:r>
                <a:r>
                  <a:rPr lang="en-US" sz="2800" i="1" dirty="0" err="1" smtClean="0">
                    <a:ea typeface="Calibri"/>
                    <a:cs typeface="Times New Roman"/>
                  </a:rPr>
                  <a:t>arctg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latin typeface="Cambria Math"/>
                            <a:cs typeface="Times New Roman"/>
                          </a:rPr>
                        </m:ctrlPr>
                      </m:fPr>
                      <m:num>
                        <m:r>
                          <a:rPr lang="en-US" sz="2800" i="1">
                            <a:latin typeface="Cambria Math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latin typeface="Cambria Math"/>
                            <a:cs typeface="Times New Roman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800" dirty="0" smtClean="0">
                    <a:ea typeface="Calibri"/>
                    <a:cs typeface="Times New Roman"/>
                  </a:rPr>
                  <a:t> ≈ 18°26</a:t>
                </a:r>
                <a:r>
                  <a:rPr lang="el-GR" sz="2800" dirty="0" smtClean="0">
                    <a:ea typeface="Calibri"/>
                    <a:cs typeface="Times New Roman"/>
                  </a:rPr>
                  <a:t>ʹ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Ответ:</a:t>
                </a:r>
                <a:r>
                  <a:rPr lang="en-US" sz="2800" dirty="0" smtClean="0">
                    <a:ea typeface="Calibri"/>
                    <a:cs typeface="Times New Roman"/>
                  </a:rPr>
                  <a:t> 18°26</a:t>
                </a:r>
                <a:r>
                  <a:rPr lang="el-GR" sz="2800" dirty="0" smtClean="0">
                    <a:ea typeface="Calibri"/>
                    <a:cs typeface="Times New Roman"/>
                  </a:rPr>
                  <a:t>ʹ</a:t>
                </a:r>
                <a:endParaRPr lang="ru-RU" sz="2800" dirty="0">
                  <a:ea typeface="Calibri"/>
                  <a:cs typeface="Times New Roman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0" y="1268760"/>
                <a:ext cx="9036496" cy="5256584"/>
              </a:xfrm>
              <a:blipFill rotWithShape="1">
                <a:blip r:embed="rId2"/>
                <a:stretch>
                  <a:fillRect l="-742" t="-928" r="-8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349349"/>
            <a:ext cx="2304256" cy="1015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http://www.transmost.ru/images/proekty/mostsoorujeniya/pesh/Yoshkar2011/Voskresenskiy_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509120"/>
            <a:ext cx="4487033" cy="1951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53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/>
              <a:t>Поплавковый акселерометр – это прибор позволяющий определить направление ускорения и его числовое значение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214282" y="1071546"/>
            <a:ext cx="392909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357686" y="1142984"/>
            <a:ext cx="4500594" cy="5500726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1.На дно прозрачного пластикового сосуда с плоскопараллельными стенками </a:t>
            </a:r>
            <a:r>
              <a:rPr lang="ru-RU" sz="2000" smtClean="0"/>
              <a:t>положили груз. </a:t>
            </a:r>
            <a:endParaRPr lang="ru-RU" sz="2000" dirty="0" smtClean="0"/>
          </a:p>
          <a:p>
            <a:pPr algn="just"/>
            <a:r>
              <a:rPr lang="ru-RU" sz="2000" dirty="0" smtClean="0"/>
              <a:t>2.Через отверстие в грузе пропустили черную нить, к концу которой прикрепили рыболовный поплавок. </a:t>
            </a:r>
          </a:p>
          <a:p>
            <a:pPr algn="just"/>
            <a:r>
              <a:rPr lang="ru-RU" sz="2000" dirty="0" smtClean="0"/>
              <a:t>3.Липкой лентой наклеили шкалу так, чтобы ее верхний край находился на 9,8 см выше места крепления нити к грузу. </a:t>
            </a:r>
          </a:p>
          <a:p>
            <a:pPr algn="just"/>
            <a:r>
              <a:rPr lang="ru-RU" sz="2000" dirty="0" smtClean="0"/>
              <a:t>4.Сосуд заполнили водой. </a:t>
            </a:r>
          </a:p>
          <a:p>
            <a:pPr algn="just"/>
            <a:r>
              <a:rPr lang="ru-RU" sz="2000" dirty="0" smtClean="0"/>
              <a:t>5.Готовый акселерометр закрепили на движущейся тележке.</a:t>
            </a:r>
          </a:p>
          <a:p>
            <a:pPr algn="just"/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764704"/>
            <a:ext cx="8001056" cy="5616624"/>
          </a:xfrm>
        </p:spPr>
        <p:txBody>
          <a:bodyPr/>
          <a:lstStyle/>
          <a:p>
            <a:pPr algn="just"/>
            <a:r>
              <a:rPr lang="ru-RU" dirty="0" smtClean="0"/>
              <a:t>«Нет ни одной области в математике, которая когда-либо не окажется применимой к явлениям действительного мира…»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Н. И. Лобачевский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708920"/>
            <a:ext cx="2945066" cy="3608045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848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5049" y="260648"/>
            <a:ext cx="6512511" cy="1143000"/>
          </a:xfrm>
        </p:spPr>
        <p:txBody>
          <a:bodyPr/>
          <a:lstStyle/>
          <a:p>
            <a:pPr algn="ctr"/>
            <a:r>
              <a:rPr lang="ru-RU" sz="2800" dirty="0">
                <a:effectLst/>
              </a:rPr>
              <a:t>Г</a:t>
            </a:r>
            <a:r>
              <a:rPr lang="ru-RU" sz="2800" dirty="0" smtClean="0">
                <a:effectLst/>
              </a:rPr>
              <a:t>рафики </a:t>
            </a:r>
            <a:r>
              <a:rPr lang="ru-RU" sz="2800" dirty="0">
                <a:effectLst/>
              </a:rPr>
              <a:t>зависимости уровня </a:t>
            </a:r>
            <a:r>
              <a:rPr lang="ru-RU" sz="2800" dirty="0" smtClean="0">
                <a:effectLst/>
              </a:rPr>
              <a:t> </a:t>
            </a:r>
            <a:r>
              <a:rPr lang="ru-RU" sz="2800" dirty="0">
                <a:effectLst/>
              </a:rPr>
              <a:t>знаний от времени</a:t>
            </a:r>
            <a:endParaRPr lang="ru-RU" sz="28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 flipV="1">
            <a:off x="1331640" y="5301208"/>
            <a:ext cx="6480720" cy="7200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H="1" flipV="1">
            <a:off x="2051720" y="1988840"/>
            <a:ext cx="72008" cy="40324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087724" y="4833156"/>
            <a:ext cx="4572508" cy="36004"/>
          </a:xfrm>
          <a:prstGeom prst="line">
            <a:avLst/>
          </a:prstGeom>
          <a:ln w="57150">
            <a:solidFill>
              <a:srgbClr val="92D050"/>
            </a:solidFill>
            <a:prstDash val="lgDash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0" name="Полилиния 9"/>
          <p:cNvSpPr/>
          <p:nvPr/>
        </p:nvSpPr>
        <p:spPr>
          <a:xfrm>
            <a:off x="2123728" y="3933056"/>
            <a:ext cx="4536504" cy="947702"/>
          </a:xfrm>
          <a:custGeom>
            <a:avLst/>
            <a:gdLst>
              <a:gd name="connsiteX0" fmla="*/ 0 w 4857008"/>
              <a:gd name="connsiteY0" fmla="*/ 1068779 h 1068779"/>
              <a:gd name="connsiteX1" fmla="*/ 1626919 w 4857008"/>
              <a:gd name="connsiteY1" fmla="*/ 308759 h 1068779"/>
              <a:gd name="connsiteX2" fmla="*/ 4857008 w 4857008"/>
              <a:gd name="connsiteY2" fmla="*/ 0 h 1068779"/>
              <a:gd name="connsiteX3" fmla="*/ 4857008 w 4857008"/>
              <a:gd name="connsiteY3" fmla="*/ 0 h 106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57008" h="1068779">
                <a:moveTo>
                  <a:pt x="0" y="1068779"/>
                </a:moveTo>
                <a:cubicBezTo>
                  <a:pt x="408709" y="777834"/>
                  <a:pt x="817418" y="486889"/>
                  <a:pt x="1626919" y="308759"/>
                </a:cubicBezTo>
                <a:cubicBezTo>
                  <a:pt x="2436420" y="130629"/>
                  <a:pt x="4857008" y="0"/>
                  <a:pt x="4857008" y="0"/>
                </a:cubicBezTo>
                <a:lnTo>
                  <a:pt x="4857008" y="0"/>
                </a:lnTo>
              </a:path>
            </a:pathLst>
          </a:custGeom>
          <a:ln w="57150">
            <a:solidFill>
              <a:srgbClr val="FFFF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2" name="Прямая соединительная линия 11"/>
          <p:cNvCxnSpPr>
            <a:stCxn id="10" idx="0"/>
          </p:cNvCxnSpPr>
          <p:nvPr/>
        </p:nvCxnSpPr>
        <p:spPr>
          <a:xfrm flipV="1">
            <a:off x="2123728" y="2060848"/>
            <a:ext cx="4392488" cy="2819910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660232" y="1996013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6797421" y="37483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6857485" y="469609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380312" y="5457911"/>
            <a:ext cx="12173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время</a:t>
            </a:r>
            <a:endParaRPr lang="ru-RU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503548" y="2180679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Количество знаний</a:t>
            </a:r>
            <a:endParaRPr lang="ru-RU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1763688" y="5373216"/>
            <a:ext cx="324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0</a:t>
            </a:r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6670282" y="5145082"/>
            <a:ext cx="0" cy="180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472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/>
                <a:ea typeface="Calibri"/>
              </a:rPr>
              <a:t>Домашнее задание: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7292340" algn="l"/>
              </a:tabLs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1. Составить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и решить 2 задачи на применение производной.</a:t>
            </a:r>
            <a:endParaRPr lang="ru-RU" sz="2800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2. Составить тест для проверки знаний по теме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«Применение </a:t>
            </a:r>
            <a:r>
              <a:rPr lang="ru-RU" dirty="0">
                <a:latin typeface="Times New Roman"/>
                <a:ea typeface="Calibri"/>
                <a:cs typeface="Times New Roman"/>
              </a:rPr>
              <a:t>производной в физике» в 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электронном виде.</a:t>
            </a:r>
            <a:endParaRPr lang="ru-RU" sz="2800" dirty="0"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543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dirty="0" smtClean="0"/>
              <a:t>Спасибо за урок!</a:t>
            </a:r>
            <a:endParaRPr lang="ru-RU" sz="66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006407"/>
            <a:ext cx="26003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BottomDown"/>
            <a:lightRig rig="threePt" dir="t"/>
          </a:scene3d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707803"/>
            <a:ext cx="243840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RightUp"/>
            <a:lightRig rig="threePt" dir="t"/>
          </a:scene3d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5006407"/>
            <a:ext cx="3257550" cy="1400175"/>
          </a:xfrm>
          <a:prstGeom prst="rect">
            <a:avLst/>
          </a:prstGeom>
          <a:solidFill>
            <a:srgbClr val="3399FF"/>
          </a:solidFill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  <a:softEdge rad="127000"/>
          </a:effectLst>
          <a:scene3d>
            <a:camera prst="isometricBottomDown"/>
            <a:lightRig rig="threePt" dir="t"/>
          </a:scene3d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3069753"/>
            <a:ext cx="302895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BottomDown"/>
            <a:lightRig rig="threePt" dir="t"/>
          </a:scene3d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97536" y="3284984"/>
            <a:ext cx="25336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  <a:scene3d>
            <a:camera prst="isometricOffAxis1Top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2810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00043"/>
            <a:ext cx="8003232" cy="3857652"/>
          </a:xfrm>
        </p:spPr>
        <p:txBody>
          <a:bodyPr>
            <a:prstTxWarp prst="textPlain">
              <a:avLst>
                <a:gd name="adj" fmla="val 50001"/>
              </a:avLst>
            </a:prstTxWarp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chemeClr val="tx1">
                    <a:lumMod val="95000"/>
                  </a:schemeClr>
                </a:solidFill>
              </a:rPr>
              <a:t>«Без математики нельзя понимать ни основ современной техники, ни того, как ученые изучают природные и социальные явления» </a:t>
            </a:r>
          </a:p>
          <a:p>
            <a:pPr marL="0" indent="0">
              <a:buNone/>
            </a:pPr>
            <a:r>
              <a:rPr lang="ru-RU" b="1" dirty="0" smtClean="0"/>
              <a:t>            А. Н. Колмогоров</a:t>
            </a: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59" t="19810" r="27813" b="8633"/>
          <a:stretch/>
        </p:blipFill>
        <p:spPr bwMode="auto">
          <a:xfrm>
            <a:off x="5786446" y="2928934"/>
            <a:ext cx="2572936" cy="3529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8800" dirty="0" smtClean="0"/>
          </a:p>
          <a:p>
            <a:pPr algn="ctr">
              <a:buNone/>
            </a:pPr>
            <a:r>
              <a:rPr lang="ru-RU" sz="9600" b="1" dirty="0" smtClean="0"/>
              <a:t>Производная</a:t>
            </a:r>
            <a:endParaRPr lang="ru-RU" sz="9600" b="1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/>
              <a:t>«Производная как механизм изучения социальных и природных явлений»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83850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32682" cy="1143000"/>
          </a:xfrm>
        </p:spPr>
        <p:txBody>
          <a:bodyPr>
            <a:noAutofit/>
          </a:bodyPr>
          <a:lstStyle/>
          <a:p>
            <a:r>
              <a:rPr lang="ru-RU" altLang="ru-RU" sz="3600" dirty="0">
                <a:latin typeface="+mn-lt"/>
              </a:rPr>
              <a:t>Ученые, внёсшие значительный вклад в развитие дифференциального исчисления</a:t>
            </a:r>
            <a:endParaRPr lang="ru-RU" sz="3600" dirty="0">
              <a:latin typeface="+mn-lt"/>
            </a:endParaRPr>
          </a:p>
        </p:txBody>
      </p:sp>
      <p:pic>
        <p:nvPicPr>
          <p:cNvPr id="4" name="Picture 9" descr="Ньюто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87" b="22931"/>
          <a:stretch>
            <a:fillRect/>
          </a:stretch>
        </p:blipFill>
        <p:spPr bwMode="auto">
          <a:xfrm>
            <a:off x="449652" y="1484784"/>
            <a:ext cx="1447800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лейбниц"/>
          <p:cNvPicPr>
            <a:picLocks noChangeAspect="1" noChangeArrowheads="1"/>
          </p:cNvPicPr>
          <p:nvPr/>
        </p:nvPicPr>
        <p:blipFill>
          <a:blip r:embed="rId4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900" y="1484784"/>
            <a:ext cx="1584176" cy="1752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3357790"/>
            <a:ext cx="1800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dirty="0" smtClean="0"/>
              <a:t>Исаак Ньютон</a:t>
            </a:r>
            <a:r>
              <a:rPr lang="ru-RU" altLang="ru-RU" b="1" dirty="0"/>
              <a:t/>
            </a:r>
            <a:br>
              <a:rPr lang="ru-RU" altLang="ru-RU" b="1" dirty="0"/>
            </a:br>
            <a:r>
              <a:rPr lang="ru-RU" altLang="ru-RU" sz="1600" dirty="0"/>
              <a:t>(1642 – 1727)</a:t>
            </a:r>
            <a:endParaRPr lang="ru-RU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2785959" y="3327374"/>
            <a:ext cx="28519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Готфрид Фридрих Лейбниц</a:t>
            </a:r>
            <a:br>
              <a:rPr lang="ru-RU" dirty="0"/>
            </a:br>
            <a:r>
              <a:rPr lang="ru-RU" dirty="0"/>
              <a:t>(1646 – 1716)</a:t>
            </a:r>
            <a:br>
              <a:rPr lang="ru-RU" dirty="0"/>
            </a:br>
            <a:endParaRPr lang="ru-RU" dirty="0"/>
          </a:p>
        </p:txBody>
      </p:sp>
      <p:pic>
        <p:nvPicPr>
          <p:cNvPr id="8" name="Picture 8" descr="180px-Leonhard_Eul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44207" y="1460984"/>
            <a:ext cx="1550177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444208" y="3357790"/>
            <a:ext cx="1700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Леонард Эйлер</a:t>
            </a:r>
            <a:br>
              <a:rPr lang="ru-RU" dirty="0"/>
            </a:br>
            <a:r>
              <a:rPr lang="ru-RU" dirty="0"/>
              <a:t>(1707 – 1783)</a:t>
            </a:r>
          </a:p>
        </p:txBody>
      </p:sp>
      <p:pic>
        <p:nvPicPr>
          <p:cNvPr id="10" name="Picture 8" descr="лагранж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684" y="4112205"/>
            <a:ext cx="1459888" cy="1825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51520" y="5986154"/>
            <a:ext cx="2167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Жозеф Луи Лагранж</a:t>
            </a:r>
            <a:br>
              <a:rPr lang="ru-RU" dirty="0"/>
            </a:br>
            <a:r>
              <a:rPr lang="ru-RU" dirty="0"/>
              <a:t>(1736 – 1813)</a:t>
            </a:r>
          </a:p>
        </p:txBody>
      </p:sp>
      <p:pic>
        <p:nvPicPr>
          <p:cNvPr id="12" name="Picture 8" descr="лопиталь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3923" y="4128607"/>
            <a:ext cx="1476073" cy="1792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976471" y="5975560"/>
            <a:ext cx="26644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err="1"/>
              <a:t>Гийом</a:t>
            </a:r>
            <a:r>
              <a:rPr lang="ru-RU" dirty="0"/>
              <a:t> Франсуа </a:t>
            </a:r>
            <a:r>
              <a:rPr lang="ru-RU" dirty="0" err="1"/>
              <a:t>Лопиталь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(1661 – 1704)</a:t>
            </a:r>
          </a:p>
        </p:txBody>
      </p:sp>
      <p:pic>
        <p:nvPicPr>
          <p:cNvPr id="3074" name="Picture 2" descr="https://i.ytimg.com/vi/EeOQoQ9GV94/maxresdefault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87" t="5478" r="29808" b="393"/>
          <a:stretch/>
        </p:blipFill>
        <p:spPr bwMode="auto">
          <a:xfrm>
            <a:off x="6588224" y="4107481"/>
            <a:ext cx="1373888" cy="1813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283748" y="6011996"/>
            <a:ext cx="20211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Огюстен Луи </a:t>
            </a:r>
            <a:r>
              <a:rPr lang="ru-RU" dirty="0" smtClean="0"/>
              <a:t>Коши</a:t>
            </a:r>
          </a:p>
          <a:p>
            <a:pPr algn="ctr"/>
            <a:r>
              <a:rPr lang="ru-RU" dirty="0"/>
              <a:t>(</a:t>
            </a:r>
            <a:r>
              <a:rPr lang="ru-RU" dirty="0" smtClean="0"/>
              <a:t>1789–1857)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147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>
                <a:solidFill>
                  <a:prstClr val="white"/>
                </a:solidFill>
              </a:rPr>
              <a:t>Установите соответствие между функциями и соответствующими им производными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930606695"/>
                  </p:ext>
                </p:extLst>
              </p:nvPr>
            </p:nvGraphicFramePr>
            <p:xfrm>
              <a:off x="539552" y="1412776"/>
              <a:ext cx="3599999" cy="3960001"/>
            </p:xfrm>
            <a:graphic>
              <a:graphicData uri="http://schemas.openxmlformats.org/drawingml/2006/table">
                <a:tbl>
                  <a:tblPr firstRow="1" firstCol="1" bandRow="1">
                    <a:tableStyleId>{69CF1AB2-1976-4502-BF36-3FF5EA218861}</a:tableStyleId>
                  </a:tblPr>
                  <a:tblGrid>
                    <a:gridCol w="500764"/>
                    <a:gridCol w="1301001"/>
                    <a:gridCol w="601059"/>
                    <a:gridCol w="1197175"/>
                  </a:tblGrid>
                  <a:tr h="4829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А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 Unicode MS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1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0" dirty="0">
                              <a:effectLst/>
                            </a:rPr>
                            <a:t>cos x</a:t>
                          </a:r>
                          <a:endParaRPr lang="ru-RU" sz="11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829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Б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2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1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1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200">
                                            <a:effectLst/>
                                            <a:latin typeface="Cambria Math"/>
                                          </a:rPr>
                                          <m:t>𝑐𝑜𝑠</m:t>
                                        </m:r>
                                      </m:e>
                                      <m:sup>
                                        <m:r>
                                          <a:rPr lang="ru-RU" sz="1200">
                                            <a:effectLst/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5066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В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Arial Unicode MS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3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>
                                        <a:effectLst/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  <m:sup>
                                    <m:r>
                                      <a:rPr lang="en-US" sz="14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</m:sup>
                                </m:sSup>
                                <m:func>
                                  <m:funcPr>
                                    <m:ctrlPr>
                                      <a:rPr lang="ru-RU" sz="1400" i="1">
                                        <a:effectLst/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400">
                                        <a:effectLst/>
                                        <a:latin typeface="Cambria Math"/>
                                      </a:rPr>
                                      <m:t>ln</m:t>
                                    </m:r>
                                  </m:fName>
                                  <m:e>
                                    <m:r>
                                      <a:rPr lang="en-US" sz="1400">
                                        <a:effectLst/>
                                        <a:latin typeface="Cambria Math"/>
                                      </a:rPr>
                                      <m:t>𝑎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5066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Г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4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400">
                                    <a:effectLst/>
                                    <a:latin typeface="Cambria Math"/>
                                  </a:rPr>
                                  <m:t>𝑛</m:t>
                                </m:r>
                                <m:sSup>
                                  <m:sSupPr>
                                    <m:ctrlPr>
                                      <a:rPr lang="ru-RU" sz="14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4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ru-RU" sz="1400">
                                        <a:effectLst/>
                                        <a:latin typeface="Cambria Math"/>
                                      </a:rPr>
                                      <m:t>𝑛</m:t>
                                    </m:r>
                                    <m:r>
                                      <a:rPr lang="ru-RU" sz="1400">
                                        <a:effectLst/>
                                        <a:latin typeface="Cambria Math"/>
                                      </a:rPr>
                                      <m:t>−1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829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20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5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0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5079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Е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1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(е</m:t>
                                    </m:r>
                                  </m:e>
                                  <m:sup>
                                    <m:r>
                                      <a:rPr lang="en-US" sz="12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</m:sup>
                                </m:sSup>
                                <m:r>
                                  <a:rPr lang="ru-RU" sz="1200">
                                    <a:effectLst/>
                                    <a:latin typeface="Cambria Math"/>
                                  </a:rPr>
                                  <m:t>)ʹ</m:t>
                                </m:r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6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1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2</m:t>
                                    </m:r>
                                    <m:rad>
                                      <m:radPr>
                                        <m:degHide m:val="on"/>
                                        <m:ctrlPr>
                                          <a:rPr lang="ru-RU" sz="11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radPr>
                                      <m:deg/>
                                      <m:e>
                                        <m:r>
                                          <a:rPr lang="ru-RU" sz="1200">
                                            <a:effectLst/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</m:rad>
                                  </m:den>
                                </m:f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829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Ж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20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7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uʹ</a:t>
                          </a:r>
                          <a14:m>
                            <m:oMath xmlns:m="http://schemas.openxmlformats.org/officeDocument/2006/math">
                              <m:r>
                                <a:rPr lang="en-US" sz="1400">
                                  <a:effectLst/>
                                  <a:latin typeface="Cambria Math"/>
                                </a:rPr>
                                <m:t>± </m:t>
                              </m:r>
                            </m:oMath>
                          </a14:m>
                          <a:r>
                            <a:rPr lang="en-US" sz="1400">
                              <a:effectLst/>
                            </a:rPr>
                            <a:t>vʹ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5066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20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8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2x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1930606695"/>
                  </p:ext>
                </p:extLst>
              </p:nvPr>
            </p:nvGraphicFramePr>
            <p:xfrm>
              <a:off x="539552" y="1412776"/>
              <a:ext cx="3599999" cy="3960001"/>
            </p:xfrm>
            <a:graphic>
              <a:graphicData uri="http://schemas.openxmlformats.org/drawingml/2006/table">
                <a:tbl>
                  <a:tblPr firstRow="1" firstCol="1" bandRow="1">
                    <a:tableStyleId>{69CF1AB2-1976-4502-BF36-3FF5EA218861}</a:tableStyleId>
                  </a:tblPr>
                  <a:tblGrid>
                    <a:gridCol w="500764"/>
                    <a:gridCol w="1301001"/>
                    <a:gridCol w="601059"/>
                    <a:gridCol w="1197175"/>
                  </a:tblGrid>
                  <a:tr h="4829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А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>
                            <a:effectLst/>
                            <a:latin typeface="Arial Unicode MS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1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b="0" dirty="0">
                              <a:effectLst/>
                            </a:rPr>
                            <a:t>cos x</a:t>
                          </a:r>
                          <a:endParaRPr lang="ru-RU" sz="1100" b="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829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Б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2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3"/>
                          <a:stretch>
                            <a:fillRect l="-201531" t="-101266" r="-510" b="-622785"/>
                          </a:stretch>
                        </a:blipFill>
                      </a:tcPr>
                    </a:tc>
                  </a:tr>
                  <a:tr h="5066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В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Arial Unicode MS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3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3"/>
                          <a:stretch>
                            <a:fillRect l="-201531" t="-191566" r="-510" b="-492771"/>
                          </a:stretch>
                        </a:blipFill>
                      </a:tcPr>
                    </a:tc>
                  </a:tr>
                  <a:tr h="5066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Г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4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3"/>
                          <a:stretch>
                            <a:fillRect l="-201531" t="-291566" r="-510" b="-392771"/>
                          </a:stretch>
                        </a:blipFill>
                      </a:tcPr>
                    </a:tc>
                  </a:tr>
                  <a:tr h="4829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20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5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>
                              <a:effectLst/>
                            </a:rPr>
                            <a:t>0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507964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Е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3"/>
                          <a:stretch>
                            <a:fillRect l="-38967" t="-487952" r="-138967" b="-1963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6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3"/>
                          <a:stretch>
                            <a:fillRect l="-201531" t="-487952" r="-510" b="-196386"/>
                          </a:stretch>
                        </a:blipFill>
                      </a:tcPr>
                    </a:tc>
                  </a:tr>
                  <a:tr h="482985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Ж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20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7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3"/>
                          <a:stretch>
                            <a:fillRect l="-201531" t="-617722" r="-510" b="-106329"/>
                          </a:stretch>
                        </a:blipFill>
                      </a:tcPr>
                    </a:tc>
                  </a:tr>
                  <a:tr h="50669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З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20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 b="1" dirty="0">
                              <a:effectLst/>
                            </a:rPr>
                            <a:t>8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2x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2608464"/>
              </p:ext>
            </p:extLst>
          </p:nvPr>
        </p:nvGraphicFramePr>
        <p:xfrm>
          <a:off x="1547664" y="1556792"/>
          <a:ext cx="4953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6" r:id="rId4" imgW="495085" imgH="279279" progId="Equation.3">
                  <p:embed/>
                </p:oleObj>
              </mc:Choice>
              <mc:Fallback>
                <p:oleObj r:id="rId4" imgW="495085" imgH="279279" progId="Equation.3">
                  <p:embed/>
                  <p:pic>
                    <p:nvPicPr>
                      <p:cNvPr id="0" name="Picture 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556792"/>
                        <a:ext cx="4953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5487823"/>
              </p:ext>
            </p:extLst>
          </p:nvPr>
        </p:nvGraphicFramePr>
        <p:xfrm>
          <a:off x="1547664" y="1988840"/>
          <a:ext cx="45720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7" r:id="rId6" imgW="457200" imgH="279400" progId="Equation.3">
                  <p:embed/>
                </p:oleObj>
              </mc:Choice>
              <mc:Fallback>
                <p:oleObj r:id="rId6" imgW="457200" imgH="279400" progId="Equation.3">
                  <p:embed/>
                  <p:pic>
                    <p:nvPicPr>
                      <p:cNvPr id="0" name="Picture 1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1988840"/>
                        <a:ext cx="457200" cy="276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317170"/>
              </p:ext>
            </p:extLst>
          </p:nvPr>
        </p:nvGraphicFramePr>
        <p:xfrm>
          <a:off x="1547664" y="2348880"/>
          <a:ext cx="432048" cy="52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8" r:id="rId8" imgW="469696" imgH="571252" progId="Equation.3">
                  <p:embed/>
                </p:oleObj>
              </mc:Choice>
              <mc:Fallback>
                <p:oleObj r:id="rId8" imgW="469696" imgH="571252" progId="Equation.3">
                  <p:embed/>
                  <p:pic>
                    <p:nvPicPr>
                      <p:cNvPr id="0" name="Picture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2348880"/>
                        <a:ext cx="432048" cy="529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447160"/>
              </p:ext>
            </p:extLst>
          </p:nvPr>
        </p:nvGraphicFramePr>
        <p:xfrm>
          <a:off x="1403648" y="3068960"/>
          <a:ext cx="762000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" r:id="rId10" imgW="761669" imgH="241195" progId="Equation.3">
                  <p:embed/>
                </p:oleObj>
              </mc:Choice>
              <mc:Fallback>
                <p:oleObj r:id="rId10" imgW="761669" imgH="241195" progId="Equation.3">
                  <p:embed/>
                  <p:pic>
                    <p:nvPicPr>
                      <p:cNvPr id="0" name="Picture 10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3068960"/>
                        <a:ext cx="762000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9367046"/>
              </p:ext>
            </p:extLst>
          </p:nvPr>
        </p:nvGraphicFramePr>
        <p:xfrm>
          <a:off x="1475656" y="3573016"/>
          <a:ext cx="61912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" r:id="rId12" imgW="622030" imgH="241195" progId="Equation.3">
                  <p:embed/>
                </p:oleObj>
              </mc:Choice>
              <mc:Fallback>
                <p:oleObj r:id="rId12" imgW="622030" imgH="241195" progId="Equation.3">
                  <p:embed/>
                  <p:pic>
                    <p:nvPicPr>
                      <p:cNvPr id="0" name="Picture 10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3573016"/>
                        <a:ext cx="61912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342018"/>
              </p:ext>
            </p:extLst>
          </p:nvPr>
        </p:nvGraphicFramePr>
        <p:xfrm>
          <a:off x="1475656" y="4509120"/>
          <a:ext cx="54292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" r:id="rId14" imgW="545863" imgH="241195" progId="Equation.3">
                  <p:embed/>
                </p:oleObj>
              </mc:Choice>
              <mc:Fallback>
                <p:oleObj r:id="rId14" imgW="545863" imgH="241195" progId="Equation.3">
                  <p:embed/>
                  <p:pic>
                    <p:nvPicPr>
                      <p:cNvPr id="0" name="Picture 1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4509120"/>
                        <a:ext cx="54292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7831846"/>
              </p:ext>
            </p:extLst>
          </p:nvPr>
        </p:nvGraphicFramePr>
        <p:xfrm>
          <a:off x="1475656" y="5013176"/>
          <a:ext cx="56197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" r:id="rId16" imgW="558558" imgH="241195" progId="Equation.3">
                  <p:embed/>
                </p:oleObj>
              </mc:Choice>
              <mc:Fallback>
                <p:oleObj r:id="rId16" imgW="558558" imgH="241195" progId="Equation.3">
                  <p:embed/>
                  <p:pic>
                    <p:nvPicPr>
                      <p:cNvPr id="0" name="Picture 1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5013176"/>
                        <a:ext cx="56197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Таблица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44848052"/>
                  </p:ext>
                </p:extLst>
              </p:nvPr>
            </p:nvGraphicFramePr>
            <p:xfrm>
              <a:off x="4788024" y="1412776"/>
              <a:ext cx="3599999" cy="3960000"/>
            </p:xfrm>
            <a:graphic>
              <a:graphicData uri="http://schemas.openxmlformats.org/drawingml/2006/table">
                <a:tbl>
                  <a:tblPr firstRow="1" firstCol="1" bandRow="1">
                    <a:tableStyleId>{69CF1AB2-1976-4502-BF36-3FF5EA218861}</a:tableStyleId>
                  </a:tblPr>
                  <a:tblGrid>
                    <a:gridCol w="500763"/>
                    <a:gridCol w="1301001"/>
                    <a:gridCol w="601061"/>
                    <a:gridCol w="1197174"/>
                  </a:tblGrid>
                  <a:tr h="47299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И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ru-RU" sz="1100" i="1">
                                        <a:effectLst/>
                                        <a:latin typeface="Cambria Math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(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ln</m:t>
                                    </m:r>
                                  </m:fName>
                                  <m:e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)ʹ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9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k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К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2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10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ru-RU" sz="11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е</m:t>
                                    </m:r>
                                  </m:e>
                                  <m:sup>
                                    <m:r>
                                      <a:rPr lang="en-US" sz="12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Л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200">
                                    <a:effectLst/>
                                    <a:latin typeface="Cambria Math"/>
                                  </a:rPr>
                                  <m:t>(</m:t>
                                </m:r>
                                <m:sSup>
                                  <m:sSupPr>
                                    <m:ctrlPr>
                                      <a:rPr lang="ru-RU" sz="1100" i="1">
                                        <a:effectLst/>
                                        <a:latin typeface="Cambria Math"/>
                                      </a:rPr>
                                    </m:ctrlPr>
                                  </m:sSupPr>
                                  <m:e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𝑛</m:t>
                                    </m:r>
                                  </m:sup>
                                </m:sSup>
                                <m:r>
                                  <a:rPr lang="ru-RU" sz="1200">
                                    <a:effectLst/>
                                    <a:latin typeface="Cambria Math"/>
                                  </a:rPr>
                                  <m:t>)ʹ</m:t>
                                </m:r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11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1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𝑢</m:t>
                                    </m:r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ʹ</m:t>
                                    </m:r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𝑣</m:t>
                                    </m:r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−</m:t>
                                    </m:r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𝑢𝑣</m:t>
                                    </m:r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ʹ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1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200">
                                            <a:effectLst/>
                                            <a:latin typeface="Cambria Math"/>
                                          </a:rPr>
                                          <m:t>𝑣</m:t>
                                        </m:r>
                                      </m:e>
                                      <m:sup>
                                        <m:r>
                                          <a:rPr lang="ru-RU" sz="1200">
                                            <a:effectLst/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М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(ctg x)ʹ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12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Cuʹ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Н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(Cu)ʹ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13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11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О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100" i="1">
                                      <a:effectLst/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>
                                      <a:effectLst/>
                                      <a:latin typeface="Cambria Math"/>
                                    </a:rPr>
                                    <m:t>𝑎</m:t>
                                  </m:r>
                                </m:e>
                                <m:sup>
                                  <m:r>
                                    <a:rPr lang="en-US" sz="1200">
                                      <a:effectLst/>
                                      <a:latin typeface="Cambria Math"/>
                                    </a:rPr>
                                    <m:t>𝑥</m:t>
                                  </m:r>
                                </m:sup>
                              </m:sSup>
                              <m:r>
                                <a:rPr lang="en-US" sz="1200">
                                  <a:effectLst/>
                                  <a:latin typeface="Cambria Math"/>
                                </a:rPr>
                                <m:t>)ʹ</m:t>
                              </m:r>
                            </m:oMath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14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10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𝑢</m:t>
                                </m:r>
                                <m:r>
                                  <a:rPr lang="ru-RU" sz="110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ʹ</m:t>
                                </m:r>
                                <m:r>
                                  <a:rPr lang="ru-RU" sz="110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𝑣</m:t>
                                </m:r>
                                <m:r>
                                  <a:rPr lang="ru-RU" sz="110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+</m:t>
                                </m:r>
                                <m:r>
                                  <a:rPr lang="ru-RU" sz="110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𝑢𝑣</m:t>
                                </m:r>
                                <m:r>
                                  <a:rPr lang="ru-RU" sz="105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ʹ</m:t>
                                </m:r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50969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П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(C)ʹ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15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20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ru-RU" sz="11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1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ru-RU" sz="1200">
                                            <a:effectLst/>
                                            <a:latin typeface="Cambria Math"/>
                                          </a:rPr>
                                          <m:t>𝑠𝑖𝑛</m:t>
                                        </m:r>
                                      </m:e>
                                      <m:sup>
                                        <m:r>
                                          <a:rPr lang="ru-RU" sz="1200">
                                            <a:effectLst/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𝑥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Р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Times New Roman"/>
                            <a:ea typeface="Arial Unicode MS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16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200">
                                    <a:effectLst/>
                                    <a:latin typeface="Cambria Math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ru-RU" sz="1100" i="1">
                                        <a:effectLst/>
                                        <a:latin typeface="Cambria Math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1200">
                                        <a:effectLst/>
                                        <a:latin typeface="Cambria Math"/>
                                      </a:rPr>
                                      <m:t>1</m:t>
                                    </m:r>
                                  </m:num>
                                  <m:den>
                                    <m:sSup>
                                      <m:sSupPr>
                                        <m:ctrlPr>
                                          <a:rPr lang="ru-RU" sz="1100" i="1">
                                            <a:effectLst/>
                                            <a:latin typeface="Cambria Math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1200">
                                            <a:effectLst/>
                                            <a:latin typeface="Cambria Math"/>
                                          </a:rPr>
                                          <m:t>𝑥</m:t>
                                        </m:r>
                                      </m:e>
                                      <m:sup>
                                        <m:r>
                                          <a:rPr lang="ru-RU" sz="1200">
                                            <a:effectLst/>
                                            <a:latin typeface="Cambria Math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den>
                                </m:f>
                              </m:oMath>
                            </m:oMathPara>
                          </a14:m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Таблица 11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3444848052"/>
                  </p:ext>
                </p:extLst>
              </p:nvPr>
            </p:nvGraphicFramePr>
            <p:xfrm>
              <a:off x="4788024" y="1412776"/>
              <a:ext cx="3599999" cy="3960000"/>
            </p:xfrm>
            <a:graphic>
              <a:graphicData uri="http://schemas.openxmlformats.org/drawingml/2006/table">
                <a:tbl>
                  <a:tblPr firstRow="1" firstCol="1" bandRow="1">
                    <a:tableStyleId>{69CF1AB2-1976-4502-BF36-3FF5EA218861}</a:tableStyleId>
                  </a:tblPr>
                  <a:tblGrid>
                    <a:gridCol w="500763"/>
                    <a:gridCol w="1301001"/>
                    <a:gridCol w="601061"/>
                    <a:gridCol w="1197174"/>
                  </a:tblGrid>
                  <a:tr h="47299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dirty="0">
                              <a:effectLst/>
                            </a:rPr>
                            <a:t>И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18"/>
                          <a:stretch>
                            <a:fillRect l="-38318" t="-1282" r="-137850" b="-73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400">
                              <a:effectLst/>
                            </a:rPr>
                            <a:t>9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400" dirty="0">
                              <a:effectLst/>
                            </a:rPr>
                            <a:t>k</a:t>
                          </a:r>
                          <a:endParaRPr lang="ru-RU" sz="1100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К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200" dirty="0">
                            <a:solidFill>
                              <a:srgbClr val="FF0000"/>
                            </a:solidFill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10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18"/>
                          <a:stretch>
                            <a:fillRect l="-200000" t="-97531" b="-606173"/>
                          </a:stretch>
                        </a:blipFill>
                      </a:tcPr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Л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18"/>
                          <a:stretch>
                            <a:fillRect l="-38318" t="-197531" r="-137850" b="-5061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11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18"/>
                          <a:stretch>
                            <a:fillRect l="-200000" t="-197531" b="-506173"/>
                          </a:stretch>
                        </a:blipFill>
                      </a:tcPr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М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(ctg x)ʹ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12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Cuʹ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Н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(Cu)ʹ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13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18"/>
                          <a:stretch>
                            <a:fillRect l="-200000" t="-392683" b="-301220"/>
                          </a:stretch>
                        </a:blipFill>
                      </a:tcPr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О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18"/>
                          <a:stretch>
                            <a:fillRect l="-38318" t="-498765" r="-137850" b="-2049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14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18"/>
                          <a:stretch>
                            <a:fillRect l="-200000" t="-498765" b="-204938"/>
                          </a:stretch>
                        </a:blipFill>
                      </a:tcPr>
                    </a:tc>
                  </a:tr>
                  <a:tr h="50969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П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200">
                              <a:effectLst/>
                            </a:rPr>
                            <a:t>(C)ʹ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15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18"/>
                          <a:stretch>
                            <a:fillRect l="-200000" t="-577381" b="-97619"/>
                          </a:stretch>
                        </a:blipFill>
                      </a:tcPr>
                    </a:tc>
                  </a:tr>
                  <a:tr h="496219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>
                              <a:effectLst/>
                            </a:rPr>
                            <a:t>Р</a:t>
                          </a:r>
                          <a:endParaRPr lang="ru-RU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en-US" sz="1200" dirty="0">
                            <a:effectLst/>
                            <a:latin typeface="Times New Roman"/>
                            <a:ea typeface="Arial Unicode MS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1200" b="1" dirty="0">
                              <a:effectLst/>
                            </a:rPr>
                            <a:t>16</a:t>
                          </a:r>
                          <a:endParaRPr lang="ru-RU" sz="1100" b="1" dirty="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 rotWithShape="1">
                          <a:blip r:embed="rId18"/>
                          <a:stretch>
                            <a:fillRect l="-200000" t="-702469" b="-1235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002576"/>
              </p:ext>
            </p:extLst>
          </p:nvPr>
        </p:nvGraphicFramePr>
        <p:xfrm>
          <a:off x="5508104" y="2132856"/>
          <a:ext cx="619125" cy="23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3" r:id="rId19" imgW="622030" imgH="241195" progId="Equation.3">
                  <p:embed/>
                </p:oleObj>
              </mc:Choice>
              <mc:Fallback>
                <p:oleObj r:id="rId19" imgW="622030" imgH="241195" progId="Equation.3">
                  <p:embed/>
                  <p:pic>
                    <p:nvPicPr>
                      <p:cNvPr id="0" name="Picture 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2132856"/>
                        <a:ext cx="619125" cy="238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1518617"/>
              </p:ext>
            </p:extLst>
          </p:nvPr>
        </p:nvGraphicFramePr>
        <p:xfrm>
          <a:off x="5724128" y="4869160"/>
          <a:ext cx="432048" cy="529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4" r:id="rId21" imgW="469696" imgH="571252" progId="Equation.3">
                  <p:embed/>
                </p:oleObj>
              </mc:Choice>
              <mc:Fallback>
                <p:oleObj r:id="rId21" imgW="469696" imgH="571252" progId="Equation.3">
                  <p:embed/>
                  <p:pic>
                    <p:nvPicPr>
                      <p:cNvPr id="0" name="Picture 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24128" y="4869160"/>
                        <a:ext cx="432048" cy="5290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62911479"/>
              </p:ext>
            </p:extLst>
          </p:nvPr>
        </p:nvGraphicFramePr>
        <p:xfrm>
          <a:off x="395528" y="5589240"/>
          <a:ext cx="8332960" cy="9475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810"/>
                <a:gridCol w="520810"/>
                <a:gridCol w="520810"/>
                <a:gridCol w="520810"/>
                <a:gridCol w="520810"/>
                <a:gridCol w="520810"/>
                <a:gridCol w="520810"/>
                <a:gridCol w="520810"/>
                <a:gridCol w="520810"/>
                <a:gridCol w="520810"/>
                <a:gridCol w="520810"/>
                <a:gridCol w="520810"/>
                <a:gridCol w="520810"/>
                <a:gridCol w="520810"/>
                <a:gridCol w="520810"/>
                <a:gridCol w="520810"/>
              </a:tblGrid>
              <a:tr h="473772"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</a:t>
                      </a:r>
                      <a:endParaRPr lang="ru-RU" dirty="0"/>
                    </a:p>
                  </a:txBody>
                  <a:tcPr/>
                </a:tc>
              </a:tr>
              <a:tr h="473772"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1679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786874" cy="141763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Физические величины, являющиеся производными по времени от других физических величин</a:t>
            </a:r>
            <a:endParaRPr lang="ru-RU" sz="28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71472" y="1214422"/>
          <a:ext cx="8229600" cy="5491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Физические величины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Физические формулы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Математическая модель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Скорость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υ</a:t>
                      </a:r>
                      <a:r>
                        <a:rPr lang="en-US" b="1" dirty="0" smtClean="0"/>
                        <a:t>=</a:t>
                      </a:r>
                      <a:r>
                        <a:rPr lang="el-GR" b="1" dirty="0" smtClean="0"/>
                        <a:t>Δ</a:t>
                      </a:r>
                      <a:r>
                        <a:rPr lang="en-US" b="1" dirty="0" smtClean="0"/>
                        <a:t>x/</a:t>
                      </a:r>
                      <a:r>
                        <a:rPr lang="el-GR" b="1" dirty="0" smtClean="0"/>
                        <a:t>Δ</a:t>
                      </a:r>
                      <a:r>
                        <a:rPr lang="en-US" b="1" dirty="0" smtClean="0"/>
                        <a:t>t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 smtClean="0">
                          <a:latin typeface="Times New Roman"/>
                          <a:cs typeface="Times New Roman"/>
                        </a:rPr>
                        <a:t>υ</a:t>
                      </a:r>
                      <a:r>
                        <a:rPr lang="en-US" b="1" dirty="0" smtClean="0"/>
                        <a:t>=x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′(t)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Ускорение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a=</a:t>
                      </a:r>
                      <a:r>
                        <a:rPr lang="el-GR" b="1" dirty="0" smtClean="0"/>
                        <a:t>Δ</a:t>
                      </a:r>
                      <a:r>
                        <a:rPr lang="el-GR" b="1" dirty="0" smtClean="0">
                          <a:latin typeface="Times New Roman"/>
                          <a:cs typeface="Times New Roman"/>
                        </a:rPr>
                        <a:t>υ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lang="el-GR" b="1" dirty="0" smtClean="0">
                          <a:latin typeface="Times New Roman"/>
                          <a:cs typeface="Times New Roman"/>
                        </a:rPr>
                        <a:t>Δ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t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a=</a:t>
                      </a:r>
                      <a:r>
                        <a:rPr lang="el-GR" b="1" dirty="0" smtClean="0">
                          <a:latin typeface="Times New Roman"/>
                          <a:cs typeface="Times New Roman"/>
                        </a:rPr>
                        <a:t>υ′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(t)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Угловая скорость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 smtClean="0">
                          <a:latin typeface="Times New Roman"/>
                          <a:cs typeface="Times New Roman"/>
                        </a:rPr>
                        <a:t>ω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=</a:t>
                      </a:r>
                      <a:r>
                        <a:rPr lang="el-GR" b="1" dirty="0" smtClean="0">
                          <a:latin typeface="Times New Roman"/>
                          <a:cs typeface="Times New Roman"/>
                        </a:rPr>
                        <a:t>Δφ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/</a:t>
                      </a:r>
                      <a:r>
                        <a:rPr lang="el-GR" b="1" dirty="0" smtClean="0">
                          <a:latin typeface="Times New Roman"/>
                          <a:cs typeface="Times New Roman"/>
                        </a:rPr>
                        <a:t>Δ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t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 smtClean="0">
                          <a:latin typeface="Times New Roman"/>
                          <a:cs typeface="Times New Roman"/>
                        </a:rPr>
                        <a:t>ω</a:t>
                      </a:r>
                      <a:r>
                        <a:rPr lang="en-US" b="1" dirty="0" smtClean="0"/>
                        <a:t>=</a:t>
                      </a:r>
                      <a:r>
                        <a:rPr lang="el-GR" b="1" dirty="0" smtClean="0">
                          <a:latin typeface="Times New Roman"/>
                          <a:cs typeface="Times New Roman"/>
                        </a:rPr>
                        <a:t>φ′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(t)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Сила тока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I=</a:t>
                      </a:r>
                      <a:r>
                        <a:rPr lang="el-GR" b="1" dirty="0" smtClean="0"/>
                        <a:t>Δ</a:t>
                      </a:r>
                      <a:r>
                        <a:rPr lang="en-US" b="1" dirty="0" smtClean="0"/>
                        <a:t>q/</a:t>
                      </a:r>
                      <a:r>
                        <a:rPr lang="el-GR" b="1" dirty="0" smtClean="0"/>
                        <a:t>Δ</a:t>
                      </a:r>
                      <a:r>
                        <a:rPr lang="en-US" b="1" dirty="0" smtClean="0"/>
                        <a:t>t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I=q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′(t)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Мощность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P=A/</a:t>
                      </a:r>
                      <a:r>
                        <a:rPr lang="el-GR" b="1" dirty="0" smtClean="0"/>
                        <a:t>Δ</a:t>
                      </a:r>
                      <a:r>
                        <a:rPr lang="en-US" b="1" dirty="0" smtClean="0"/>
                        <a:t>t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P=A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′(t)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Второй закон Ньютона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a= F/m           F=ma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F=m</a:t>
                      </a:r>
                      <a:r>
                        <a:rPr lang="el-GR" b="1" dirty="0" smtClean="0">
                          <a:latin typeface="Times New Roman"/>
                          <a:cs typeface="Times New Roman"/>
                        </a:rPr>
                        <a:t>υ´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(t)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Закон электромагнитной индукции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 smtClean="0"/>
                        <a:t>ε</a:t>
                      </a:r>
                      <a:r>
                        <a:rPr lang="en-US" sz="1050" b="1" dirty="0" err="1" smtClean="0"/>
                        <a:t>i</a:t>
                      </a:r>
                      <a:r>
                        <a:rPr lang="en-US" b="1" dirty="0" smtClean="0"/>
                        <a:t>=</a:t>
                      </a:r>
                      <a:r>
                        <a:rPr lang="el-GR" b="1" dirty="0" smtClean="0"/>
                        <a:t>Δ</a:t>
                      </a:r>
                      <a:r>
                        <a:rPr lang="ru-RU" b="1" dirty="0" smtClean="0"/>
                        <a:t>Ф</a:t>
                      </a:r>
                      <a:r>
                        <a:rPr lang="en-US" b="1" dirty="0" smtClean="0"/>
                        <a:t>/</a:t>
                      </a:r>
                      <a:r>
                        <a:rPr lang="el-GR" b="1" dirty="0" smtClean="0"/>
                        <a:t>Δ</a:t>
                      </a:r>
                      <a:r>
                        <a:rPr lang="en-US" b="1" dirty="0" smtClean="0"/>
                        <a:t>t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 smtClean="0"/>
                        <a:t>ε</a:t>
                      </a:r>
                      <a:r>
                        <a:rPr lang="en-US" sz="1050" b="1" dirty="0" err="1" smtClean="0"/>
                        <a:t>i</a:t>
                      </a:r>
                      <a:r>
                        <a:rPr lang="en-US" b="1" dirty="0" smtClean="0"/>
                        <a:t>=</a:t>
                      </a:r>
                      <a:r>
                        <a:rPr lang="ru-RU" b="1" dirty="0" smtClean="0"/>
                        <a:t>Ф</a:t>
                      </a:r>
                      <a:r>
                        <a:rPr lang="ru-RU" b="1" dirty="0" smtClean="0">
                          <a:latin typeface="Times New Roman"/>
                          <a:cs typeface="Times New Roman"/>
                        </a:rPr>
                        <a:t>′(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lang="ru-RU" b="1" dirty="0" smtClean="0">
                          <a:latin typeface="Times New Roman"/>
                          <a:cs typeface="Times New Roman"/>
                        </a:rPr>
                        <a:t>)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Закон самоиндукции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 smtClean="0"/>
                        <a:t>ε</a:t>
                      </a:r>
                      <a:r>
                        <a:rPr lang="en-US" sz="1050" b="1" dirty="0" smtClean="0"/>
                        <a:t>is</a:t>
                      </a:r>
                      <a:r>
                        <a:rPr lang="en-US" b="1" dirty="0" smtClean="0"/>
                        <a:t>=-L(</a:t>
                      </a:r>
                      <a:r>
                        <a:rPr lang="el-GR" b="1" dirty="0" smtClean="0"/>
                        <a:t>Δ</a:t>
                      </a:r>
                      <a:r>
                        <a:rPr lang="en-US" b="1" dirty="0" smtClean="0"/>
                        <a:t>I/</a:t>
                      </a:r>
                      <a:r>
                        <a:rPr lang="el-GR" b="1" dirty="0" smtClean="0"/>
                        <a:t>Δ</a:t>
                      </a:r>
                      <a:r>
                        <a:rPr lang="en-US" b="1" dirty="0" smtClean="0"/>
                        <a:t>t)</a:t>
                      </a:r>
                    </a:p>
                    <a:p>
                      <a:pPr algn="ctr"/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b="1" dirty="0" smtClean="0"/>
                        <a:t>ε</a:t>
                      </a:r>
                      <a:r>
                        <a:rPr lang="en-US" sz="1050" b="1" dirty="0" smtClean="0"/>
                        <a:t>is</a:t>
                      </a:r>
                      <a:r>
                        <a:rPr lang="en-US" b="1" dirty="0" smtClean="0"/>
                        <a:t>=-LI</a:t>
                      </a:r>
                      <a:r>
                        <a:rPr lang="en-US" b="1" dirty="0" smtClean="0">
                          <a:latin typeface="Times New Roman"/>
                          <a:cs typeface="Times New Roman"/>
                        </a:rPr>
                        <a:t>′(t)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Закон протекания некоторого процесса</a:t>
            </a:r>
          </a:p>
          <a:p>
            <a:pPr algn="ctr">
              <a:buNone/>
            </a:pPr>
            <a:r>
              <a:rPr lang="en-US" sz="5400" dirty="0" smtClean="0"/>
              <a:t>S</a:t>
            </a:r>
            <a:r>
              <a:rPr lang="ru-RU" sz="5400" dirty="0" smtClean="0"/>
              <a:t>=</a:t>
            </a:r>
            <a:r>
              <a:rPr lang="en-US" sz="5400" dirty="0" smtClean="0"/>
              <a:t>S</a:t>
            </a:r>
            <a:r>
              <a:rPr lang="ru-RU" sz="5400" dirty="0" smtClean="0"/>
              <a:t>(</a:t>
            </a:r>
            <a:r>
              <a:rPr lang="en-US" sz="5400" dirty="0" smtClean="0"/>
              <a:t>t</a:t>
            </a:r>
            <a:r>
              <a:rPr lang="ru-RU" sz="5400" dirty="0" smtClean="0"/>
              <a:t>)</a:t>
            </a:r>
          </a:p>
          <a:p>
            <a:pPr algn="ctr">
              <a:buNone/>
            </a:pPr>
            <a:r>
              <a:rPr lang="en-US" sz="5400" dirty="0" smtClean="0"/>
              <a:t>S</a:t>
            </a:r>
            <a:r>
              <a:rPr lang="ru-RU" sz="5400" dirty="0" smtClean="0"/>
              <a:t>’(</a:t>
            </a:r>
            <a:r>
              <a:rPr lang="en-US" sz="5400" dirty="0" smtClean="0"/>
              <a:t>t</a:t>
            </a:r>
            <a:r>
              <a:rPr lang="ru-RU" sz="5400" dirty="0" smtClean="0"/>
              <a:t>) </a:t>
            </a:r>
            <a:r>
              <a:rPr lang="ru-RU" dirty="0" smtClean="0"/>
              <a:t>– скорость протекания процесса в момент времени  </a:t>
            </a:r>
            <a:r>
              <a:rPr lang="en-US" sz="5400" dirty="0" smtClean="0"/>
              <a:t>t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20080"/>
          </a:xfrm>
        </p:spPr>
        <p:txBody>
          <a:bodyPr>
            <a:noAutofit/>
          </a:bodyPr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Содержимое 2"/>
              <p:cNvSpPr>
                <a:spLocks noGrp="1"/>
              </p:cNvSpPr>
              <p:nvPr>
                <p:ph idx="1"/>
              </p:nvPr>
            </p:nvSpPr>
            <p:spPr>
              <a:xfrm>
                <a:off x="131150" y="836712"/>
                <a:ext cx="9001000" cy="5976664"/>
              </a:xfrm>
            </p:spPr>
            <p:txBody>
              <a:bodyPr>
                <a:normAutofit fontScale="92500" lnSpcReduction="10000"/>
              </a:bodyPr>
              <a:lstStyle/>
              <a:p>
                <a:pPr algn="just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ru-RU" sz="2000" b="1" dirty="0" smtClean="0">
                    <a:latin typeface="Times New Roman"/>
                    <a:ea typeface="Times New Roman"/>
                    <a:cs typeface="Times New Roman"/>
                  </a:rPr>
                  <a:t>1 </a:t>
                </a:r>
                <a:r>
                  <a:rPr lang="ru-RU" sz="2000" b="1" dirty="0">
                    <a:latin typeface="Times New Roman"/>
                    <a:ea typeface="Times New Roman"/>
                    <a:cs typeface="Times New Roman"/>
                  </a:rPr>
                  <a:t>группа «Астронавты</a:t>
                </a:r>
                <a:r>
                  <a:rPr lang="ru-RU" sz="2000" b="1" dirty="0" smtClean="0">
                    <a:latin typeface="Times New Roman"/>
                    <a:ea typeface="Times New Roman"/>
                    <a:cs typeface="Times New Roman"/>
                  </a:rPr>
                  <a:t>». </a:t>
                </a:r>
                <a:r>
                  <a:rPr lang="ru-RU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Командиру </a:t>
                </a:r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межгалактического космического корабля, движущемуся по закону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𝑥</m:t>
                        </m:r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(</m:t>
                        </m:r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)=1+9</m:t>
                        </m:r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+3</m:t>
                        </m:r>
                        <m:sSup>
                          <m:sSupPr>
                            <m:ctrlPr>
                              <a:rPr lang="ru-RU" sz="20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</m:ctrlPr>
                          </m:sSupPr>
                          <m:e>
                            <m:r>
                              <a:rPr lang="ru-RU" sz="20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𝑡</m:t>
                            </m:r>
                          </m:e>
                          <m:sup>
                            <m:r>
                              <a:rPr lang="ru-RU" sz="2000" i="1">
                                <a:effectLst/>
                                <a:latin typeface="Cambria Math"/>
                                <a:ea typeface="Calibri"/>
                                <a:cs typeface="Times New Roman"/>
                              </a:rPr>
                              <m:t>2</m:t>
                            </m:r>
                          </m:sup>
                        </m:sSup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−</m:t>
                        </m:r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𝑡</m:t>
                        </m:r>
                      </m:e>
                      <m:sup>
                        <m:r>
                          <a:rPr lang="ru-RU" sz="2000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3</m:t>
                        </m:r>
                      </m:sup>
                    </m:sSup>
                  </m:oMath>
                </a14:m>
                <a:r>
                  <a:rPr lang="ru-RU" sz="2000" dirty="0">
                    <a:effectLst/>
                    <a:latin typeface="Times New Roman"/>
                    <a:ea typeface="Calibri"/>
                    <a:cs typeface="Times New Roman"/>
                  </a:rPr>
                  <a:t>, сообщили о том, что приборы зафиксировали неопознанный летающий объект, стремительно приближающийся к кораблю. Чтобы избежать столкновения, необходимо максимально увеличить скорость. Каким должно быть ускорение корабля в момент, когда скорость станет максимальной</a:t>
                </a:r>
                <a:r>
                  <a:rPr lang="ru-RU" sz="2000" dirty="0" smtClean="0">
                    <a:effectLst/>
                    <a:latin typeface="Times New Roman"/>
                    <a:ea typeface="Calibri"/>
                    <a:cs typeface="Times New Roman"/>
                  </a:rPr>
                  <a:t>?</a:t>
                </a: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000" b="1" dirty="0">
                    <a:latin typeface="Times New Roman"/>
                    <a:ea typeface="Times New Roman"/>
                    <a:cs typeface="Times New Roman"/>
                  </a:rPr>
                  <a:t>2 группа «Экономисты</a:t>
                </a:r>
                <a:r>
                  <a:rPr lang="ru-RU" sz="2000" b="1" dirty="0" smtClean="0">
                    <a:latin typeface="Times New Roman"/>
                    <a:ea typeface="Times New Roman"/>
                    <a:cs typeface="Times New Roman"/>
                  </a:rPr>
                  <a:t>». </a:t>
                </a:r>
                <a:r>
                  <a:rPr lang="ru-RU" sz="2000" dirty="0" smtClean="0">
                    <a:latin typeface="Times New Roman"/>
                    <a:ea typeface="Times New Roman"/>
                  </a:rPr>
                  <a:t>Потребление </a:t>
                </a:r>
                <a:r>
                  <a:rPr lang="ru-RU" sz="2000" dirty="0">
                    <a:latin typeface="Times New Roman"/>
                    <a:ea typeface="Times New Roman"/>
                  </a:rPr>
                  <a:t>электроэнергии предприятиями и населением города с 8 ч до 18 ч описывается формулой </a:t>
                </a:r>
                <a:r>
                  <a:rPr lang="en-US" sz="2000" dirty="0" smtClean="0">
                    <a:latin typeface="Times New Roman"/>
                    <a:ea typeface="Times New Roman"/>
                  </a:rPr>
                  <a:t>y = 10000 – 8t</a:t>
                </a:r>
                <a:r>
                  <a:rPr lang="en-US" sz="2000" baseline="30000" dirty="0" smtClean="0">
                    <a:latin typeface="Times New Roman"/>
                    <a:ea typeface="Times New Roman"/>
                  </a:rPr>
                  <a:t>2</a:t>
                </a:r>
                <a:r>
                  <a:rPr lang="en-US" sz="2000" dirty="0" smtClean="0">
                    <a:latin typeface="Times New Roman"/>
                    <a:ea typeface="Times New Roman"/>
                  </a:rPr>
                  <a:t>+15t, </a:t>
                </a:r>
                <a:r>
                  <a:rPr lang="ru-RU" sz="2000" dirty="0" smtClean="0">
                    <a:latin typeface="Times New Roman"/>
                    <a:ea typeface="Times New Roman"/>
                  </a:rPr>
                  <a:t>где </a:t>
                </a:r>
                <a:r>
                  <a:rPr lang="ru-RU" sz="2000" dirty="0">
                    <a:latin typeface="Times New Roman"/>
                    <a:ea typeface="Times New Roman"/>
                  </a:rPr>
                  <a:t>- время в часах. В какой момент времени потребление энергии будет наибольшим</a:t>
                </a:r>
                <a:r>
                  <a:rPr lang="ru-RU" sz="2000" dirty="0" smtClean="0">
                    <a:latin typeface="Times New Roman"/>
                    <a:ea typeface="Times New Roman"/>
                  </a:rPr>
                  <a:t>?</a:t>
                </a:r>
              </a:p>
              <a:p>
                <a:pPr algn="just">
                  <a:lnSpc>
                    <a:spcPct val="115000"/>
                  </a:lnSpc>
                  <a:spcBef>
                    <a:spcPts val="1200"/>
                  </a:spcBef>
                  <a:spcAft>
                    <a:spcPts val="0"/>
                  </a:spcAft>
                </a:pPr>
                <a:r>
                  <a:rPr lang="ru-RU" sz="2000" b="1" dirty="0" smtClean="0">
                    <a:latin typeface="Times New Roman"/>
                    <a:ea typeface="Times New Roman"/>
                    <a:cs typeface="Times New Roman"/>
                  </a:rPr>
                  <a:t>3 </a:t>
                </a:r>
                <a:r>
                  <a:rPr lang="ru-RU" sz="2000" b="1" dirty="0">
                    <a:latin typeface="Times New Roman"/>
                    <a:ea typeface="Times New Roman"/>
                    <a:cs typeface="Times New Roman"/>
                  </a:rPr>
                  <a:t>группа «Биологи</a:t>
                </a:r>
                <a:r>
                  <a:rPr lang="ru-RU" sz="2000" b="1" dirty="0" smtClean="0">
                    <a:latin typeface="Times New Roman"/>
                    <a:ea typeface="Times New Roman"/>
                    <a:cs typeface="Times New Roman"/>
                  </a:rPr>
                  <a:t>». </a:t>
                </a:r>
                <a:r>
                  <a:rPr lang="ru-RU" sz="2000" dirty="0" smtClean="0">
                    <a:effectLst/>
                    <a:latin typeface="Times New Roman"/>
                    <a:ea typeface="Times New Roman"/>
                  </a:rPr>
                  <a:t>Количество </a:t>
                </a:r>
                <a:r>
                  <a:rPr lang="ru-RU" sz="2000" dirty="0">
                    <a:effectLst/>
                    <a:latin typeface="Times New Roman"/>
                    <a:ea typeface="Times New Roman"/>
                  </a:rPr>
                  <a:t>зеленой массы растений в регионе изменяется по закону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Times New Roman"/>
                      </a:rPr>
                      <m:t>𝑀</m:t>
                    </m:r>
                    <m:r>
                      <a:rPr lang="ru-RU" sz="2000" i="1">
                        <a:effectLst/>
                        <a:latin typeface="Cambria Math"/>
                        <a:ea typeface="Times New Roman"/>
                      </a:rPr>
                      <m:t>=200+</m:t>
                    </m:r>
                    <m:sSup>
                      <m:sSup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</a:rPr>
                        </m:ctrlPr>
                      </m:sSupPr>
                      <m:e>
                        <m:r>
                          <a:rPr lang="ru-RU" sz="2000" i="1">
                            <a:effectLst/>
                            <a:latin typeface="Cambria Math"/>
                            <a:ea typeface="Times New Roman"/>
                          </a:rPr>
                          <m:t>(2</m:t>
                        </m:r>
                        <m:r>
                          <a:rPr lang="ru-RU" sz="2000" i="1">
                            <a:effectLst/>
                            <a:latin typeface="Cambria Math"/>
                            <a:ea typeface="Times New Roman"/>
                          </a:rPr>
                          <m:t>𝑡</m:t>
                        </m:r>
                        <m:r>
                          <a:rPr lang="ru-RU" sz="2000" i="1">
                            <a:effectLst/>
                            <a:latin typeface="Cambria Math"/>
                            <a:ea typeface="Times New Roman"/>
                          </a:rPr>
                          <m:t>−500)</m:t>
                        </m:r>
                      </m:e>
                      <m:sup>
                        <m:f>
                          <m:fPr>
                            <m:ctrlPr>
                              <a:rPr lang="ru-RU" sz="2000" i="1">
                                <a:effectLst/>
                                <a:latin typeface="Cambria Math"/>
                                <a:ea typeface="Times New Roman"/>
                              </a:rPr>
                            </m:ctrlPr>
                          </m:fPr>
                          <m:num>
                            <m:r>
                              <a:rPr lang="ru-RU" sz="2000" i="1">
                                <a:effectLst/>
                                <a:latin typeface="Cambria Math"/>
                                <a:ea typeface="Times New Roman"/>
                              </a:rPr>
                              <m:t>3</m:t>
                            </m:r>
                          </m:num>
                          <m:den>
                            <m:r>
                              <a:rPr lang="ru-RU" sz="2000" i="1">
                                <a:effectLst/>
                                <a:latin typeface="Cambria Math"/>
                                <a:ea typeface="Times New Roman"/>
                              </a:rPr>
                              <m:t>2</m:t>
                            </m:r>
                          </m:den>
                        </m:f>
                      </m:sup>
                    </m:sSup>
                  </m:oMath>
                </a14:m>
                <a:r>
                  <a:rPr lang="ru-RU" sz="2000" dirty="0">
                    <a:effectLst/>
                    <a:latin typeface="Times New Roman"/>
                    <a:ea typeface="Times New Roman"/>
                  </a:rPr>
                  <a:t>, где </a:t>
                </a:r>
                <a:r>
                  <a:rPr lang="en-US" sz="2000" dirty="0" smtClean="0">
                    <a:effectLst/>
                    <a:latin typeface="Times New Roman"/>
                    <a:ea typeface="Times New Roman"/>
                  </a:rPr>
                  <a:t>t</a:t>
                </a:r>
                <a:r>
                  <a:rPr lang="ru-RU" sz="2000" dirty="0" smtClean="0">
                    <a:effectLst/>
                    <a:latin typeface="Times New Roman"/>
                    <a:ea typeface="Times New Roman"/>
                  </a:rPr>
                  <a:t> - </a:t>
                </a:r>
                <a:r>
                  <a:rPr lang="ru-RU" sz="2000" dirty="0">
                    <a:effectLst/>
                    <a:latin typeface="Times New Roman"/>
                    <a:ea typeface="Times New Roman"/>
                  </a:rPr>
                  <a:t>время в годах. Через сколько лет прирост зеленой массы растений будет </a:t>
                </a:r>
                <a:r>
                  <a:rPr lang="ru-RU" sz="2000" dirty="0" smtClean="0">
                    <a:effectLst/>
                    <a:latin typeface="Times New Roman"/>
                    <a:ea typeface="Times New Roman"/>
                  </a:rPr>
                  <a:t>наименьшим</a:t>
                </a:r>
                <a:r>
                  <a:rPr lang="ru-RU" sz="2000" dirty="0">
                    <a:latin typeface="Times New Roman"/>
                    <a:ea typeface="Times New Roman"/>
                  </a:rPr>
                  <a:t>?</a:t>
                </a:r>
                <a:endParaRPr lang="ru-RU" sz="2000" dirty="0" smtClean="0">
                  <a:effectLst/>
                  <a:latin typeface="Times New Roman"/>
                  <a:ea typeface="Times New Roman"/>
                </a:endParaRPr>
              </a:p>
              <a:p>
                <a:pPr algn="just">
                  <a:lnSpc>
                    <a:spcPct val="115000"/>
                  </a:lnSpc>
                  <a:spcBef>
                    <a:spcPts val="1200"/>
                  </a:spcBef>
                  <a:spcAft>
                    <a:spcPts val="1000"/>
                  </a:spcAft>
                </a:pPr>
                <a:r>
                  <a:rPr lang="ru-RU" sz="2000" b="1" dirty="0" smtClean="0">
                    <a:latin typeface="Times New Roman"/>
                    <a:ea typeface="Times New Roman"/>
                    <a:cs typeface="Times New Roman"/>
                  </a:rPr>
                  <a:t>4 </a:t>
                </a:r>
                <a:r>
                  <a:rPr lang="ru-RU" sz="2000" b="1" dirty="0">
                    <a:latin typeface="Times New Roman"/>
                    <a:ea typeface="Times New Roman"/>
                    <a:cs typeface="Times New Roman"/>
                  </a:rPr>
                  <a:t>группа «Инженеры</a:t>
                </a:r>
                <a:r>
                  <a:rPr lang="ru-RU" sz="2000" b="1" dirty="0" smtClean="0">
                    <a:latin typeface="Times New Roman"/>
                    <a:ea typeface="Times New Roman"/>
                    <a:cs typeface="Times New Roman"/>
                  </a:rPr>
                  <a:t>». </a:t>
                </a:r>
                <a:r>
                  <a:rPr lang="ru-RU" sz="2000" dirty="0" smtClean="0">
                    <a:latin typeface="Times New Roman"/>
                    <a:ea typeface="Times New Roman"/>
                    <a:cs typeface="Times New Roman"/>
                  </a:rPr>
                  <a:t>Под </a:t>
                </a:r>
                <a:r>
                  <a:rPr lang="ru-RU" sz="2000" dirty="0">
                    <a:latin typeface="Times New Roman"/>
                    <a:ea typeface="Times New Roman"/>
                    <a:cs typeface="Times New Roman"/>
                  </a:rPr>
                  <a:t>каким углом надо сделать въезд на мост, если его высота 10 м, пролёт 120 м </a:t>
                </a:r>
                <a:r>
                  <a:rPr lang="ru-RU" sz="2000" dirty="0" smtClean="0">
                    <a:latin typeface="Times New Roman"/>
                    <a:ea typeface="Times New Roman"/>
                    <a:cs typeface="Times New Roman"/>
                  </a:rPr>
                  <a:t>?</a:t>
                </a:r>
                <a:endParaRPr lang="en-US" sz="2000" dirty="0" smtClean="0">
                  <a:latin typeface="Times New Roman"/>
                  <a:ea typeface="Times New Roman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Bef>
                    <a:spcPts val="1200"/>
                  </a:spcBef>
                  <a:spcAft>
                    <a:spcPts val="1000"/>
                  </a:spcAft>
                </a:pPr>
                <a:r>
                  <a:rPr lang="en-US" sz="2000" b="1" dirty="0" smtClean="0">
                    <a:latin typeface="Times New Roman"/>
                    <a:ea typeface="Times New Roman"/>
                    <a:cs typeface="Times New Roman"/>
                  </a:rPr>
                  <a:t>5 </a:t>
                </a:r>
                <a:r>
                  <a:rPr lang="ru-RU" sz="2000" b="1" dirty="0" smtClean="0">
                    <a:latin typeface="Times New Roman"/>
                    <a:ea typeface="Times New Roman"/>
                    <a:cs typeface="Times New Roman"/>
                  </a:rPr>
                  <a:t>группа «Конструкторы». </a:t>
                </a:r>
                <a:r>
                  <a:rPr lang="ru-RU" sz="2000" dirty="0">
                    <a:latin typeface="Times New Roman"/>
                    <a:ea typeface="Calibri"/>
                  </a:rPr>
                  <a:t>Определите с помощью акселерометра направление ускорения и </a:t>
                </a:r>
                <a:r>
                  <a:rPr lang="ru-RU" sz="2000" dirty="0" smtClean="0">
                    <a:latin typeface="Times New Roman"/>
                    <a:ea typeface="Calibri"/>
                  </a:rPr>
                  <a:t>его числовое значение при гармоническом колебании.</a:t>
                </a:r>
                <a:endParaRPr lang="en-US" sz="2000" b="1" dirty="0" smtClean="0">
                  <a:latin typeface="Times New Roman"/>
                  <a:ea typeface="Times New Roman"/>
                  <a:cs typeface="Times New Roman"/>
                </a:endParaRPr>
              </a:p>
              <a:p>
                <a:pPr marL="0" indent="0" algn="just">
                  <a:lnSpc>
                    <a:spcPct val="115000"/>
                  </a:lnSpc>
                  <a:spcBef>
                    <a:spcPts val="2400"/>
                  </a:spcBef>
                  <a:spcAft>
                    <a:spcPts val="1000"/>
                  </a:spcAft>
                  <a:buNone/>
                </a:pPr>
                <a:endParaRPr lang="en-US" sz="2000" dirty="0" smtClean="0">
                  <a:latin typeface="Times New Roman"/>
                  <a:ea typeface="Times New Roman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1000"/>
                  </a:spcAft>
                </a:pPr>
                <a:endParaRPr lang="ru-RU" sz="2000" dirty="0">
                  <a:ea typeface="Calibri"/>
                  <a:cs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endParaRPr lang="ru-RU" sz="1800" dirty="0">
                  <a:effectLst/>
                  <a:latin typeface="Times New Roman"/>
                  <a:ea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0"/>
                  </a:spcAft>
                </a:pPr>
                <a:endParaRPr lang="ru-RU" sz="1800" dirty="0">
                  <a:latin typeface="Times New Roman"/>
                  <a:ea typeface="Times New Roman"/>
                </a:endParaRPr>
              </a:p>
              <a:p>
                <a:pPr algn="just">
                  <a:lnSpc>
                    <a:spcPct val="115000"/>
                  </a:lnSpc>
                  <a:spcAft>
                    <a:spcPts val="1000"/>
                  </a:spcAft>
                </a:pPr>
                <a:endParaRPr lang="ru-RU" sz="1800" dirty="0">
                  <a:ea typeface="Calibri"/>
                  <a:cs typeface="Times New Roman"/>
                </a:endParaRPr>
              </a:p>
              <a:p>
                <a:endParaRPr lang="ru-RU" sz="1800" dirty="0"/>
              </a:p>
            </p:txBody>
          </p:sp>
        </mc:Choice>
        <mc:Fallback xmlns="">
          <p:sp>
            <p:nvSpPr>
              <p:cNvPr id="3" name="Содержимое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31150" y="836712"/>
                <a:ext cx="9001000" cy="5976664"/>
              </a:xfrm>
              <a:blipFill rotWithShape="1">
                <a:blip r:embed="rId2"/>
                <a:stretch>
                  <a:fillRect l="-542" t="-612" r="-61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</TotalTime>
  <Words>1255</Words>
  <Application>Microsoft Office PowerPoint</Application>
  <PresentationFormat>Экран (4:3)</PresentationFormat>
  <Paragraphs>199</Paragraphs>
  <Slides>18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Microsoft Equation 3.0</vt:lpstr>
      <vt:lpstr> «Производная как механизм изучения социальных и природных явлений» 11 класс </vt:lpstr>
      <vt:lpstr>Презентация PowerPoint</vt:lpstr>
      <vt:lpstr>Презентация PowerPoint</vt:lpstr>
      <vt:lpstr>Тема урока</vt:lpstr>
      <vt:lpstr>Ученые, внёсшие значительный вклад в развитие дифференциального исчисления</vt:lpstr>
      <vt:lpstr>Установите соответствие между функциями и соответствующими им производными</vt:lpstr>
      <vt:lpstr>Физические величины, являющиеся производными по времени от других физических величин</vt:lpstr>
      <vt:lpstr>Презентация PowerPoint</vt:lpstr>
      <vt:lpstr>Задачи</vt:lpstr>
      <vt:lpstr>1 группа «Астронавты» </vt:lpstr>
      <vt:lpstr>2 группа «Экономисты»</vt:lpstr>
      <vt:lpstr>3 группа «Биологи» </vt:lpstr>
      <vt:lpstr>4 группа «Инженеры» </vt:lpstr>
      <vt:lpstr>Поплавковый акселерометр – это прибор позволяющий определить направление ускорения и его числовое значение </vt:lpstr>
      <vt:lpstr>Презентация PowerPoint</vt:lpstr>
      <vt:lpstr>Графики зависимости уровня  знаний от времени</vt:lpstr>
      <vt:lpstr>Домашнее задание: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– класс  «Производная как механизм изучения социальных и природных явлений» </dc:title>
  <cp:lastModifiedBy>Татьяна</cp:lastModifiedBy>
  <cp:revision>63</cp:revision>
  <dcterms:modified xsi:type="dcterms:W3CDTF">2021-02-27T03:57:47Z</dcterms:modified>
</cp:coreProperties>
</file>