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6" r:id="rId3"/>
    <p:sldId id="271" r:id="rId4"/>
    <p:sldId id="273" r:id="rId5"/>
    <p:sldId id="274" r:id="rId6"/>
    <p:sldId id="269" r:id="rId7"/>
    <p:sldId id="259" r:id="rId8"/>
    <p:sldId id="260" r:id="rId9"/>
    <p:sldId id="270" r:id="rId10"/>
    <p:sldId id="261" r:id="rId11"/>
    <p:sldId id="262" r:id="rId12"/>
    <p:sldId id="268" r:id="rId13"/>
    <p:sldId id="263" r:id="rId14"/>
    <p:sldId id="267" r:id="rId15"/>
    <p:sldId id="264" r:id="rId16"/>
    <p:sldId id="272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3" d="100"/>
          <a:sy n="63" d="100"/>
        </p:scale>
        <p:origin x="159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03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РАО 1-5 классов на БАЭС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Класс 1</c:v>
                </c:pt>
                <c:pt idx="1">
                  <c:v>Класс 2</c:v>
                </c:pt>
                <c:pt idx="2">
                  <c:v>Класс 3</c:v>
                </c:pt>
                <c:pt idx="3">
                  <c:v>Класс 4</c:v>
                </c:pt>
                <c:pt idx="4">
                  <c:v>Класс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2.4809999999999999</c:v>
                </c:pt>
                <c:pt idx="1">
                  <c:v>0</c:v>
                </c:pt>
                <c:pt idx="2">
                  <c:v>16.597999999999999</c:v>
                </c:pt>
                <c:pt idx="3">
                  <c:v>439.94200000000001</c:v>
                </c:pt>
                <c:pt idx="4">
                  <c:v>257.93699999999961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BD-4D5E-BFBA-013D44603D8E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Выпуск №1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Допустимый объём сброса</c:v>
                </c:pt>
                <c:pt idx="1">
                  <c:v>Действительный объём сброса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61.674000000000007</c:v>
                </c:pt>
                <c:pt idx="1">
                  <c:v>60.1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A5-4575-8C30-AC1D0280F47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Выпуск №2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Допустимый объём сброса</c:v>
                </c:pt>
                <c:pt idx="1">
                  <c:v>Действительный объём сброса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33.200000000000003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A5-4575-8C30-AC1D0280F47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Выпуск №3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Допустимый объём сброса</c:v>
                </c:pt>
                <c:pt idx="1">
                  <c:v>Действительный объём сброса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386.9</c:v>
                </c:pt>
                <c:pt idx="1">
                  <c:v>306.06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7A5-4575-8C30-AC1D0280F47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Выпуск №7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Допустимый объём сброса</c:v>
                </c:pt>
                <c:pt idx="1">
                  <c:v>Действительный объём сброса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61.04</c:v>
                </c:pt>
                <c:pt idx="1">
                  <c:v>35.82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7A5-4575-8C30-AC1D0280F4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81932288"/>
        <c:axId val="81933824"/>
      </c:barChart>
      <c:catAx>
        <c:axId val="819322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0"/>
            </a:pPr>
            <a:endParaRPr lang="ru-RU"/>
          </a:p>
        </c:txPr>
        <c:crossAx val="81933824"/>
        <c:crosses val="autoZero"/>
        <c:auto val="1"/>
        <c:lblAlgn val="ctr"/>
        <c:lblOffset val="100"/>
        <c:noMultiLvlLbl val="0"/>
      </c:catAx>
      <c:valAx>
        <c:axId val="81933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8193228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3H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0.64000000000000046</c:v>
                </c:pt>
                <c:pt idx="1">
                  <c:v>0.34</c:v>
                </c:pt>
                <c:pt idx="2">
                  <c:v>0.32000000000000023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7E-485B-8B20-DAFE1F79188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54Mn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8.0000000000000088E-3</c:v>
                </c:pt>
                <c:pt idx="1">
                  <c:v>5.0000000000000036E-3</c:v>
                </c:pt>
                <c:pt idx="2">
                  <c:v>1.0000000000000005E-2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7E-485B-8B20-DAFE1F79188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58Co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2.0000000000000018E-3</c:v>
                </c:pt>
                <c:pt idx="2">
                  <c:v>2.0000000000000018E-3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17E-485B-8B20-DAFE1F79188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60Co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0.19</c:v>
                </c:pt>
                <c:pt idx="1">
                  <c:v>0.19</c:v>
                </c:pt>
                <c:pt idx="2">
                  <c:v>0.43100000000000027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7E-485B-8B20-DAFE1F79188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90Sr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3.4000000000000002E-2</c:v>
                </c:pt>
                <c:pt idx="1">
                  <c:v>0.15000000000000011</c:v>
                </c:pt>
                <c:pt idx="2">
                  <c:v>0.30000000000000021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17E-485B-8B20-DAFE1F791887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134Cs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Лист1!$G$2:$G$4</c:f>
              <c:numCache>
                <c:formatCode>General</c:formatCode>
                <c:ptCount val="3"/>
                <c:pt idx="0">
                  <c:v>0</c:v>
                </c:pt>
                <c:pt idx="1">
                  <c:v>6.0000000000000036E-3</c:v>
                </c:pt>
                <c:pt idx="2">
                  <c:v>6.0000000000000036E-3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17E-485B-8B20-DAFE1F791887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137Cs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Лист1!$H$2:$H$4</c:f>
              <c:numCache>
                <c:formatCode>General</c:formatCode>
                <c:ptCount val="3"/>
                <c:pt idx="0">
                  <c:v>0.56000000000000005</c:v>
                </c:pt>
                <c:pt idx="1">
                  <c:v>0.44</c:v>
                </c:pt>
                <c:pt idx="2">
                  <c:v>0.60000000000000042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7E-485B-8B20-DAFE1F791887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152Eu+154Eu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Выбросы 2016</c:v>
                </c:pt>
                <c:pt idx="1">
                  <c:v>Выбросы 2017</c:v>
                </c:pt>
                <c:pt idx="2">
                  <c:v>Выбросы 2018</c:v>
                </c:pt>
              </c:strCache>
            </c:strRef>
          </c:cat>
          <c:val>
            <c:numRef>
              <c:f>Лист1!$I$2:$I$4</c:f>
              <c:numCache>
                <c:formatCode>General</c:formatCode>
                <c:ptCount val="3"/>
                <c:pt idx="0">
                  <c:v>0.31000000000000022</c:v>
                </c:pt>
                <c:pt idx="1">
                  <c:v>0.4</c:v>
                </c:pt>
                <c:pt idx="2">
                  <c:v>0.42000000000000021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17E-485B-8B20-DAFE1F791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111552"/>
        <c:axId val="89125632"/>
      </c:barChart>
      <c:catAx>
        <c:axId val="89111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89125632"/>
        <c:crosses val="autoZero"/>
        <c:auto val="1"/>
        <c:lblAlgn val="ctr"/>
        <c:lblOffset val="100"/>
        <c:noMultiLvlLbl val="0"/>
      </c:catAx>
      <c:valAx>
        <c:axId val="89125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8911155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Диоксид Серы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Предельно допустимые выбросы</c:v>
                </c:pt>
                <c:pt idx="1">
                  <c:v>Фактические выбросы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1262.9929999999999</c:v>
                </c:pt>
                <c:pt idx="1">
                  <c:v>321.779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C2-4491-912C-5D2F39F4C6E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Диоскид Азота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Предельно допустимые выбросы</c:v>
                </c:pt>
                <c:pt idx="1">
                  <c:v>Фактические выбросы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132.8810000000004</c:v>
                </c:pt>
                <c:pt idx="1">
                  <c:v>57.586000000000006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C2-4491-912C-5D2F39F4C6E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Оксид Углерода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Предельно допустимые выбросы</c:v>
                </c:pt>
                <c:pt idx="1">
                  <c:v>Фактические выбросы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101.983</c:v>
                </c:pt>
                <c:pt idx="1">
                  <c:v>46.082000000000001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C2-4491-912C-5D2F39F4C6E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Мазутная зола теплоэлектростанций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Предельно допустимые выбросы</c:v>
                </c:pt>
                <c:pt idx="1">
                  <c:v>Фактические выбросы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9.5150000000000006</c:v>
                </c:pt>
                <c:pt idx="1">
                  <c:v>3.8899999999999997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AC2-4491-912C-5D2F39F4C6E7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Оксид Азота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Предельно допустимые выбросы</c:v>
                </c:pt>
                <c:pt idx="1">
                  <c:v>Фактические выбросы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21.596</c:v>
                </c:pt>
                <c:pt idx="1">
                  <c:v>14.432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C2-4491-912C-5D2F39F4C6E7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Прочие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Предельно допустимые выбросы</c:v>
                </c:pt>
                <c:pt idx="1">
                  <c:v>Фактические выбросы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63.404000000000003</c:v>
                </c:pt>
                <c:pt idx="1">
                  <c:v>50.589000000000006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AC2-4491-912C-5D2F39F4C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0792320"/>
        <c:axId val="90793856"/>
      </c:barChart>
      <c:catAx>
        <c:axId val="90792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90793856"/>
        <c:crosses val="autoZero"/>
        <c:auto val="1"/>
        <c:lblAlgn val="ctr"/>
        <c:lblOffset val="100"/>
        <c:noMultiLvlLbl val="0"/>
      </c:catAx>
      <c:valAx>
        <c:axId val="90793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9079232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326031234624801E-2"/>
          <c:y val="1.6825070582986382E-2"/>
          <c:w val="0.94162028410255061"/>
          <c:h val="0.793842561264236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АЭС не вредит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E6-47E9-8160-B0DE798C3EE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АЭС вредит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2011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51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E6-47E9-8160-B0DE798C3EE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Положительно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2011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E6-47E9-8160-B0DE798C3EE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Отрицательно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2011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72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8E6-47E9-8160-B0DE798C3EEC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Безразлично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2006</c:v>
                </c:pt>
                <c:pt idx="1">
                  <c:v>2011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9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8E6-47E9-8160-B0DE798C3EE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91015424"/>
        <c:axId val="50200576"/>
      </c:barChart>
      <c:catAx>
        <c:axId val="9101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50200576"/>
        <c:crosses val="autoZero"/>
        <c:auto val="1"/>
        <c:lblAlgn val="ctr"/>
        <c:lblOffset val="100"/>
        <c:noMultiLvlLbl val="0"/>
      </c:catAx>
      <c:valAx>
        <c:axId val="50200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910154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3191634461250338E-2"/>
          <c:y val="0.86215420508832363"/>
          <c:w val="0.93613432832859889"/>
          <c:h val="0.1210487194544521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news.myseldon.com/ru/news/index/263650021" TargetMode="External"/><Relationship Id="rId13" Type="http://schemas.openxmlformats.org/officeDocument/2006/relationships/hyperlink" Target="https://vk.com/away.php?to=https://docs.cntd.ru/document/902288595&amp;cc_key=" TargetMode="External"/><Relationship Id="rId3" Type="http://schemas.openxmlformats.org/officeDocument/2006/relationships/hyperlink" Target="https://promusor.info/othody/yadernye-mogilniki/" TargetMode="External"/><Relationship Id="rId7" Type="http://schemas.openxmlformats.org/officeDocument/2006/relationships/hyperlink" Target="https://www.e1.ru/text/ecology/2021/12/05/70296215/" TargetMode="External"/><Relationship Id="rId12" Type="http://schemas.openxmlformats.org/officeDocument/2006/relationships/hyperlink" Target="https://www.kommersant.ru/doc/5127433" TargetMode="External"/><Relationship Id="rId2" Type="http://schemas.openxmlformats.org/officeDocument/2006/relationships/hyperlink" Target="http://sosny.bas-net.by/wp-content/uploads/2012/09/bul_2010_10_11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hool-science.ru/12/19/48583" TargetMode="External"/><Relationship Id="rId11" Type="http://schemas.openxmlformats.org/officeDocument/2006/relationships/hyperlink" Target="https://www.atomic-energy.ru/news/2021/12/09/120102" TargetMode="External"/><Relationship Id="rId5" Type="http://schemas.openxmlformats.org/officeDocument/2006/relationships/hyperlink" Target="https://www.atomic-energy.ru/SMI/2020/05/13/103597" TargetMode="External"/><Relationship Id="rId15" Type="http://schemas.openxmlformats.org/officeDocument/2006/relationships/hyperlink" Target="https://vk.com/away.php?to=https://www.rosatom.ru/upload/iblock/f6f/f6f7d2fb8450e40ac6322f5940281a9f.pdf&amp;cc_key=" TargetMode="External"/><Relationship Id="rId10" Type="http://schemas.openxmlformats.org/officeDocument/2006/relationships/hyperlink" Target="https://ekaterinburg.octagon.media/novosti/zhiteli_zarechnogo_soglasovali_stroitelstvo_kompleksa_pererabotki_radioaktivnyx_otxodov.html" TargetMode="External"/><Relationship Id="rId4" Type="http://schemas.openxmlformats.org/officeDocument/2006/relationships/hyperlink" Target="https://habr.com/ru/post/476244/" TargetMode="External"/><Relationship Id="rId9" Type="http://schemas.openxmlformats.org/officeDocument/2006/relationships/hyperlink" Target="https://ekaterinburg.octagon.media/novosti/eksperty_razreshili_stroit_xranilishhe_radioaktivnyx_otxodov_pod_ekaterinburgom.html" TargetMode="External"/><Relationship Id="rId14" Type="http://schemas.openxmlformats.org/officeDocument/2006/relationships/hyperlink" Target="https://vk.com/away.php?utf=1&amp;to=http://www.ibrae.ac.ru/docs/%D0%BF%D1%83%D0%B1%D0%BB%D0%B8%D0%BA%D0%B0%D1%86%D0%B8%D0%B8/%D0%9A%D0%BD%D0%B8%D0%B3%D0%B0_%D0%A0%D0%B0%D0%B4%D0%B8%D0%B0%D1%86%D0%B8%D0%BE%D0%BD%D0%BD%D0%B0%D1%8F%20%D0%BE%D0%B1%D1%81%D1%82%D0%B0%D0%BD%D0%BE%D0%B2%D0%BA%D0%B0.pdf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32540"/>
            <a:ext cx="7630616" cy="1224136"/>
          </a:xfrm>
        </p:spPr>
        <p:txBody>
          <a:bodyPr>
            <a:normAutofit/>
          </a:bodyPr>
          <a:lstStyle/>
          <a:p>
            <a:pPr algn="ctr"/>
            <a:r>
              <a:rPr lang="ru-RU" sz="1800" dirty="0"/>
              <a:t>Муниципальное образовательное учреждение – средняя</a:t>
            </a:r>
            <a:br>
              <a:rPr lang="ru-RU" sz="1800" dirty="0"/>
            </a:br>
            <a:r>
              <a:rPr lang="ru-RU" sz="1800" dirty="0"/>
              <a:t>общеобразовательная школа №4</a:t>
            </a:r>
            <a:br>
              <a:rPr lang="ru-RU" dirty="0"/>
            </a:br>
            <a:endParaRPr lang="ru-RU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48872" cy="1752600"/>
          </a:xfrm>
        </p:spPr>
        <p:txBody>
          <a:bodyPr>
            <a:noAutofit/>
          </a:bodyPr>
          <a:lstStyle/>
          <a:p>
            <a:pPr algn="r"/>
            <a:r>
              <a:rPr lang="ru-RU" sz="1400" dirty="0"/>
              <a:t>Исполнитель: Богданов Данила Сергеевич</a:t>
            </a:r>
            <a:br>
              <a:rPr lang="ru-RU" sz="1400" dirty="0"/>
            </a:br>
            <a:r>
              <a:rPr lang="ru-RU" sz="1400" dirty="0"/>
              <a:t>    обучающийся 10 класса                             </a:t>
            </a:r>
          </a:p>
          <a:p>
            <a:pPr algn="r"/>
            <a:r>
              <a:rPr lang="ru-RU" sz="1400" dirty="0"/>
              <a:t>Руководитель: Печеркина Светлана Викторовна</a:t>
            </a:r>
          </a:p>
          <a:p>
            <a:pPr algn="r"/>
            <a:r>
              <a:rPr lang="ru-RU" sz="1400" dirty="0"/>
              <a:t>учитель физики (ВКК)</a:t>
            </a:r>
          </a:p>
          <a:p>
            <a:pPr algn="r"/>
            <a:r>
              <a:rPr lang="ru-RU" sz="1400" dirty="0"/>
              <a:t>                                          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1628800"/>
            <a:ext cx="6918920" cy="872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/>
              <a:t>Исследовательский проект по физике</a:t>
            </a:r>
            <a:endParaRPr lang="ru-RU" sz="8000" dirty="0"/>
          </a:p>
          <a:p>
            <a:r>
              <a:rPr lang="ru-RU" sz="8000" b="1" dirty="0"/>
              <a:t>«ЭКОЛОГИЧЕСКИЕ И СОЦИАЛЬНЫЕ ПРОБЛЕМЫ ЗАХОРОНЕНИЯ РАДИОАКТИВНЫХ ОТХОДОВ БЕЛОЯРСКОЙ АТОМНОЙ ЭЛЕКТРОСТАНЦИИ»</a:t>
            </a:r>
            <a:endParaRPr lang="ru-RU" sz="8000" dirty="0"/>
          </a:p>
          <a:p>
            <a:br>
              <a:rPr lang="ru-RU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630932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г. Богданович, 2022 г</a:t>
            </a:r>
          </a:p>
        </p:txBody>
      </p:sp>
    </p:spTree>
    <p:extLst>
      <p:ext uri="{BB962C8B-B14F-4D97-AF65-F5344CB8AC3E}">
        <p14:creationId xmlns:p14="http://schemas.microsoft.com/office/powerpoint/2010/main" val="849305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064896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/>
              <a:t>Доля радионуклидов от предельно допустимого выброса радионуклидов от АЭС</a:t>
            </a:r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35160887"/>
              </p:ext>
            </p:extLst>
          </p:nvPr>
        </p:nvGraphicFramePr>
        <p:xfrm>
          <a:off x="395536" y="1700808"/>
          <a:ext cx="8064896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/>
              <a:t>Доля фактических выбросов БАЭС от предельно допустимых норм</a:t>
            </a:r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20878762"/>
              </p:ext>
            </p:extLst>
          </p:nvPr>
        </p:nvGraphicFramePr>
        <p:xfrm>
          <a:off x="467544" y="1556792"/>
          <a:ext cx="777686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/>
              <a:t>2.3 Изучение результатов социального опроса населения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/>
              <a:t>Ниже приводятся  результаты опросов населения ВЦИОМ  (опрошено </a:t>
            </a:r>
            <a:r>
              <a:rPr lang="ru-RU" b="1" dirty="0"/>
              <a:t>1600 человек</a:t>
            </a:r>
            <a:r>
              <a:rPr lang="ru-RU" dirty="0"/>
              <a:t> в </a:t>
            </a:r>
            <a:r>
              <a:rPr lang="ru-RU" b="1" dirty="0"/>
              <a:t>153 населенных пунктах</a:t>
            </a:r>
            <a:r>
              <a:rPr lang="ru-RU" dirty="0"/>
              <a:t> в </a:t>
            </a:r>
            <a:r>
              <a:rPr lang="ru-RU" b="1" dirty="0"/>
              <a:t>46 субъектах РФ</a:t>
            </a:r>
            <a:r>
              <a:rPr lang="ru-RU" dirty="0"/>
              <a:t>)</a:t>
            </a:r>
          </a:p>
          <a:p>
            <a:r>
              <a:rPr lang="ru-RU" dirty="0"/>
              <a:t>Подавляющее большинство респондентов (</a:t>
            </a:r>
            <a:r>
              <a:rPr lang="ru-RU" b="1" dirty="0"/>
              <a:t>75 - 80%</a:t>
            </a:r>
            <a:r>
              <a:rPr lang="ru-RU" dirty="0"/>
              <a:t>) не хотят иметь у себя под боком атомную станцию. В 2006 и 2011 годах, как и в начале 1990-х, те же </a:t>
            </a:r>
            <a:r>
              <a:rPr lang="ru-RU" b="1" dirty="0"/>
              <a:t>50% </a:t>
            </a:r>
            <a:r>
              <a:rPr lang="ru-RU" dirty="0"/>
              <a:t>опрошенных опасались негативного влияния нормально работающих станций на окружающую среду, и от </a:t>
            </a:r>
            <a:r>
              <a:rPr lang="ru-RU" b="1" dirty="0"/>
              <a:t>70</a:t>
            </a:r>
            <a:r>
              <a:rPr lang="ru-RU" dirty="0"/>
              <a:t> до</a:t>
            </a:r>
            <a:r>
              <a:rPr lang="ru-RU" b="1" dirty="0"/>
              <a:t> 80%</a:t>
            </a:r>
            <a:r>
              <a:rPr lang="ru-RU" dirty="0"/>
              <a:t> не желали жить по соседству с АЭС.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5094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/>
              <a:t>Опрос № 1 «Следует ли России развивать атомную энергетику?»</a:t>
            </a:r>
          </a:p>
        </p:txBody>
      </p:sp>
      <p:pic>
        <p:nvPicPr>
          <p:cNvPr id="4" name="Рисунок 3" descr="C:\Users\W7\Desktop\1.pn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4206" y="1490424"/>
            <a:ext cx="8056226" cy="402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W7\Desktop\2.pn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r="4535"/>
          <a:stretch/>
        </p:blipFill>
        <p:spPr bwMode="auto">
          <a:xfrm>
            <a:off x="539552" y="1700807"/>
            <a:ext cx="7704856" cy="3685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/>
              <a:t>Опрос № 2 «Если в вашем регионе построят АЭС, вы это поддержите?»</a:t>
            </a:r>
          </a:p>
        </p:txBody>
      </p:sp>
    </p:spTree>
    <p:extLst>
      <p:ext uri="{BB962C8B-B14F-4D97-AF65-F5344CB8AC3E}">
        <p14:creationId xmlns:p14="http://schemas.microsoft.com/office/powerpoint/2010/main" val="985643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/>
              <a:t>Общественное мнение о работе АЭС</a:t>
            </a:r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370903090"/>
              </p:ext>
            </p:extLst>
          </p:nvPr>
        </p:nvGraphicFramePr>
        <p:xfrm>
          <a:off x="251520" y="1628800"/>
          <a:ext cx="806489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Интернет-ресурсы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6"/>
            </a:solidFill>
          </a:ln>
        </p:spPr>
        <p:txBody>
          <a:bodyPr>
            <a:normAutofit fontScale="47500" lnSpcReduction="20000"/>
          </a:bodyPr>
          <a:lstStyle/>
          <a:p>
            <a:pPr lvl="0"/>
            <a:r>
              <a:rPr lang="ru-RU" dirty="0"/>
              <a:t>Национальная академия наук Белоруссии. Информационный бюллетень № 10-11, 2010 г. </a:t>
            </a:r>
            <a:r>
              <a:rPr lang="ru-RU" u="sng" dirty="0">
                <a:hlinkClick r:id="rId2"/>
              </a:rPr>
              <a:t>http://sosny.bas-net.by/wp-content/uploads/2012/09/bul_2010_10_11.pdf</a:t>
            </a:r>
            <a:endParaRPr lang="ru-RU" dirty="0"/>
          </a:p>
          <a:p>
            <a:pPr lvl="0"/>
            <a:r>
              <a:rPr lang="ru-RU" dirty="0"/>
              <a:t>Порядок захоронения радиоактивных отходов и ядерные могильники </a:t>
            </a:r>
            <a:r>
              <a:rPr lang="ru-RU" u="sng" dirty="0">
                <a:hlinkClick r:id="rId3"/>
              </a:rPr>
              <a:t>https://promusor.info/othody/yadernye-mogilniki/</a:t>
            </a:r>
            <a:endParaRPr lang="ru-RU" dirty="0"/>
          </a:p>
          <a:p>
            <a:pPr lvl="0"/>
            <a:r>
              <a:rPr lang="ru-RU" dirty="0"/>
              <a:t>Захоронение высокорадиоактивных отходов в России и пути захоронения РАО </a:t>
            </a:r>
            <a:r>
              <a:rPr lang="ru-RU" u="sng" dirty="0">
                <a:hlinkClick r:id="rId4"/>
              </a:rPr>
              <a:t>https://habr.com/ru/post/476244/</a:t>
            </a:r>
            <a:endParaRPr lang="ru-RU" dirty="0"/>
          </a:p>
          <a:p>
            <a:pPr lvl="0"/>
            <a:r>
              <a:rPr lang="ru-RU" dirty="0"/>
              <a:t>Как </a:t>
            </a:r>
            <a:r>
              <a:rPr lang="ru-RU" dirty="0" err="1"/>
              <a:t>захоранивают</a:t>
            </a:r>
            <a:r>
              <a:rPr lang="ru-RU" dirty="0"/>
              <a:t> ядерное топливо, и как долго оно опасно </a:t>
            </a:r>
            <a:r>
              <a:rPr lang="ru-RU" u="sng" dirty="0">
                <a:hlinkClick r:id="rId5"/>
              </a:rPr>
              <a:t>https://www.atomic-energy.ru/SMI/2020/05/13/103597</a:t>
            </a:r>
            <a:endParaRPr lang="ru-RU" dirty="0"/>
          </a:p>
          <a:p>
            <a:pPr lvl="0"/>
            <a:r>
              <a:rPr lang="ru-RU" dirty="0"/>
              <a:t>Изучение современных проблем обращения с радиоактивными отходами</a:t>
            </a:r>
          </a:p>
          <a:p>
            <a:r>
              <a:rPr lang="ru-RU" u="sng" dirty="0">
                <a:hlinkClick r:id="rId6"/>
              </a:rPr>
              <a:t>https://school-science.ru/12/19/48583</a:t>
            </a:r>
            <a:endParaRPr lang="ru-RU" dirty="0"/>
          </a:p>
          <a:p>
            <a:pPr lvl="0"/>
            <a:r>
              <a:rPr lang="ru-RU" dirty="0"/>
              <a:t>Под Екатеринбургом разрешили строить новое хранилище для радиоактивных отходов </a:t>
            </a:r>
            <a:r>
              <a:rPr lang="ru-RU" u="sng" dirty="0">
                <a:hlinkClick r:id="rId7"/>
              </a:rPr>
              <a:t>https://www.e1.ru/text/ecology/2021/12/05/70296215/</a:t>
            </a:r>
            <a:endParaRPr lang="ru-RU" dirty="0"/>
          </a:p>
          <a:p>
            <a:pPr lvl="0"/>
            <a:r>
              <a:rPr lang="ru-RU" dirty="0"/>
              <a:t>Разобрать до "зеленой лужайки": что будет с отходами БАЭС? </a:t>
            </a:r>
            <a:r>
              <a:rPr lang="ru-RU" u="sng" dirty="0">
                <a:hlinkClick r:id="rId8"/>
              </a:rPr>
              <a:t>https://news.myseldon.com/ru/news/index/263650021</a:t>
            </a:r>
            <a:endParaRPr lang="ru-RU" dirty="0"/>
          </a:p>
          <a:p>
            <a:pPr lvl="0"/>
            <a:r>
              <a:rPr lang="ru-RU" dirty="0"/>
              <a:t>Эксперты разрешили строить хранилище отходов БАЭС под Екатеринбургом </a:t>
            </a:r>
            <a:r>
              <a:rPr lang="ru-RU" u="sng" dirty="0">
                <a:hlinkClick r:id="rId9"/>
              </a:rPr>
              <a:t>https://ekaterinburg.octagon.media/novosti/eksperty_razreshili_stroit_xranilishhe_radioaktivnyx_otxodov_pod_ekaterinburgom.html</a:t>
            </a:r>
            <a:endParaRPr lang="ru-RU" dirty="0"/>
          </a:p>
          <a:p>
            <a:pPr lvl="0"/>
            <a:r>
              <a:rPr lang="ru-RU" dirty="0"/>
              <a:t>Жители Заречного согласовали строительство комплекса переработки радиоактивных отходов</a:t>
            </a:r>
          </a:p>
          <a:p>
            <a:r>
              <a:rPr lang="ru-RU" u="sng" dirty="0">
                <a:hlinkClick r:id="rId10"/>
              </a:rPr>
              <a:t>https://ekaterinburg.octagon.media/novosti/zhiteli_zarechnogo_soglasovali_stroitelstvo_kompleksa_pererabotki_radioaktivnyx_otxodov.html</a:t>
            </a:r>
            <a:endParaRPr lang="ru-RU" dirty="0"/>
          </a:p>
          <a:p>
            <a:pPr lvl="0"/>
            <a:r>
              <a:rPr lang="ru-RU" dirty="0"/>
              <a:t>Информация о создании хранилища ядерных отходов под Екатеринбургом не подтвердилась </a:t>
            </a:r>
            <a:r>
              <a:rPr lang="ru-RU" u="sng" dirty="0">
                <a:hlinkClick r:id="rId11"/>
              </a:rPr>
              <a:t>https://www.atomic-energy.ru/news/2021/12/09/120102</a:t>
            </a:r>
            <a:endParaRPr lang="ru-RU" dirty="0"/>
          </a:p>
          <a:p>
            <a:pPr lvl="0"/>
            <a:r>
              <a:rPr lang="ru-RU" dirty="0"/>
              <a:t>На Белоярской АЭС заявили, что пункт изоляции отходов не окажет влияния на персонал и экологию </a:t>
            </a:r>
            <a:r>
              <a:rPr lang="ru-RU" u="sng" dirty="0">
                <a:hlinkClick r:id="rId12"/>
              </a:rPr>
              <a:t>https://www.kommersant.ru/doc/5127433</a:t>
            </a:r>
            <a:endParaRPr lang="ru-RU" dirty="0"/>
          </a:p>
          <a:p>
            <a:pPr lvl="0"/>
            <a:r>
              <a:rPr lang="ru-RU" dirty="0"/>
              <a:t>Федеральные законы об АЭС </a:t>
            </a:r>
            <a:r>
              <a:rPr lang="ru-RU" u="sng" dirty="0">
                <a:hlinkClick r:id="rId13"/>
              </a:rPr>
              <a:t>https://docs.cntd.ru/document/902288595</a:t>
            </a:r>
            <a:endParaRPr lang="ru-RU" dirty="0"/>
          </a:p>
          <a:p>
            <a:pPr lvl="0"/>
            <a:r>
              <a:rPr lang="ru-RU" dirty="0"/>
              <a:t>Опросы людей про их мнения об АЭС и РАО </a:t>
            </a:r>
            <a:r>
              <a:rPr lang="ru-RU" u="sng" dirty="0">
                <a:hlinkClick r:id="rId14"/>
              </a:rPr>
              <a:t>http://www.ibrae.ac.ru/docs/публикации/Книга_Радиацио..</a:t>
            </a:r>
            <a:endParaRPr lang="ru-RU" dirty="0"/>
          </a:p>
          <a:p>
            <a:pPr lvl="0"/>
            <a:r>
              <a:rPr lang="ru-RU" dirty="0"/>
              <a:t>Отчет по экологической безопасности БАЭС </a:t>
            </a:r>
            <a:r>
              <a:rPr lang="ru-RU" u="sng" dirty="0">
                <a:hlinkClick r:id="rId15" tooltip="https://www.rosatom.ru/upload/iblock/f6f/f6f7d2fb8450e40ac6322f5940281a9f.pdf"/>
              </a:rPr>
              <a:t>https://www.rosatom.ru/upload/iblock/f6f/f6f7d2fb8450..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44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Оглавление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6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dirty="0"/>
              <a:t>ВВЕДЕНИЕ</a:t>
            </a:r>
            <a:endParaRPr lang="ru-RU" sz="1800" dirty="0"/>
          </a:p>
          <a:p>
            <a:r>
              <a:rPr lang="ru-RU" dirty="0"/>
              <a:t>ГЛАВА 1. Теоретическая часть</a:t>
            </a:r>
            <a:endParaRPr lang="ru-RU" sz="1800" dirty="0"/>
          </a:p>
          <a:p>
            <a:r>
              <a:rPr lang="ru-RU" sz="2700" dirty="0"/>
              <a:t>1.1 </a:t>
            </a:r>
            <a:r>
              <a:rPr lang="ru-RU" sz="2700" dirty="0">
                <a:hlinkClick r:id="rId2" action="ppaction://hlinksldjump"/>
              </a:rPr>
              <a:t>Радиоактивные отходы и основная информация о них</a:t>
            </a:r>
            <a:endParaRPr lang="ru-RU" dirty="0"/>
          </a:p>
          <a:p>
            <a:r>
              <a:rPr lang="ru-RU" sz="2700" dirty="0"/>
              <a:t>1.2 Основные стадии взаимодействия с РАО</a:t>
            </a:r>
            <a:endParaRPr lang="ru-RU" dirty="0"/>
          </a:p>
          <a:p>
            <a:r>
              <a:rPr lang="ru-RU" dirty="0"/>
              <a:t>ГЛАВА 2.  Практическая часть</a:t>
            </a:r>
            <a:endParaRPr lang="ru-RU" sz="1800" dirty="0"/>
          </a:p>
          <a:p>
            <a:r>
              <a:rPr lang="ru-RU" dirty="0"/>
              <a:t>2.1 Радиоактивные отходы на территории, прилегающей к БАЭС</a:t>
            </a:r>
            <a:endParaRPr lang="ru-RU" sz="1800" dirty="0"/>
          </a:p>
          <a:p>
            <a:r>
              <a:rPr lang="ru-RU" dirty="0"/>
              <a:t>2.2 Изучение экологических последствий, связанных с захоронением РАО на территории БАЭС</a:t>
            </a:r>
            <a:endParaRPr lang="ru-RU" sz="1800" dirty="0"/>
          </a:p>
          <a:p>
            <a:r>
              <a:rPr lang="ru-RU" dirty="0"/>
              <a:t>2.3 Изучение результатов социального опроса населения </a:t>
            </a:r>
            <a:endParaRPr lang="ru-RU" sz="1800" dirty="0"/>
          </a:p>
          <a:p>
            <a:r>
              <a:rPr lang="ru-RU" dirty="0"/>
              <a:t>ВЫВОД</a:t>
            </a:r>
            <a:endParaRPr lang="ru-RU" sz="1800" dirty="0"/>
          </a:p>
          <a:p>
            <a:r>
              <a:rPr lang="ru-RU" dirty="0"/>
              <a:t>СПИСОК  ИНТЕРНЕТ-РЕСУРСОВ</a:t>
            </a:r>
            <a:endParaRPr lang="ru-RU" sz="1800" dirty="0"/>
          </a:p>
          <a:p>
            <a:endParaRPr lang="ru-RU" sz="1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Цель проекта </a:t>
            </a:r>
            <a:r>
              <a:rPr lang="ru-RU" sz="2000" dirty="0">
                <a:solidFill>
                  <a:schemeClr val="tx1"/>
                </a:solidFill>
              </a:rPr>
              <a:t>- формулирование вывода об уровне безопасности захоронения радиоактивных отходов на территориях, примыкающих к населённым пунктам.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6"/>
            </a:solidFill>
          </a:ln>
        </p:spPr>
        <p:txBody>
          <a:bodyPr>
            <a:normAutofit/>
          </a:bodyPr>
          <a:lstStyle/>
          <a:p>
            <a:pPr lvl="0"/>
            <a:r>
              <a:rPr lang="ru-RU" sz="2000" b="1" dirty="0"/>
              <a:t>Задачи</a:t>
            </a:r>
            <a:r>
              <a:rPr lang="ru-RU" sz="2000" dirty="0"/>
              <a:t>: Найти в средствах СМИ информацию о видах и методах захоронения РАО; Рассмотреть виды РАО от деятельности БАЭС; Изучить проект захоронения РАО на БАЭС; Изучить экологические последствия, связанные с захоронением РАО на территории БАЭС; Изучить результаты социального опроса населения </a:t>
            </a:r>
            <a:r>
              <a:rPr lang="ru-RU" sz="2000" dirty="0" err="1"/>
              <a:t>г.Заречный</a:t>
            </a:r>
            <a:r>
              <a:rPr lang="ru-RU" sz="2000" dirty="0"/>
              <a:t>; Изучить официальные документы, связанные с захоронением РАО на территории БАЭС; Сделать вывод о преимуществах и возможных последствиях проекта захоронения РАО на БАЭС.</a:t>
            </a:r>
            <a:endParaRPr lang="ru-RU" sz="2000" b="1" dirty="0"/>
          </a:p>
          <a:p>
            <a:r>
              <a:rPr lang="ru-RU" sz="2000" b="1" dirty="0"/>
              <a:t>Объектом исследования</a:t>
            </a:r>
            <a:r>
              <a:rPr lang="ru-RU" sz="2000" dirty="0"/>
              <a:t> являются радиоактивные отходы от атомных электростанций.</a:t>
            </a:r>
          </a:p>
          <a:p>
            <a:r>
              <a:rPr lang="ru-RU" sz="2000" b="1" dirty="0"/>
              <a:t>Методы исследования</a:t>
            </a:r>
            <a:r>
              <a:rPr lang="ru-RU" sz="2000" dirty="0"/>
              <a:t>: подбор информации, исследование,  анализ, обобщение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013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/>
              <a:t>1.1 Основная информация о РАО</a:t>
            </a:r>
          </a:p>
        </p:txBody>
      </p:sp>
      <p:pic>
        <p:nvPicPr>
          <p:cNvPr id="1036" name="Picture 12" descr="https://him.1sept.ru/2000/48/no48_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7429552" cy="46203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/>
              <a:t>1.2 Стадии взаимодействия с РАО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40085" t="27366" r="22715" b="29319"/>
          <a:stretch/>
        </p:blipFill>
        <p:spPr bwMode="auto">
          <a:xfrm>
            <a:off x="428596" y="1643050"/>
            <a:ext cx="7643866" cy="46434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/>
              <a:t>2.1 Радиоактивные отходы на территории, прилегающей к БАЭС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/>
              <a:t>В 2019 году на Белоярской АЭС образовалось 716,958 т. отходов производства и потребления, в том числе по классам опасности: 1 класс –2,481т. (отработанные ртутные лампы); 2 класс  - отходы 2 класса отсутствуют(оборудование, изделия, грунт); 3 класс –16,598т. (турбинные масла); 4 класс –439,942 т. (мусор от офисных и бытовых помещений ); 5 класс –257,937т. (лом и отходы) </a:t>
            </a:r>
          </a:p>
        </p:txBody>
      </p:sp>
    </p:spTree>
    <p:extLst>
      <p:ext uri="{BB962C8B-B14F-4D97-AF65-F5344CB8AC3E}">
        <p14:creationId xmlns:p14="http://schemas.microsoft.com/office/powerpoint/2010/main" val="1182925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Доля РАО 1-5 классов на БАЭС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34490775"/>
              </p:ext>
            </p:extLst>
          </p:nvPr>
        </p:nvGraphicFramePr>
        <p:xfrm>
          <a:off x="467544" y="1700808"/>
          <a:ext cx="813690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7288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b="1" dirty="0"/>
              <a:t>Доля фактических сбросов сточных вод БАЭС от предельно допустимых норм</a:t>
            </a:r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27139509"/>
              </p:ext>
            </p:extLst>
          </p:nvPr>
        </p:nvGraphicFramePr>
        <p:xfrm>
          <a:off x="539552" y="1772816"/>
          <a:ext cx="792088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2.2 Изучение экологических последствий, связанных с захоронением РАО на территории БАЭС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ru-RU" dirty="0"/>
              <a:t>На Белоярской АЭС ведется строгий учет количества радиоактивных отходов.</a:t>
            </a:r>
          </a:p>
          <a:p>
            <a:r>
              <a:rPr lang="ru-RU" dirty="0"/>
              <a:t>Имеющиеся на Белоярской АЭС пункты хранения РАО надежны и изолированы от окружающей среды. </a:t>
            </a:r>
          </a:p>
          <a:p>
            <a:r>
              <a:rPr lang="ru-RU" dirty="0"/>
              <a:t>Все РАО находятся под надежной физической, биологической и экологической защитой.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390</TotalTime>
  <Words>859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Century Schoolbook</vt:lpstr>
      <vt:lpstr>Wingdings</vt:lpstr>
      <vt:lpstr>Wingdings 2</vt:lpstr>
      <vt:lpstr>Эркер</vt:lpstr>
      <vt:lpstr>Муниципальное образовательное учреждение – средняя общеобразовательная школа №4 </vt:lpstr>
      <vt:lpstr>Оглавление</vt:lpstr>
      <vt:lpstr>Цель проекта - формулирование вывода об уровне безопасности захоронения радиоактивных отходов на территориях, примыкающих к населённым пунктам.</vt:lpstr>
      <vt:lpstr>1.1 Основная информация о РАО</vt:lpstr>
      <vt:lpstr>1.2 Стадии взаимодействия с РАО</vt:lpstr>
      <vt:lpstr>2.1 Радиоактивные отходы на территории, прилегающей к БАЭС</vt:lpstr>
      <vt:lpstr>Доля РАО 1-5 классов на БАЭС</vt:lpstr>
      <vt:lpstr>Доля фактических сбросов сточных вод БАЭС от предельно допустимых норм</vt:lpstr>
      <vt:lpstr>2.2 Изучение экологических последствий, связанных с захоронением РАО на территории БАЭС</vt:lpstr>
      <vt:lpstr>Доля радионуклидов от предельно допустимого выброса радионуклидов от АЭС</vt:lpstr>
      <vt:lpstr>Доля фактических выбросов БАЭС от предельно допустимых норм</vt:lpstr>
      <vt:lpstr>2.3 Изучение результатов социального опроса населения</vt:lpstr>
      <vt:lpstr>Опрос № 1 «Следует ли России развивать атомную энергетику?»</vt:lpstr>
      <vt:lpstr>Опрос № 2 «Если в вашем регионе построят АЭС, вы это поддержите?»</vt:lpstr>
      <vt:lpstr>Общественное мнение о работе АЭС</vt:lpstr>
      <vt:lpstr>Интернет-ресурсы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образовательное учреждение – средняя общеобразовательная школа №4 </dc:title>
  <dc:creator>Ученик</dc:creator>
  <cp:lastModifiedBy>Светлана Викторовна</cp:lastModifiedBy>
  <cp:revision>39</cp:revision>
  <dcterms:created xsi:type="dcterms:W3CDTF">2022-04-01T03:16:17Z</dcterms:created>
  <dcterms:modified xsi:type="dcterms:W3CDTF">2022-04-27T09:30:26Z</dcterms:modified>
</cp:coreProperties>
</file>