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0" r:id="rId2"/>
    <p:sldId id="257" r:id="rId3"/>
    <p:sldId id="258" r:id="rId4"/>
    <p:sldId id="260" r:id="rId5"/>
    <p:sldId id="261" r:id="rId6"/>
    <p:sldId id="259" r:id="rId7"/>
    <p:sldId id="262" r:id="rId8"/>
    <p:sldId id="264" r:id="rId9"/>
    <p:sldId id="268" r:id="rId10"/>
    <p:sldId id="269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6BD2BA-A718-478E-AABC-37A771E12994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EA48A4-B3E0-4970-A5D4-F764EB4A4B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48A4-B3E0-4970-A5D4-F764EB4A4BA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48A4-B3E0-4970-A5D4-F764EB4A4BA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3D1352-07A8-4E5E-893D-A02F0F2DE56D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3D1352-07A8-4E5E-893D-A02F0F2DE56D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0FA3F3-7FBE-4831-8761-8225CE0F8135}" type="slidenum">
              <a:rPr lang="en-US" altLang="ru-RU"/>
              <a:pPr/>
              <a:t>2</a:t>
            </a:fld>
            <a:endParaRPr lang="en-US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48A4-B3E0-4970-A5D4-F764EB4A4BA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3D1352-07A8-4E5E-893D-A02F0F2DE56D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3D1352-07A8-4E5E-893D-A02F0F2DE56D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48A4-B3E0-4970-A5D4-F764EB4A4BA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48A4-B3E0-4970-A5D4-F764EB4A4BA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3D1352-07A8-4E5E-893D-A02F0F2DE56D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48A4-B3E0-4970-A5D4-F764EB4A4BA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2DDB1-7C59-4AF2-95C3-D64F59AFFBF3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D9C29-BCB4-4FA4-BE18-65BB55A0B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6;&#1086;&#1082;&#1091;&#1084;&#1077;&#1085;&#1090;&#1099;\&#1059;&#1088;&#1086;&#1082;%20&#1044;&#1086;&#1073;&#1088;&#1086;&#1090;&#1099;-&#1089;&#1077;&#1084;&#1100;&#1103;\Relaksaciya_-_Spokojnaya_muzyka_(xMuzic.me)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ердце 3"/>
          <p:cNvSpPr/>
          <p:nvPr/>
        </p:nvSpPr>
        <p:spPr>
          <a:xfrm>
            <a:off x="1547664" y="1340768"/>
            <a:ext cx="5112568" cy="4536504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556792"/>
            <a:ext cx="2232248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С</a:t>
            </a:r>
            <a:r>
              <a:rPr lang="ru-RU" sz="3600" dirty="0" err="1" smtClean="0">
                <a:solidFill>
                  <a:schemeClr val="tx1"/>
                </a:solidFill>
              </a:rPr>
              <a:t>сове</a:t>
            </a:r>
            <a:r>
              <a:rPr lang="ru-RU" sz="3600" dirty="0" smtClean="0">
                <a:solidFill>
                  <a:schemeClr val="tx1"/>
                </a:solidFill>
              </a:rPr>
              <a:t>…</a:t>
            </a:r>
            <a:r>
              <a:rPr lang="ru-RU" sz="3600" dirty="0" err="1" smtClean="0">
                <a:solidFill>
                  <a:schemeClr val="tx1"/>
                </a:solidFill>
              </a:rPr>
              <a:t>ть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404664"/>
            <a:ext cx="2232248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Сс</a:t>
            </a:r>
            <a:r>
              <a:rPr lang="ru-RU" sz="3600" dirty="0" err="1" smtClean="0">
                <a:solidFill>
                  <a:schemeClr val="tx1"/>
                </a:solidFill>
              </a:rPr>
              <a:t>с</a:t>
            </a:r>
            <a:r>
              <a:rPr lang="ru-RU" sz="3600" dirty="0" smtClean="0">
                <a:solidFill>
                  <a:schemeClr val="tx1"/>
                </a:solidFill>
              </a:rPr>
              <a:t>…</a:t>
            </a:r>
            <a:r>
              <a:rPr lang="ru-RU" sz="3600" dirty="0" err="1" smtClean="0">
                <a:solidFill>
                  <a:schemeClr val="tx1"/>
                </a:solidFill>
              </a:rPr>
              <a:t>рдце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07696" y="2060848"/>
            <a:ext cx="2736304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r>
              <a:rPr lang="ru-RU" sz="3600" dirty="0" smtClean="0">
                <a:solidFill>
                  <a:schemeClr val="tx1"/>
                </a:solidFill>
              </a:rPr>
              <a:t>…</a:t>
            </a:r>
            <a:r>
              <a:rPr lang="ru-RU" sz="3600" dirty="0" err="1" smtClean="0">
                <a:solidFill>
                  <a:schemeClr val="tx1"/>
                </a:solidFill>
              </a:rPr>
              <a:t>удрость</a:t>
            </a:r>
            <a:endParaRPr lang="ru-RU" sz="3600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292080" y="4365104"/>
            <a:ext cx="2302024" cy="6755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С</a:t>
            </a:r>
            <a:r>
              <a:rPr lang="ru-RU" sz="3600" dirty="0" err="1" smtClean="0">
                <a:solidFill>
                  <a:schemeClr val="tx1"/>
                </a:solidFill>
              </a:rPr>
              <a:t>радост</a:t>
            </a:r>
            <a:r>
              <a:rPr lang="ru-RU" sz="3600" dirty="0" smtClean="0">
                <a:solidFill>
                  <a:schemeClr val="tx1"/>
                </a:solidFill>
              </a:rPr>
              <a:t>…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4437112"/>
            <a:ext cx="2232248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С</a:t>
            </a:r>
            <a:r>
              <a:rPr lang="ru-RU" sz="3600" dirty="0" err="1" smtClean="0">
                <a:solidFill>
                  <a:schemeClr val="tx1"/>
                </a:solidFill>
              </a:rPr>
              <a:t>дит</a:t>
            </a:r>
            <a:r>
              <a:rPr lang="ru-RU" sz="3600" dirty="0" smtClean="0">
                <a:solidFill>
                  <a:schemeClr val="tx1"/>
                </a:solidFill>
              </a:rPr>
              <a:t>…</a:t>
            </a:r>
            <a:endParaRPr lang="ru-RU" sz="3600" dirty="0"/>
          </a:p>
        </p:txBody>
      </p:sp>
      <p:sp>
        <p:nvSpPr>
          <p:cNvPr id="10" name="Дуга 9"/>
          <p:cNvSpPr/>
          <p:nvPr/>
        </p:nvSpPr>
        <p:spPr>
          <a:xfrm>
            <a:off x="1403648" y="332656"/>
            <a:ext cx="2952328" cy="2664296"/>
          </a:xfrm>
          <a:prstGeom prst="arc">
            <a:avLst>
              <a:gd name="adj1" fmla="val 9866868"/>
              <a:gd name="adj2" fmla="val 201796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>
            <a:off x="3779912" y="548680"/>
            <a:ext cx="3600400" cy="2736304"/>
          </a:xfrm>
          <a:prstGeom prst="arc">
            <a:avLst>
              <a:gd name="adj1" fmla="val 13052373"/>
              <a:gd name="adj2" fmla="val 142643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>
            <a:off x="6300192" y="2780928"/>
            <a:ext cx="1418456" cy="1944216"/>
          </a:xfrm>
          <a:prstGeom prst="arc">
            <a:avLst>
              <a:gd name="adj1" fmla="val 16200000"/>
              <a:gd name="adj2" fmla="val 439804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4625692">
            <a:off x="3331223" y="2361747"/>
            <a:ext cx="2248116" cy="5559526"/>
          </a:xfrm>
          <a:prstGeom prst="arc">
            <a:avLst>
              <a:gd name="adj1" fmla="val 16465881"/>
              <a:gd name="adj2" fmla="val 633233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>
            <a:off x="3563888" y="2636912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>
            <a:off x="1835696" y="2924944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>
            <a:off x="899592" y="2276872"/>
            <a:ext cx="1706488" cy="2952328"/>
          </a:xfrm>
          <a:prstGeom prst="arc">
            <a:avLst>
              <a:gd name="adj1" fmla="val 4693555"/>
              <a:gd name="adj2" fmla="val 1554963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дзаголовок 2"/>
          <p:cNvSpPr>
            <a:spLocks noGrp="1"/>
          </p:cNvSpPr>
          <p:nvPr/>
        </p:nvSpPr>
        <p:spPr>
          <a:xfrm>
            <a:off x="2555776" y="2708920"/>
            <a:ext cx="3312368" cy="1596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8" name="Подзаголовок 2"/>
          <p:cNvSpPr>
            <a:spLocks noGrp="1"/>
          </p:cNvSpPr>
          <p:nvPr/>
        </p:nvSpPr>
        <p:spPr>
          <a:xfrm>
            <a:off x="1371600" y="25527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339752" y="2996952"/>
            <a:ext cx="35283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семья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60350"/>
            <a:ext cx="856932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5516338" cy="645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103440" y="0"/>
            <a:ext cx="5040560" cy="3046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семейном кругу мы с вами растем,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Основа основ – родительский дом.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семейном кругу все корни твои,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в жизнь </a:t>
            </a:r>
            <a:r>
              <a:rPr kumimoji="0" lang="ru-RU" sz="2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 </a:t>
            </a:r>
            <a:r>
              <a:rPr kumimoji="0" lang="ru-RU" sz="2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входишь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семьи».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Sans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83768" y="1988840"/>
            <a:ext cx="56886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7200" dirty="0" smtClean="0">
                <a:solidFill>
                  <a:srgbClr val="FF0000"/>
                </a:solidFill>
                <a:latin typeface="Mistral" pitchFamily="66" charset="0"/>
              </a:rPr>
              <a:t>Спасибо за внимание!</a:t>
            </a:r>
            <a:endParaRPr lang="ru-RU" altLang="ru-RU" sz="7200" dirty="0">
              <a:solidFill>
                <a:srgbClr val="FF0000"/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>
          <a:xfrm>
            <a:off x="2915816" y="260648"/>
            <a:ext cx="4745831" cy="13716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10000" dirty="0" smtClean="0">
                <a:solidFill>
                  <a:srgbClr val="C00000"/>
                </a:solidFill>
                <a:latin typeface="Mistral" pitchFamily="66" charset="0"/>
              </a:rPr>
              <a:t>Моя семья - </a:t>
            </a:r>
          </a:p>
        </p:txBody>
      </p:sp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1628800"/>
            <a:ext cx="5318522" cy="838200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spcBef>
                <a:spcPct val="0"/>
              </a:spcBef>
            </a:pPr>
            <a:r>
              <a:rPr lang="ru-RU" altLang="ru-RU" sz="6600" dirty="0" smtClean="0">
                <a:solidFill>
                  <a:srgbClr val="002060"/>
                </a:solidFill>
                <a:latin typeface="Mistral" pitchFamily="66" charset="0"/>
              </a:rPr>
              <a:t>моя радость!</a:t>
            </a:r>
          </a:p>
        </p:txBody>
      </p:sp>
      <p:pic>
        <p:nvPicPr>
          <p:cNvPr id="7172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6" y="963614"/>
            <a:ext cx="2537222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780928"/>
            <a:ext cx="525658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27584" y="188640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 словаре русского языка С.И.Ожегова "</a:t>
            </a:r>
            <a:r>
              <a:rPr lang="ru-RU" sz="3600" b="1" i="1" dirty="0" smtClean="0"/>
              <a:t>Семья - группа живущих вместе родственников».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023937" y="166688"/>
            <a:ext cx="71675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6000" b="1">
                <a:solidFill>
                  <a:srgbClr val="C00000"/>
                </a:solidFill>
                <a:latin typeface="Monotype Corsiva" pitchFamily="66" charset="0"/>
                <a:ea typeface="DotumChe" pitchFamily="49" charset="-127"/>
              </a:rPr>
              <a:t>Тайны слова "семья"</a:t>
            </a: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251223" y="1770064"/>
            <a:ext cx="566975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 dirty="0">
                <a:solidFill>
                  <a:srgbClr val="002060"/>
                </a:solidFill>
                <a:latin typeface="Monotype Corsiva" pitchFamily="66" charset="0"/>
                <a:ea typeface="GungsuhChe" pitchFamily="49" charset="-127"/>
                <a:cs typeface="Kalinga" pitchFamily="34" charset="0"/>
              </a:rPr>
              <a:t>В слове </a:t>
            </a:r>
            <a:r>
              <a:rPr lang="ru-RU" altLang="ru-RU" sz="2800" dirty="0">
                <a:solidFill>
                  <a:srgbClr val="C00000"/>
                </a:solidFill>
                <a:latin typeface="Monotype Corsiva" pitchFamily="66" charset="0"/>
                <a:ea typeface="GungsuhChe" pitchFamily="49" charset="-127"/>
                <a:cs typeface="Kalinga" pitchFamily="34" charset="0"/>
              </a:rPr>
              <a:t>"семья" </a:t>
            </a:r>
            <a:r>
              <a:rPr lang="ru-RU" altLang="ru-RU" sz="2800" dirty="0">
                <a:solidFill>
                  <a:srgbClr val="002060"/>
                </a:solidFill>
                <a:latin typeface="Monotype Corsiva" pitchFamily="66" charset="0"/>
                <a:ea typeface="GungsuhChe" pitchFamily="49" charset="-127"/>
                <a:cs typeface="Kalinga" pitchFamily="34" charset="0"/>
              </a:rPr>
              <a:t>много поучительных загадок и открытий. Это слово можно разделить на </a:t>
            </a:r>
            <a:r>
              <a:rPr lang="ru-RU" altLang="ru-RU" sz="2800" dirty="0">
                <a:solidFill>
                  <a:srgbClr val="C00000"/>
                </a:solidFill>
                <a:latin typeface="Monotype Corsiva" pitchFamily="66" charset="0"/>
                <a:ea typeface="GungsuhChe" pitchFamily="49" charset="-127"/>
                <a:cs typeface="Kalinga" pitchFamily="34" charset="0"/>
              </a:rPr>
              <a:t>"семь" и «я", </a:t>
            </a:r>
            <a:r>
              <a:rPr lang="ru-RU" altLang="ru-RU" sz="2800" u="sng" dirty="0">
                <a:solidFill>
                  <a:srgbClr val="002060"/>
                </a:solidFill>
                <a:latin typeface="Monotype Corsiva" pitchFamily="66" charset="0"/>
                <a:ea typeface="GungsuhChe" pitchFamily="49" charset="-127"/>
                <a:cs typeface="Kalinga" pitchFamily="34" charset="0"/>
              </a:rPr>
              <a:t>т.е. семеро таких же как я. </a:t>
            </a:r>
            <a:r>
              <a:rPr lang="ru-RU" altLang="ru-RU" sz="2800" dirty="0">
                <a:solidFill>
                  <a:srgbClr val="002060"/>
                </a:solidFill>
                <a:latin typeface="Monotype Corsiva" pitchFamily="66" charset="0"/>
                <a:ea typeface="GungsuhChe" pitchFamily="49" charset="-127"/>
                <a:cs typeface="Kalinga" pitchFamily="34" charset="0"/>
              </a:rPr>
              <a:t>И, действительно, в семье все чем-то похожи друг на друга: лицом, взглядом, голосом, мимикой, жестами. Само по себе число "7" особенное - оно неделимое. Потому оно говорит нам, что семья - единое целое!</a:t>
            </a:r>
          </a:p>
        </p:txBody>
      </p:sp>
      <p:pic>
        <p:nvPicPr>
          <p:cNvPr id="9220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3916" y="2344739"/>
            <a:ext cx="2041922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22496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0962" y="141289"/>
            <a:ext cx="8921354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>
                    <a:lumMod val="65000"/>
                  </a:schemeClr>
                </a:solidFill>
                <a:latin typeface="Monotype Corsiva" panose="03010101010201010101" pitchFamily="66" charset="0"/>
                <a:cs typeface="+mn-cs"/>
              </a:rPr>
              <a:t>Есть ещё одна тайна у этого слова.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>
                    <a:lumMod val="65000"/>
                  </a:schemeClr>
                </a:solidFill>
                <a:latin typeface="Monotype Corsiva" panose="03010101010201010101" pitchFamily="66" charset="0"/>
                <a:cs typeface="+mn-cs"/>
              </a:rPr>
              <a:t>Оно происходит от слова </a:t>
            </a:r>
            <a:r>
              <a:rPr lang="ru-RU" sz="2800" dirty="0">
                <a:solidFill>
                  <a:srgbClr val="C00000"/>
                </a:solidFill>
                <a:latin typeface="Monotype Corsiva" panose="03010101010201010101" pitchFamily="66" charset="0"/>
                <a:cs typeface="+mn-cs"/>
              </a:rPr>
              <a:t>"семя". </a:t>
            </a:r>
            <a:r>
              <a:rPr lang="ru-RU" sz="2800" dirty="0">
                <a:solidFill>
                  <a:schemeClr val="bg1">
                    <a:lumMod val="65000"/>
                  </a:schemeClr>
                </a:solidFill>
                <a:latin typeface="Monotype Corsiva" panose="03010101010201010101" pitchFamily="66" charset="0"/>
                <a:cs typeface="+mn-cs"/>
              </a:rPr>
              <a:t>Как вы думаете, почему?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1685" y="5524500"/>
            <a:ext cx="9002315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>
                    <a:lumMod val="65000"/>
                  </a:schemeClr>
                </a:solidFill>
                <a:latin typeface="Monotype Corsiva" panose="03010101010201010101" pitchFamily="66" charset="0"/>
                <a:cs typeface="+mn-cs"/>
              </a:rPr>
              <a:t>Действительно, вновь родившаяся семья похожа </a:t>
            </a:r>
            <a:r>
              <a:rPr lang="ru-RU" sz="2400" u="sng" dirty="0">
                <a:solidFill>
                  <a:srgbClr val="C00000"/>
                </a:solidFill>
                <a:latin typeface="Monotype Corsiva" panose="03010101010201010101" pitchFamily="66" charset="0"/>
                <a:cs typeface="+mn-cs"/>
              </a:rPr>
              <a:t>на семечко</a:t>
            </a:r>
            <a:r>
              <a:rPr lang="ru-RU" sz="2400" dirty="0">
                <a:solidFill>
                  <a:schemeClr val="bg1">
                    <a:lumMod val="65000"/>
                  </a:schemeClr>
                </a:solidFill>
                <a:latin typeface="Monotype Corsiva" panose="03010101010201010101" pitchFamily="66" charset="0"/>
                <a:cs typeface="+mn-cs"/>
              </a:rPr>
              <a:t>, из которого вырастают новые представители человечества, как из зерна колосья. </a:t>
            </a:r>
            <a:endParaRPr lang="ru-RU" sz="2400" u="sng" dirty="0">
              <a:solidFill>
                <a:schemeClr val="bg1">
                  <a:lumMod val="65000"/>
                </a:schemeClr>
              </a:solidFill>
              <a:latin typeface="Monotype Corsiva" panose="03010101010201010101" pitchFamily="66" charset="0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Monotype Corsiva" panose="03010101010201010101" pitchFamily="66" charset="0"/>
                <a:cs typeface="+mn-cs"/>
              </a:rPr>
              <a:t>Зерно выращивают с любовью и заботой, и в семье необходимы согласие и забота друг о друге.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u="sng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u="sng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Пословицы и поговорки </a:t>
            </a:r>
            <a:br>
              <a:rPr lang="ru-RU" u="sng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052736"/>
            <a:ext cx="7668344" cy="5616624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«Золото и серебро не стареют,</a:t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2060"/>
                </a:solidFill>
              </a:rPr>
              <a:t>  отец и мать цены не имеют».</a:t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B050"/>
                </a:solidFill>
              </a:rPr>
              <a:t/>
            </a:r>
            <a:br>
              <a:rPr lang="ru-RU" b="1" i="1" dirty="0">
                <a:solidFill>
                  <a:srgbClr val="00B050"/>
                </a:solidFill>
              </a:rPr>
            </a:br>
            <a:r>
              <a:rPr lang="ru-RU" b="1" i="1" dirty="0">
                <a:solidFill>
                  <a:srgbClr val="00B050"/>
                </a:solidFill>
              </a:rPr>
              <a:t>«Не нужен клад, </a:t>
            </a:r>
            <a:br>
              <a:rPr lang="ru-RU" b="1" i="1" dirty="0">
                <a:solidFill>
                  <a:srgbClr val="00B050"/>
                </a:solidFill>
              </a:rPr>
            </a:br>
            <a:r>
              <a:rPr lang="ru-RU" b="1" i="1" dirty="0">
                <a:solidFill>
                  <a:srgbClr val="00B050"/>
                </a:solidFill>
              </a:rPr>
              <a:t>   когда в семье лад</a:t>
            </a:r>
            <a:r>
              <a:rPr lang="ru-RU" b="1" i="1" dirty="0" smtClean="0">
                <a:solidFill>
                  <a:srgbClr val="00B050"/>
                </a:solidFill>
              </a:rPr>
              <a:t>».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«Не будет добра,</a:t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2060"/>
                </a:solidFill>
              </a:rPr>
              <a:t>коли в семье вражда».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>
                <a:solidFill>
                  <a:srgbClr val="00B050"/>
                </a:solidFill>
              </a:rPr>
              <a:t>«Когда семья вместе, </a:t>
            </a:r>
            <a:br>
              <a:rPr lang="ru-RU" b="1" i="1" dirty="0">
                <a:solidFill>
                  <a:srgbClr val="00B050"/>
                </a:solidFill>
              </a:rPr>
            </a:br>
            <a:r>
              <a:rPr lang="ru-RU" b="1" i="1" dirty="0">
                <a:solidFill>
                  <a:srgbClr val="00B050"/>
                </a:solidFill>
              </a:rPr>
              <a:t>так и душа на месте».</a:t>
            </a: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060848"/>
            <a:ext cx="2726059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u="sng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u="sng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Пословицы и поговорки </a:t>
            </a:r>
            <a:br>
              <a:rPr lang="ru-RU" u="sng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03240" y="1052736"/>
            <a:ext cx="6840760" cy="561662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«В семье разлад – </a:t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2060"/>
                </a:solidFill>
              </a:rPr>
              <a:t>так и дому не рад».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>
                <a:solidFill>
                  <a:srgbClr val="002060"/>
                </a:solidFill>
              </a:rPr>
              <a:t/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B050"/>
                </a:solidFill>
              </a:rPr>
              <a:t>«Семья в куче – не </a:t>
            </a:r>
            <a:br>
              <a:rPr lang="ru-RU" b="1" i="1" dirty="0">
                <a:solidFill>
                  <a:srgbClr val="00B050"/>
                </a:solidFill>
              </a:rPr>
            </a:br>
            <a:r>
              <a:rPr lang="ru-RU" b="1" i="1" dirty="0">
                <a:solidFill>
                  <a:srgbClr val="00B050"/>
                </a:solidFill>
              </a:rPr>
              <a:t>страшна и туча</a:t>
            </a:r>
            <a:r>
              <a:rPr lang="ru-RU" b="1" i="1" dirty="0" smtClean="0">
                <a:solidFill>
                  <a:srgbClr val="00B050"/>
                </a:solidFill>
              </a:rPr>
              <a:t>».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«Родители трудолюбивы, 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и </a:t>
            </a:r>
            <a:r>
              <a:rPr lang="ru-RU" b="1" i="1" dirty="0">
                <a:solidFill>
                  <a:srgbClr val="002060"/>
                </a:solidFill>
              </a:rPr>
              <a:t>дети не ленивы</a:t>
            </a:r>
            <a:r>
              <a:rPr lang="ru-RU" b="1" i="1" dirty="0" smtClean="0">
                <a:solidFill>
                  <a:srgbClr val="002060"/>
                </a:solidFill>
              </a:rPr>
              <a:t>».</a:t>
            </a:r>
          </a:p>
          <a:p>
            <a:pPr algn="ctr">
              <a:buNone/>
            </a:pPr>
            <a:endParaRPr lang="ru-RU" dirty="0">
              <a:solidFill>
                <a:srgbClr val="00B050"/>
              </a:solidFill>
            </a:endParaRPr>
          </a:p>
          <a:p>
            <a:pPr algn="ctr"/>
            <a:r>
              <a:rPr lang="ru-RU" b="1" i="1" dirty="0">
                <a:solidFill>
                  <a:srgbClr val="00B050"/>
                </a:solidFill>
              </a:rPr>
              <a:t>«Где любовь да совет, </a:t>
            </a:r>
            <a:endParaRPr lang="ru-RU" b="1" i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B050"/>
                </a:solidFill>
              </a:rPr>
              <a:t>там </a:t>
            </a:r>
            <a:r>
              <a:rPr lang="ru-RU" b="1" i="1" dirty="0">
                <a:solidFill>
                  <a:srgbClr val="00B050"/>
                </a:solidFill>
              </a:rPr>
              <a:t>и горя нет». 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273630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869156" y="0"/>
            <a:ext cx="787930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800" dirty="0">
                <a:solidFill>
                  <a:srgbClr val="C00000"/>
                </a:solidFill>
                <a:latin typeface="Monotype Corsiva" pitchFamily="66" charset="0"/>
              </a:rPr>
              <a:t>«День семьи, любви и верности», 8 июля.</a:t>
            </a:r>
          </a:p>
          <a:p>
            <a:pPr algn="ctr" eaLnBrk="1" hangingPunct="1"/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день памяти святых чудотворцев, благоверных и преподобных супругов Муромских князей Петра и </a:t>
            </a:r>
            <a:r>
              <a:rPr lang="ru-RU" alt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Февронии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27651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988840"/>
            <a:ext cx="619268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документы\Картинки\лебеди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elaksaciya_-_Spokojnaya_muzyka_(xMuz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8436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6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233</Words>
  <Application>Microsoft Office PowerPoint</Application>
  <PresentationFormat>Экран (4:3)</PresentationFormat>
  <Paragraphs>43</Paragraphs>
  <Slides>12</Slides>
  <Notes>12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Срадост…</vt:lpstr>
      <vt:lpstr>Моя семья - </vt:lpstr>
      <vt:lpstr> </vt:lpstr>
      <vt:lpstr>Слайд 4</vt:lpstr>
      <vt:lpstr>Слайд 5</vt:lpstr>
      <vt:lpstr> Пословицы и поговорки  </vt:lpstr>
      <vt:lpstr> Пословицы и поговорки  </vt:lpstr>
      <vt:lpstr>Слайд 8</vt:lpstr>
      <vt:lpstr>Слайд 9</vt:lpstr>
      <vt:lpstr>Слайд 10</vt:lpstr>
      <vt:lpstr>Слайд 11</vt:lpstr>
      <vt:lpstr>Слайд 12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семья -</dc:title>
  <dc:creator>user</dc:creator>
  <cp:lastModifiedBy>user</cp:lastModifiedBy>
  <cp:revision>10</cp:revision>
  <dcterms:created xsi:type="dcterms:W3CDTF">2018-03-02T14:28:47Z</dcterms:created>
  <dcterms:modified xsi:type="dcterms:W3CDTF">2018-10-29T14:46:07Z</dcterms:modified>
</cp:coreProperties>
</file>