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2"/>
  </p:notesMasterIdLst>
  <p:sldIdLst>
    <p:sldId id="256" r:id="rId2"/>
    <p:sldId id="278" r:id="rId3"/>
    <p:sldId id="279" r:id="rId4"/>
    <p:sldId id="277" r:id="rId5"/>
    <p:sldId id="281" r:id="rId6"/>
    <p:sldId id="282" r:id="rId7"/>
    <p:sldId id="283" r:id="rId8"/>
    <p:sldId id="284" r:id="rId9"/>
    <p:sldId id="285" r:id="rId10"/>
    <p:sldId id="286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F0F4"/>
    <a:srgbClr val="00CC00"/>
    <a:srgbClr val="0099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Relationship Id="rId4" Type="http://schemas.openxmlformats.org/officeDocument/2006/relationships/image" Target="../media/image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CF6681-42EF-4C1F-8078-53451103C5C6}" type="datetimeFigureOut">
              <a:rPr lang="ru-RU" smtClean="0"/>
              <a:t>19.01.2017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38BD46-BA34-4CE7-8FEE-1E665CD9DC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16950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43963-C33C-4255-957F-EE800E84427F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52966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19.01.2017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19.01.2017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19.01.2017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19.01.2017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19.01.2017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19.01.2017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wmf"/><Relationship Id="rId3" Type="http://schemas.openxmlformats.org/officeDocument/2006/relationships/oleObject" Target="../embeddings/oleObject2.bin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3.bin"/><Relationship Id="rId10" Type="http://schemas.openxmlformats.org/officeDocument/2006/relationships/image" Target="../media/image6.wmf"/><Relationship Id="rId4" Type="http://schemas.openxmlformats.org/officeDocument/2006/relationships/image" Target="../media/image3.wmf"/><Relationship Id="rId9" Type="http://schemas.openxmlformats.org/officeDocument/2006/relationships/oleObject" Target="../embeddings/oleObject5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Функции, их свойства и графики</a:t>
            </a:r>
            <a:endParaRPr lang="ru-RU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929190" y="3611607"/>
            <a:ext cx="3529010" cy="1199704"/>
          </a:xfrm>
        </p:spPr>
        <p:txBody>
          <a:bodyPr/>
          <a:lstStyle/>
          <a:p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04754579"/>
              </p:ext>
            </p:extLst>
          </p:nvPr>
        </p:nvGraphicFramePr>
        <p:xfrm>
          <a:off x="0" y="44624"/>
          <a:ext cx="9144000" cy="66515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716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7170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37284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62778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377413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/>
                        <a:t>Уровень «А»</a:t>
                      </a:r>
                    </a:p>
                  </a:txBody>
                  <a:tcPr marT="45723" marB="45723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/>
                        <a:t>Уровень «Б»</a:t>
                      </a:r>
                    </a:p>
                  </a:txBody>
                  <a:tcPr marT="45723" marB="45723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741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I</a:t>
                      </a:r>
                      <a:r>
                        <a:rPr lang="ru-RU" sz="1400" dirty="0"/>
                        <a:t> вариант</a:t>
                      </a:r>
                    </a:p>
                  </a:txBody>
                  <a:tcPr marT="45723" marB="45723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II</a:t>
                      </a:r>
                      <a:r>
                        <a:rPr lang="ru-RU" sz="1400" dirty="0"/>
                        <a:t> вариант</a:t>
                      </a:r>
                    </a:p>
                  </a:txBody>
                  <a:tcPr marT="45723" marB="45723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I</a:t>
                      </a:r>
                      <a:r>
                        <a:rPr lang="ru-RU" sz="1400" dirty="0"/>
                        <a:t> вариант</a:t>
                      </a:r>
                    </a:p>
                  </a:txBody>
                  <a:tcPr marT="45723" marB="45723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II</a:t>
                      </a:r>
                      <a:r>
                        <a:rPr lang="ru-RU" sz="1400" dirty="0"/>
                        <a:t> вариант</a:t>
                      </a:r>
                    </a:p>
                  </a:txBody>
                  <a:tcPr marT="45723" marB="45723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62899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1)</a:t>
                      </a:r>
                      <a:r>
                        <a:rPr kumimoji="0" lang="ru-RU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</a:t>
                      </a:r>
                      <a:r>
                        <a:rPr kumimoji="0"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(-1)=-3</a:t>
                      </a:r>
                      <a:r>
                        <a:rPr kumimoji="0"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-1</a:t>
                      </a:r>
                      <a:r>
                        <a:rPr kumimoji="0"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r>
                        <a:rPr kumimoji="0" lang="en-US" sz="1400" kern="1200" baseline="300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kumimoji="0"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+10</a:t>
                      </a:r>
                      <a:endParaRPr kumimoji="0" lang="ru-RU" sz="1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    </a:t>
                      </a:r>
                      <a:r>
                        <a:rPr kumimoji="0"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=7</a:t>
                      </a:r>
                      <a:endParaRPr kumimoji="0" lang="ru-RU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5723" marB="45723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1) </a:t>
                      </a:r>
                      <a:r>
                        <a:rPr kumimoji="0"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</a:t>
                      </a:r>
                      <a:r>
                        <a:rPr kumimoji="0"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(-1)=-5(-</a:t>
                      </a:r>
                      <a:r>
                        <a:rPr kumimoji="0"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1)</a:t>
                      </a:r>
                      <a:r>
                        <a:rPr kumimoji="0" lang="en-US" sz="1400" kern="1200" baseline="300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kumimoji="0"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+11</a:t>
                      </a:r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           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   </a:t>
                      </a:r>
                      <a:r>
                        <a:rPr kumimoji="0"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=</a:t>
                      </a:r>
                      <a:r>
                        <a:rPr kumimoji="0"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endParaRPr kumimoji="0" lang="ru-RU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5723" marB="45723"/>
                </a:tc>
                <a:tc rowSpan="2">
                  <a:txBody>
                    <a:bodyPr/>
                    <a:lstStyle/>
                    <a:p>
                      <a:pPr marL="342900" indent="-342900">
                        <a:buAutoNum type="arabicParenR"/>
                      </a:pPr>
                      <a:r>
                        <a:rPr lang="ru-RU" sz="1400" dirty="0"/>
                        <a:t>2</a:t>
                      </a:r>
                      <a:r>
                        <a:rPr lang="en-US" sz="1400" dirty="0"/>
                        <a:t>x-1&gt;0</a:t>
                      </a:r>
                    </a:p>
                    <a:p>
                      <a:pPr marL="342900" indent="-342900">
                        <a:buNone/>
                      </a:pPr>
                      <a:r>
                        <a:rPr lang="en-US" sz="1400" dirty="0"/>
                        <a:t>      2x&gt;1</a:t>
                      </a:r>
                    </a:p>
                    <a:p>
                      <a:pPr marL="342900" indent="-342900">
                        <a:buNone/>
                      </a:pPr>
                      <a:r>
                        <a:rPr lang="en-US" sz="1400" dirty="0"/>
                        <a:t>      x&gt;1:2</a:t>
                      </a:r>
                    </a:p>
                    <a:p>
                      <a:pPr marL="342900" indent="-342900">
                        <a:buNone/>
                      </a:pPr>
                      <a:r>
                        <a:rPr lang="en-US" sz="1400" dirty="0"/>
                        <a:t>      x&gt;0,5</a:t>
                      </a:r>
                    </a:p>
                    <a:p>
                      <a:pPr marL="342900" indent="-342900">
                        <a:buNone/>
                      </a:pPr>
                      <a:r>
                        <a:rPr lang="en-US" sz="1400" dirty="0"/>
                        <a:t>     (0,5</a:t>
                      </a:r>
                      <a:r>
                        <a:rPr kumimoji="0"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;+∞</a:t>
                      </a:r>
                      <a:r>
                        <a:rPr lang="en-US" sz="1400" dirty="0"/>
                        <a:t>)</a:t>
                      </a:r>
                      <a:endParaRPr lang="ru-RU" sz="1400" dirty="0"/>
                    </a:p>
                  </a:txBody>
                  <a:tcPr marT="45723" marB="45723">
                    <a:solidFill>
                      <a:srgbClr val="E8F0F4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342900" indent="-342900">
                        <a:buAutoNum type="arabicParenR"/>
                      </a:pPr>
                      <a:r>
                        <a:rPr lang="en-US" sz="1400" dirty="0"/>
                        <a:t>5x-3&gt;0</a:t>
                      </a:r>
                    </a:p>
                    <a:p>
                      <a:pPr marL="342900" indent="-342900">
                        <a:buNone/>
                      </a:pPr>
                      <a:r>
                        <a:rPr lang="en-US" sz="1400" dirty="0"/>
                        <a:t>      5x&gt;3</a:t>
                      </a:r>
                    </a:p>
                    <a:p>
                      <a:pPr marL="342900" indent="-342900">
                        <a:buNone/>
                      </a:pPr>
                      <a:r>
                        <a:rPr lang="en-US" sz="1400" dirty="0"/>
                        <a:t>      x&gt;3:5</a:t>
                      </a:r>
                    </a:p>
                    <a:p>
                      <a:pPr marL="342900" indent="-342900">
                        <a:buNone/>
                      </a:pPr>
                      <a:r>
                        <a:rPr lang="en-US" sz="1400" dirty="0"/>
                        <a:t>      x&gt;0,6</a:t>
                      </a:r>
                    </a:p>
                    <a:p>
                      <a:pPr marL="342900" indent="-342900">
                        <a:buNone/>
                      </a:pPr>
                      <a:r>
                        <a:rPr lang="en-US" sz="1400" dirty="0"/>
                        <a:t>     (0,6</a:t>
                      </a:r>
                      <a:r>
                        <a:rPr kumimoji="0"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;+∞</a:t>
                      </a:r>
                      <a:r>
                        <a:rPr lang="en-US" sz="1400" dirty="0"/>
                        <a:t>)</a:t>
                      </a:r>
                      <a:endParaRPr lang="ru-RU" sz="1400" dirty="0"/>
                    </a:p>
                  </a:txBody>
                  <a:tcPr marT="45723" marB="45723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430950">
                <a:tc>
                  <a:txBody>
                    <a:bodyPr/>
                    <a:lstStyle/>
                    <a:p>
                      <a:r>
                        <a:rPr lang="ru-RU" sz="1400" dirty="0"/>
                        <a:t>2) </a:t>
                      </a:r>
                      <a:r>
                        <a:rPr kumimoji="0"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2x+5≥0</a:t>
                      </a:r>
                      <a:endParaRPr kumimoji="0" lang="ru-RU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  2x≥-5</a:t>
                      </a:r>
                      <a:endParaRPr kumimoji="0" lang="ru-RU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  x≥-5:2</a:t>
                      </a:r>
                      <a:endParaRPr kumimoji="0" lang="ru-RU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  x≥-2,5</a:t>
                      </a:r>
                      <a:r>
                        <a:rPr kumimoji="0"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; </a:t>
                      </a:r>
                      <a:r>
                        <a:rPr kumimoji="0"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[-2,5;+∞)</a:t>
                      </a:r>
                      <a:endParaRPr kumimoji="0" lang="ru-RU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5723" marB="45723">
                    <a:solidFill>
                      <a:srgbClr val="E8F0F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2) </a:t>
                      </a:r>
                      <a:r>
                        <a:rPr kumimoji="0"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2x+9≥0</a:t>
                      </a:r>
                      <a:endParaRPr kumimoji="0" lang="ru-RU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  2x≥-9</a:t>
                      </a:r>
                      <a:endParaRPr kumimoji="0" lang="ru-RU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  x≥-9:2</a:t>
                      </a:r>
                      <a:endParaRPr kumimoji="0" lang="ru-RU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  x≥-4,5;</a:t>
                      </a:r>
                      <a:r>
                        <a:rPr kumimoji="0" 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[-</a:t>
                      </a:r>
                      <a:r>
                        <a:rPr kumimoji="0"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4,5;+∞)</a:t>
                      </a:r>
                      <a:endParaRPr kumimoji="0" lang="ru-RU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5723" marB="45723">
                    <a:solidFill>
                      <a:srgbClr val="E8F0F4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36822">
                <a:tc>
                  <a:txBody>
                    <a:bodyPr/>
                    <a:lstStyle/>
                    <a:p>
                      <a:r>
                        <a:rPr lang="en-US" sz="1400" dirty="0"/>
                        <a:t>3) a)</a:t>
                      </a:r>
                      <a:r>
                        <a:rPr lang="ru-RU" sz="1400" dirty="0"/>
                        <a:t> </a:t>
                      </a:r>
                      <a:r>
                        <a:rPr lang="en-US" sz="1400" dirty="0"/>
                        <a:t>[-3;3]</a:t>
                      </a:r>
                    </a:p>
                    <a:p>
                      <a:r>
                        <a:rPr lang="en-US" sz="1400" dirty="0"/>
                        <a:t>    </a:t>
                      </a:r>
                      <a:r>
                        <a:rPr lang="ru-RU" sz="1400" dirty="0"/>
                        <a:t>б) </a:t>
                      </a:r>
                      <a:r>
                        <a:rPr lang="en-US" sz="1400" dirty="0" smtClean="0"/>
                        <a:t>[-</a:t>
                      </a:r>
                      <a:r>
                        <a:rPr lang="ru-RU" sz="1400" dirty="0" smtClean="0"/>
                        <a:t>3</a:t>
                      </a:r>
                      <a:r>
                        <a:rPr lang="en-US" sz="1400" dirty="0" smtClean="0"/>
                        <a:t>;</a:t>
                      </a:r>
                      <a:r>
                        <a:rPr lang="ru-RU" sz="1400" dirty="0" smtClean="0"/>
                        <a:t>3</a:t>
                      </a:r>
                      <a:r>
                        <a:rPr lang="en-US" sz="1400" dirty="0" smtClean="0"/>
                        <a:t>]</a:t>
                      </a:r>
                      <a:endParaRPr lang="ru-RU" sz="1400" dirty="0"/>
                    </a:p>
                    <a:p>
                      <a:r>
                        <a:rPr lang="ru-RU" sz="1400" dirty="0"/>
                        <a:t>    в)</a:t>
                      </a:r>
                      <a:r>
                        <a:rPr lang="en-US" sz="1400" dirty="0"/>
                        <a:t> -2;0;2</a:t>
                      </a:r>
                      <a:endParaRPr lang="ru-RU" sz="1400" dirty="0"/>
                    </a:p>
                    <a:p>
                      <a:r>
                        <a:rPr lang="ru-RU" sz="1400" dirty="0"/>
                        <a:t>    г)</a:t>
                      </a:r>
                      <a:r>
                        <a:rPr lang="en-US" sz="1400" dirty="0"/>
                        <a:t> (-2;0)</a:t>
                      </a:r>
                      <a:r>
                        <a:rPr lang="ru-RU" sz="1400" dirty="0"/>
                        <a:t> и </a:t>
                      </a:r>
                      <a:r>
                        <a:rPr lang="en-US" sz="1400" dirty="0"/>
                        <a:t>(</a:t>
                      </a:r>
                      <a:r>
                        <a:rPr lang="en-US" sz="1400" dirty="0" smtClean="0"/>
                        <a:t>2;3]</a:t>
                      </a:r>
                      <a:r>
                        <a:rPr lang="ru-RU" sz="1400" dirty="0" smtClean="0"/>
                        <a:t> </a:t>
                      </a:r>
                      <a:r>
                        <a:rPr lang="ru-RU" sz="1400" dirty="0"/>
                        <a:t>– положительные;</a:t>
                      </a:r>
                      <a:endParaRPr lang="en-US" sz="1400" dirty="0"/>
                    </a:p>
                    <a:p>
                      <a:r>
                        <a:rPr lang="en-US" sz="1400" dirty="0"/>
                        <a:t>[-3;-2) </a:t>
                      </a:r>
                      <a:r>
                        <a:rPr lang="ru-RU" sz="1400" dirty="0"/>
                        <a:t>и </a:t>
                      </a:r>
                      <a:r>
                        <a:rPr lang="en-US" sz="1400" dirty="0"/>
                        <a:t>(0;2)</a:t>
                      </a:r>
                      <a:r>
                        <a:rPr lang="ru-RU" sz="1400" dirty="0"/>
                        <a:t> - о</a:t>
                      </a:r>
                      <a:r>
                        <a:rPr lang="ru-RU" sz="1400" dirty="0" smtClean="0"/>
                        <a:t>трицательные</a:t>
                      </a:r>
                      <a:endParaRPr lang="ru-RU" sz="1400" dirty="0"/>
                    </a:p>
                    <a:p>
                      <a:r>
                        <a:rPr lang="ru-RU" sz="1400" dirty="0"/>
                        <a:t>   </a:t>
                      </a:r>
                      <a:r>
                        <a:rPr lang="ru-RU" sz="1400" dirty="0" err="1"/>
                        <a:t>д</a:t>
                      </a:r>
                      <a:r>
                        <a:rPr lang="ru-RU" sz="1400" dirty="0"/>
                        <a:t>) возрастает на</a:t>
                      </a:r>
                    </a:p>
                    <a:p>
                      <a:r>
                        <a:rPr lang="en-US" sz="1400" dirty="0"/>
                        <a:t> [-3;-1] </a:t>
                      </a:r>
                      <a:r>
                        <a:rPr lang="ru-RU" sz="1400" dirty="0"/>
                        <a:t>и </a:t>
                      </a:r>
                      <a:r>
                        <a:rPr lang="en-US" sz="1400" dirty="0"/>
                        <a:t>[1;3]</a:t>
                      </a:r>
                    </a:p>
                    <a:p>
                      <a:r>
                        <a:rPr lang="ru-RU" sz="1400" dirty="0"/>
                        <a:t>убывает на </a:t>
                      </a:r>
                      <a:r>
                        <a:rPr lang="en-US" sz="1400" dirty="0"/>
                        <a:t>[-1;1</a:t>
                      </a:r>
                      <a:r>
                        <a:rPr lang="en-US" sz="1400" dirty="0" smtClean="0"/>
                        <a:t>]</a:t>
                      </a:r>
                      <a:endParaRPr lang="ru-RU" sz="1400" dirty="0" smtClean="0"/>
                    </a:p>
                    <a:p>
                      <a:r>
                        <a:rPr lang="ru-RU" sz="1400" dirty="0" smtClean="0"/>
                        <a:t>   е)</a:t>
                      </a:r>
                      <a:r>
                        <a:rPr lang="ru-RU" sz="1400" baseline="0" dirty="0" smtClean="0"/>
                        <a:t> ограничена</a:t>
                      </a:r>
                      <a:endParaRPr lang="ru-RU" sz="1400" dirty="0"/>
                    </a:p>
                  </a:txBody>
                  <a:tcPr marT="45723" marB="45723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3) a)</a:t>
                      </a:r>
                      <a:r>
                        <a:rPr lang="ru-RU" sz="1400" dirty="0"/>
                        <a:t> </a:t>
                      </a:r>
                      <a:r>
                        <a:rPr lang="en-US" sz="1400" dirty="0"/>
                        <a:t>[-3;3]</a:t>
                      </a:r>
                    </a:p>
                    <a:p>
                      <a:r>
                        <a:rPr lang="en-US" sz="1400" dirty="0"/>
                        <a:t>    </a:t>
                      </a:r>
                      <a:r>
                        <a:rPr lang="ru-RU" sz="1400" dirty="0"/>
                        <a:t>б) </a:t>
                      </a:r>
                      <a:r>
                        <a:rPr lang="en-US" sz="1400" dirty="0" smtClean="0"/>
                        <a:t>[-</a:t>
                      </a:r>
                      <a:r>
                        <a:rPr lang="ru-RU" sz="1400" dirty="0" smtClean="0"/>
                        <a:t>3</a:t>
                      </a:r>
                      <a:r>
                        <a:rPr lang="en-US" sz="1400" dirty="0" smtClean="0"/>
                        <a:t>;</a:t>
                      </a:r>
                      <a:r>
                        <a:rPr lang="ru-RU" sz="1400" dirty="0" smtClean="0"/>
                        <a:t>3</a:t>
                      </a:r>
                      <a:r>
                        <a:rPr lang="en-US" sz="1400" dirty="0" smtClean="0"/>
                        <a:t>]</a:t>
                      </a:r>
                      <a:endParaRPr lang="ru-RU" sz="1400" dirty="0"/>
                    </a:p>
                    <a:p>
                      <a:r>
                        <a:rPr lang="ru-RU" sz="1400" dirty="0"/>
                        <a:t>    в)</a:t>
                      </a:r>
                      <a:r>
                        <a:rPr lang="en-US" sz="1400" dirty="0"/>
                        <a:t> -2;0;2</a:t>
                      </a:r>
                      <a:endParaRPr lang="ru-RU" sz="1400" dirty="0"/>
                    </a:p>
                    <a:p>
                      <a:r>
                        <a:rPr lang="ru-RU" sz="1400" dirty="0"/>
                        <a:t>    г)</a:t>
                      </a:r>
                      <a:r>
                        <a:rPr lang="en-US" sz="1400" dirty="0"/>
                        <a:t> [-3;-2) </a:t>
                      </a:r>
                      <a:r>
                        <a:rPr lang="ru-RU" sz="1400" dirty="0" smtClean="0"/>
                        <a:t>и</a:t>
                      </a:r>
                      <a:r>
                        <a:rPr lang="ru-RU" sz="1400" baseline="0" dirty="0" smtClean="0"/>
                        <a:t> </a:t>
                      </a:r>
                      <a:r>
                        <a:rPr lang="en-US" sz="1400" dirty="0" smtClean="0"/>
                        <a:t>(0;2)</a:t>
                      </a:r>
                      <a:r>
                        <a:rPr lang="ru-RU" sz="1400" dirty="0" smtClean="0"/>
                        <a:t> - </a:t>
                      </a:r>
                      <a:r>
                        <a:rPr lang="ru-RU" sz="1400" dirty="0"/>
                        <a:t>положительные; </a:t>
                      </a:r>
                    </a:p>
                    <a:p>
                      <a:r>
                        <a:rPr lang="en-US" sz="1400" dirty="0" smtClean="0"/>
                        <a:t>(</a:t>
                      </a:r>
                      <a:r>
                        <a:rPr lang="ru-RU" sz="1400" dirty="0" smtClean="0"/>
                        <a:t>-</a:t>
                      </a:r>
                      <a:r>
                        <a:rPr lang="en-US" sz="1400" dirty="0" smtClean="0"/>
                        <a:t>2;0</a:t>
                      </a:r>
                      <a:r>
                        <a:rPr lang="en-US" sz="1400" dirty="0"/>
                        <a:t>)</a:t>
                      </a:r>
                      <a:r>
                        <a:rPr lang="ru-RU" sz="1400" dirty="0"/>
                        <a:t> и </a:t>
                      </a:r>
                      <a:r>
                        <a:rPr lang="en-US" sz="1400" dirty="0"/>
                        <a:t>(</a:t>
                      </a:r>
                      <a:r>
                        <a:rPr lang="en-US" sz="1400" dirty="0" smtClean="0"/>
                        <a:t>2;3]</a:t>
                      </a:r>
                      <a:r>
                        <a:rPr lang="ru-RU" sz="1400" dirty="0" smtClean="0"/>
                        <a:t> </a:t>
                      </a:r>
                      <a:r>
                        <a:rPr lang="ru-RU" sz="1400" dirty="0"/>
                        <a:t>- </a:t>
                      </a:r>
                      <a:endParaRPr lang="en-US" sz="1400" dirty="0"/>
                    </a:p>
                    <a:p>
                      <a:r>
                        <a:rPr lang="ru-RU" sz="1400" dirty="0" smtClean="0"/>
                        <a:t> </a:t>
                      </a:r>
                      <a:r>
                        <a:rPr lang="ru-RU" sz="1400" dirty="0"/>
                        <a:t>о</a:t>
                      </a:r>
                      <a:r>
                        <a:rPr lang="ru-RU" sz="1400" dirty="0" smtClean="0"/>
                        <a:t>трицательные</a:t>
                      </a:r>
                      <a:endParaRPr lang="ru-RU" sz="1400" dirty="0"/>
                    </a:p>
                    <a:p>
                      <a:r>
                        <a:rPr lang="ru-RU" sz="1400" dirty="0"/>
                        <a:t>  д) </a:t>
                      </a:r>
                      <a:r>
                        <a:rPr lang="ru-RU" sz="1400" dirty="0" smtClean="0"/>
                        <a:t>возрастает на</a:t>
                      </a:r>
                    </a:p>
                    <a:p>
                      <a:r>
                        <a:rPr lang="ru-RU" sz="1400" dirty="0" smtClean="0"/>
                        <a:t> </a:t>
                      </a:r>
                      <a:r>
                        <a:rPr lang="en-US" sz="1400" dirty="0"/>
                        <a:t>[-1;1]</a:t>
                      </a:r>
                      <a:endParaRPr lang="ru-RU" sz="1400" dirty="0"/>
                    </a:p>
                    <a:p>
                      <a:r>
                        <a:rPr lang="ru-RU" sz="1400" dirty="0"/>
                        <a:t>убывает на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 </a:t>
                      </a:r>
                      <a:r>
                        <a:rPr lang="en-US" sz="1400" dirty="0"/>
                        <a:t>[-3;-1] </a:t>
                      </a:r>
                      <a:r>
                        <a:rPr lang="ru-RU" sz="1400" dirty="0"/>
                        <a:t>и </a:t>
                      </a:r>
                      <a:r>
                        <a:rPr lang="en-US" sz="1400" dirty="0"/>
                        <a:t>[1;3</a:t>
                      </a:r>
                      <a:r>
                        <a:rPr lang="en-US" sz="1400" dirty="0" smtClean="0"/>
                        <a:t>]</a:t>
                      </a:r>
                      <a:endParaRPr lang="ru-RU" sz="140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е) </a:t>
                      </a:r>
                      <a:r>
                        <a:rPr lang="ru-RU" sz="1400" baseline="0" dirty="0" smtClean="0"/>
                        <a:t>ограничена</a:t>
                      </a:r>
                      <a:endParaRPr lang="ru-RU" sz="140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/>
                    </a:p>
                  </a:txBody>
                  <a:tcPr marT="45723" marB="45723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2</a:t>
                      </a:r>
                      <a:r>
                        <a:rPr lang="en-US" sz="1400" dirty="0" smtClean="0"/>
                        <a:t>)</a:t>
                      </a:r>
                      <a:endParaRPr lang="ru-RU" sz="1400" dirty="0" smtClean="0"/>
                    </a:p>
                    <a:p>
                      <a:r>
                        <a:rPr lang="en-US" sz="1400" dirty="0" smtClean="0"/>
                        <a:t>p(20</a:t>
                      </a:r>
                      <a:r>
                        <a:rPr lang="en-US" sz="1400" dirty="0"/>
                        <a:t>)=2</a:t>
                      </a:r>
                      <a:r>
                        <a:rPr kumimoji="0"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∙20+20=60</a:t>
                      </a:r>
                    </a:p>
                    <a:p>
                      <a:r>
                        <a:rPr kumimoji="0"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p(40)=100</a:t>
                      </a:r>
                    </a:p>
                    <a:p>
                      <a:r>
                        <a:rPr lang="en-US" sz="1400" dirty="0"/>
                        <a:t>p(50)=100</a:t>
                      </a:r>
                    </a:p>
                    <a:p>
                      <a:r>
                        <a:rPr lang="en-US" sz="1400" dirty="0"/>
                        <a:t>p(60</a:t>
                      </a:r>
                      <a:r>
                        <a:rPr lang="en-US" sz="1400" dirty="0" smtClean="0"/>
                        <a:t>)=</a:t>
                      </a:r>
                      <a:r>
                        <a:rPr lang="ru-RU" sz="1400" dirty="0" smtClean="0"/>
                        <a:t>-2</a:t>
                      </a:r>
                      <a:r>
                        <a:rPr lang="en-US" sz="1400" dirty="0" smtClean="0"/>
                        <a:t>/</a:t>
                      </a:r>
                      <a:r>
                        <a:rPr lang="ru-RU" sz="1400" dirty="0" smtClean="0"/>
                        <a:t>3</a:t>
                      </a:r>
                      <a:r>
                        <a:rPr kumimoji="0"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∙60+140</a:t>
                      </a:r>
                      <a:endParaRPr kumimoji="0" lang="ru-RU" sz="1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=100</a:t>
                      </a:r>
                      <a:endParaRPr kumimoji="0"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p(90)=-2/3∙</a:t>
                      </a:r>
                      <a:r>
                        <a:rPr kumimoji="0"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90+140</a:t>
                      </a:r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=</a:t>
                      </a:r>
                      <a:r>
                        <a:rPr kumimoji="0"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80</a:t>
                      </a:r>
                    </a:p>
                    <a:p>
                      <a:endParaRPr kumimoji="0"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1400" dirty="0"/>
                    </a:p>
                  </a:txBody>
                  <a:tcPr marT="45723" marB="45723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2)</a:t>
                      </a:r>
                      <a:endParaRPr lang="ru-RU" sz="1400" dirty="0" smtClean="0"/>
                    </a:p>
                    <a:p>
                      <a:r>
                        <a:rPr lang="en-US" sz="1400" dirty="0" smtClean="0"/>
                        <a:t>S(0</a:t>
                      </a:r>
                      <a:r>
                        <a:rPr lang="en-US" sz="1400" dirty="0"/>
                        <a:t>)=15</a:t>
                      </a:r>
                      <a:r>
                        <a:rPr kumimoji="0"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∙0=0</a:t>
                      </a:r>
                    </a:p>
                    <a:p>
                      <a:r>
                        <a:rPr kumimoji="0"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S(1)=15∙1=15</a:t>
                      </a:r>
                    </a:p>
                    <a:p>
                      <a:r>
                        <a:rPr kumimoji="0"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S(1,4)=17,5</a:t>
                      </a:r>
                    </a:p>
                    <a:p>
                      <a:r>
                        <a:rPr kumimoji="0"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S(2)=-12,2+35,5=11,5</a:t>
                      </a:r>
                    </a:p>
                    <a:p>
                      <a:endParaRPr kumimoji="0"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kumimoji="0"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5723" marB="45723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69174" y="4653136"/>
            <a:ext cx="2555776" cy="199072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39952" y="4653136"/>
            <a:ext cx="2343150" cy="1952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8081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5300" dirty="0" smtClean="0">
                <a:solidFill>
                  <a:schemeClr val="accent5">
                    <a:lumMod val="50000"/>
                  </a:schemeClr>
                </a:solidFill>
              </a:rPr>
              <a:t>1.Тест: «Верно – неверно»</a:t>
            </a:r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3200" dirty="0" smtClean="0"/>
              <a:t> 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3200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71374" y="3214686"/>
            <a:ext cx="9072626" cy="1143009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4800" dirty="0" smtClean="0"/>
              <a:t>Б. </a:t>
            </a:r>
            <a:r>
              <a:rPr lang="ru-RU" sz="3600" dirty="0" smtClean="0"/>
              <a:t>Функция вида </a:t>
            </a:r>
            <a:r>
              <a:rPr lang="en-US" sz="3600" dirty="0" smtClean="0"/>
              <a:t>y=</a:t>
            </a:r>
            <a:r>
              <a:rPr lang="en-US" sz="3600" dirty="0" err="1" smtClean="0"/>
              <a:t>kx+b</a:t>
            </a:r>
            <a:r>
              <a:rPr lang="en-US" sz="3600" dirty="0" smtClean="0"/>
              <a:t> </a:t>
            </a:r>
            <a:r>
              <a:rPr lang="ru-RU" sz="3600" dirty="0" smtClean="0"/>
              <a:t>называется линейной.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70101" y="1556652"/>
            <a:ext cx="66236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/>
              <a:t>О</a:t>
            </a:r>
            <a:endParaRPr lang="ru-RU" sz="48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243894" y="1556652"/>
            <a:ext cx="61587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/>
              <a:t>Л</a:t>
            </a:r>
            <a:endParaRPr lang="ru-RU" sz="48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903410" y="1556652"/>
            <a:ext cx="55015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/>
              <a:t>К</a:t>
            </a:r>
            <a:endParaRPr lang="ru-RU" sz="48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520634" y="1556652"/>
            <a:ext cx="51809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/>
              <a:t>Е</a:t>
            </a:r>
            <a:endParaRPr lang="ru-RU" sz="48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077278" y="1556652"/>
            <a:ext cx="52450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/>
              <a:t>Р</a:t>
            </a:r>
            <a:endParaRPr lang="ru-RU" sz="48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536766" y="1556652"/>
            <a:ext cx="64152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/>
              <a:t>Й</a:t>
            </a:r>
            <a:endParaRPr lang="ru-RU" sz="48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4177994" y="1556652"/>
            <a:ext cx="65434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/>
              <a:t>Д</a:t>
            </a:r>
            <a:endParaRPr lang="ru-RU" sz="48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4804362" y="1556652"/>
            <a:ext cx="54213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/>
              <a:t>Б</a:t>
            </a:r>
            <a:endParaRPr lang="ru-RU" sz="4800" b="1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5262136" y="1556652"/>
            <a:ext cx="60946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/>
              <a:t>А</a:t>
            </a:r>
            <a:endParaRPr lang="ru-RU" sz="4800" b="1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5875932" y="1556652"/>
            <a:ext cx="63671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/>
              <a:t>Н</a:t>
            </a:r>
            <a:endParaRPr lang="ru-RU" sz="4800" b="1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6518874" y="1556652"/>
            <a:ext cx="63991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/>
              <a:t>И</a:t>
            </a:r>
            <a:endParaRPr lang="ru-RU" sz="4800" b="1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7163530" y="1566337"/>
            <a:ext cx="7143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/>
              <a:t>П </a:t>
            </a:r>
            <a:endParaRPr lang="ru-RU" sz="4800" b="1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7876196" y="1556652"/>
            <a:ext cx="65755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/>
              <a:t>Ц</a:t>
            </a:r>
            <a:endParaRPr lang="ru-RU" sz="4800" b="1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4808086" y="1549840"/>
            <a:ext cx="54213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Б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85720" y="3286124"/>
            <a:ext cx="8501122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4000" dirty="0" smtClean="0"/>
              <a:t>Ц.</a:t>
            </a:r>
            <a:r>
              <a:rPr lang="ru-RU" sz="2800" dirty="0" smtClean="0"/>
              <a:t> </a:t>
            </a:r>
            <a:r>
              <a:rPr lang="ru-RU" sz="3600" dirty="0" smtClean="0"/>
              <a:t>Графиком</a:t>
            </a:r>
            <a:r>
              <a:rPr lang="ru-RU" sz="2800" dirty="0" smtClean="0"/>
              <a:t> линейной функции является прямая.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7879920" y="1554604"/>
            <a:ext cx="65755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Ц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214282" y="3071810"/>
            <a:ext cx="864399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4800" dirty="0" smtClean="0"/>
              <a:t>О.</a:t>
            </a:r>
            <a:r>
              <a:rPr lang="ru-RU" sz="3600" dirty="0" smtClean="0"/>
              <a:t> Прямая </a:t>
            </a:r>
            <a:r>
              <a:rPr lang="en-US" sz="3600" dirty="0" smtClean="0"/>
              <a:t>y=2x+3 </a:t>
            </a:r>
            <a:r>
              <a:rPr lang="ru-RU" sz="3600" dirty="0" smtClean="0"/>
              <a:t>обязательно будет проходить через 2 и 4 координатные углы.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428596" y="2928934"/>
            <a:ext cx="82868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ru-RU" sz="4800" dirty="0" smtClean="0"/>
              <a:t>Е.</a:t>
            </a:r>
            <a:r>
              <a:rPr lang="ru-RU" sz="3600" dirty="0" smtClean="0"/>
              <a:t> В записи функции </a:t>
            </a:r>
            <a:r>
              <a:rPr lang="en-US" sz="3600" dirty="0" smtClean="0"/>
              <a:t>y=3x-6 </a:t>
            </a:r>
            <a:r>
              <a:rPr lang="ru-RU" sz="3600" dirty="0" smtClean="0"/>
              <a:t>число -6 – это ордината точки пересечения графика с осью </a:t>
            </a:r>
            <a:r>
              <a:rPr lang="en-US" sz="3600" dirty="0" err="1" smtClean="0"/>
              <a:t>Oy</a:t>
            </a:r>
            <a:r>
              <a:rPr lang="ru-RU" sz="3600" dirty="0" smtClean="0"/>
              <a:t>.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2523428" y="1552556"/>
            <a:ext cx="51809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Е</a:t>
            </a:r>
            <a:endParaRPr lang="ru-RU" sz="4800" b="1" dirty="0">
              <a:solidFill>
                <a:srgbClr val="FF0000"/>
              </a:solidFill>
            </a:endParaRPr>
          </a:p>
        </p:txBody>
      </p:sp>
      <p:grpSp>
        <p:nvGrpSpPr>
          <p:cNvPr id="2" name="Группа 26"/>
          <p:cNvGrpSpPr/>
          <p:nvPr/>
        </p:nvGrpSpPr>
        <p:grpSpPr>
          <a:xfrm>
            <a:off x="285720" y="3429000"/>
            <a:ext cx="8715436" cy="1536476"/>
            <a:chOff x="285720" y="5357826"/>
            <a:chExt cx="8715436" cy="1536476"/>
          </a:xfrm>
        </p:grpSpPr>
        <p:sp>
          <p:nvSpPr>
            <p:cNvPr id="25" name="Прямоугольник 24"/>
            <p:cNvSpPr/>
            <p:nvPr/>
          </p:nvSpPr>
          <p:spPr>
            <a:xfrm>
              <a:off x="285720" y="5357826"/>
              <a:ext cx="8715436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4800" dirty="0" smtClean="0"/>
                <a:t>П.</a:t>
              </a:r>
              <a:r>
                <a:rPr lang="ru-RU" sz="3600" dirty="0" smtClean="0"/>
                <a:t> Квадратичная функция задаётся уравнением </a:t>
              </a:r>
              <a:r>
                <a:rPr lang="en-US" sz="3600" dirty="0" smtClean="0"/>
                <a:t>y=   </a:t>
              </a:r>
              <a:endParaRPr lang="ru-RU" sz="3600" dirty="0" smtClean="0"/>
            </a:p>
          </p:txBody>
        </p:sp>
        <p:graphicFrame>
          <p:nvGraphicFramePr>
            <p:cNvPr id="16386" name="Object 2"/>
            <p:cNvGraphicFramePr>
              <a:graphicFrameLocks noChangeAspect="1"/>
            </p:cNvGraphicFramePr>
            <p:nvPr/>
          </p:nvGraphicFramePr>
          <p:xfrm>
            <a:off x="3929058" y="5786429"/>
            <a:ext cx="428628" cy="110787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2007" name="Формула" r:id="rId3" imgW="152280" imgH="393480" progId="Equation.3">
                    <p:embed/>
                  </p:oleObj>
                </mc:Choice>
                <mc:Fallback>
                  <p:oleObj name="Формула" r:id="rId3" imgW="152280" imgH="393480" progId="Equation.3">
                    <p:embed/>
                    <p:pic>
                      <p:nvPicPr>
                        <p:cNvPr id="0" name="Picture 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929058" y="5786429"/>
                          <a:ext cx="428628" cy="110787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3" grpId="0"/>
      <p:bldP spid="17" grpId="0"/>
      <p:bldP spid="18" grpId="0"/>
      <p:bldP spid="20" grpId="0"/>
      <p:bldP spid="20" grpId="1"/>
      <p:bldP spid="21" grpId="0"/>
      <p:bldP spid="22" grpId="0"/>
      <p:bldP spid="22" grpId="1"/>
      <p:bldP spid="23" grpId="0"/>
      <p:bldP spid="23" grpId="1"/>
      <p:bldP spid="2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5300" dirty="0" smtClean="0">
                <a:solidFill>
                  <a:schemeClr val="accent5">
                    <a:lumMod val="50000"/>
                  </a:schemeClr>
                </a:solidFill>
              </a:rPr>
              <a:t>1.Тест: «Верно – неверно»</a:t>
            </a:r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3200" dirty="0" smtClean="0"/>
              <a:t> 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32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243894" y="1556652"/>
            <a:ext cx="61587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/>
              <a:t>Л</a:t>
            </a:r>
            <a:endParaRPr lang="ru-RU" sz="48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903410" y="1556652"/>
            <a:ext cx="55015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/>
              <a:t>К</a:t>
            </a:r>
            <a:endParaRPr lang="ru-RU" sz="48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520634" y="1556652"/>
            <a:ext cx="51809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/>
              <a:t>Е</a:t>
            </a:r>
            <a:endParaRPr lang="ru-RU" sz="48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077278" y="1556652"/>
            <a:ext cx="52450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/>
              <a:t>Р</a:t>
            </a:r>
            <a:endParaRPr lang="ru-RU" sz="48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536766" y="1556652"/>
            <a:ext cx="64152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/>
              <a:t>Й</a:t>
            </a:r>
            <a:endParaRPr lang="ru-RU" sz="48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4177994" y="1556652"/>
            <a:ext cx="65434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/>
              <a:t>Д</a:t>
            </a:r>
            <a:endParaRPr lang="ru-RU" sz="48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4804362" y="1556652"/>
            <a:ext cx="54213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/>
              <a:t>Б</a:t>
            </a:r>
            <a:endParaRPr lang="ru-RU" sz="4800" b="1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5262136" y="1556652"/>
            <a:ext cx="60946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/>
              <a:t>А</a:t>
            </a:r>
            <a:endParaRPr lang="ru-RU" sz="4800" b="1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5875932" y="1556652"/>
            <a:ext cx="63671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/>
              <a:t>Н</a:t>
            </a:r>
            <a:endParaRPr lang="ru-RU" sz="4800" b="1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6518874" y="1556652"/>
            <a:ext cx="63991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/>
              <a:t>И</a:t>
            </a:r>
            <a:endParaRPr lang="ru-RU" sz="4800" b="1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7876196" y="1556652"/>
            <a:ext cx="65755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/>
              <a:t>Ц</a:t>
            </a:r>
            <a:endParaRPr lang="ru-RU" sz="4800" b="1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4808086" y="1549150"/>
            <a:ext cx="54213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Б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7879920" y="1554604"/>
            <a:ext cx="65755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Ц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2523428" y="1552556"/>
            <a:ext cx="51809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Е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285720" y="3028891"/>
            <a:ext cx="864399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 smtClean="0"/>
              <a:t>Н.</a:t>
            </a:r>
            <a:r>
              <a:rPr lang="ru-RU" sz="3600" dirty="0" smtClean="0"/>
              <a:t> График функции</a:t>
            </a:r>
            <a:r>
              <a:rPr lang="en-US" sz="3600" dirty="0" smtClean="0"/>
              <a:t> y=ax</a:t>
            </a:r>
            <a:r>
              <a:rPr lang="en-US" sz="3600" baseline="30000" dirty="0" smtClean="0"/>
              <a:t>2</a:t>
            </a:r>
            <a:r>
              <a:rPr lang="ru-RU" sz="3600" baseline="30000" dirty="0" smtClean="0"/>
              <a:t> </a:t>
            </a:r>
          </a:p>
          <a:p>
            <a:r>
              <a:rPr lang="ru-RU" sz="3600" dirty="0" smtClean="0"/>
              <a:t>называется параболой.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5870128" y="1551198"/>
            <a:ext cx="63671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Н</a:t>
            </a:r>
            <a:endParaRPr lang="ru-RU" sz="4800" b="1" dirty="0">
              <a:solidFill>
                <a:srgbClr val="FF0000"/>
              </a:solidFill>
            </a:endParaRPr>
          </a:p>
        </p:txBody>
      </p:sp>
      <p:grpSp>
        <p:nvGrpSpPr>
          <p:cNvPr id="2" name="Группа 30"/>
          <p:cNvGrpSpPr/>
          <p:nvPr/>
        </p:nvGrpSpPr>
        <p:grpSpPr>
          <a:xfrm>
            <a:off x="357158" y="3025550"/>
            <a:ext cx="8358246" cy="2055827"/>
            <a:chOff x="357158" y="3071810"/>
            <a:chExt cx="8358246" cy="2055827"/>
          </a:xfrm>
        </p:grpSpPr>
        <p:sp>
          <p:nvSpPr>
            <p:cNvPr id="29" name="Прямоугольник 28"/>
            <p:cNvSpPr/>
            <p:nvPr/>
          </p:nvSpPr>
          <p:spPr>
            <a:xfrm>
              <a:off x="357158" y="3071810"/>
              <a:ext cx="8358246" cy="19389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4800" dirty="0" smtClean="0"/>
                <a:t>Л.</a:t>
              </a:r>
              <a:r>
                <a:rPr lang="ru-RU" sz="3600" dirty="0" smtClean="0"/>
                <a:t> Абсцисса вершины параболы </a:t>
              </a:r>
              <a:r>
                <a:rPr lang="en-US" sz="3600" dirty="0" smtClean="0"/>
                <a:t>y=ax</a:t>
              </a:r>
              <a:r>
                <a:rPr lang="en-US" sz="3600" baseline="30000" dirty="0" smtClean="0"/>
                <a:t>2</a:t>
              </a:r>
              <a:r>
                <a:rPr lang="en-US" sz="3600" dirty="0" smtClean="0"/>
                <a:t>+bx+c </a:t>
              </a:r>
              <a:r>
                <a:rPr lang="ru-RU" sz="3600" dirty="0" smtClean="0"/>
                <a:t>находится по формуле</a:t>
              </a:r>
              <a:r>
                <a:rPr lang="en-US" sz="3600" dirty="0" smtClean="0"/>
                <a:t> </a:t>
              </a:r>
              <a:r>
                <a:rPr lang="ru-RU" sz="3600" dirty="0" smtClean="0"/>
                <a:t> </a:t>
              </a:r>
              <a:r>
                <a:rPr lang="en-US" sz="3600" dirty="0" smtClean="0"/>
                <a:t>x</a:t>
              </a:r>
              <a:r>
                <a:rPr lang="ru-RU" sz="3600" baseline="-25000" dirty="0" smtClean="0"/>
                <a:t>в</a:t>
              </a:r>
              <a:r>
                <a:rPr lang="en-US" sz="3600" dirty="0" smtClean="0"/>
                <a:t>=-     </a:t>
              </a:r>
              <a:r>
                <a:rPr lang="ru-RU" sz="3600" dirty="0" smtClean="0"/>
                <a:t>.</a:t>
              </a:r>
            </a:p>
          </p:txBody>
        </p:sp>
        <p:graphicFrame>
          <p:nvGraphicFramePr>
            <p:cNvPr id="24579" name="Object 3"/>
            <p:cNvGraphicFramePr>
              <a:graphicFrameLocks noChangeAspect="1"/>
            </p:cNvGraphicFramePr>
            <p:nvPr/>
          </p:nvGraphicFramePr>
          <p:xfrm>
            <a:off x="3786182" y="4143380"/>
            <a:ext cx="571504" cy="98425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3094" name="Формула" r:id="rId3" imgW="228600" imgH="393480" progId="Equation.3">
                    <p:embed/>
                  </p:oleObj>
                </mc:Choice>
                <mc:Fallback>
                  <p:oleObj name="Формула" r:id="rId3" imgW="228600" imgH="393480" progId="Equation.3">
                    <p:embed/>
                    <p:pic>
                      <p:nvPicPr>
                        <p:cNvPr id="0" name="Picture 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786182" y="4143380"/>
                          <a:ext cx="571504" cy="984257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32" name="Прямоугольник 31"/>
          <p:cNvSpPr/>
          <p:nvPr/>
        </p:nvSpPr>
        <p:spPr>
          <a:xfrm>
            <a:off x="1243666" y="1557320"/>
            <a:ext cx="61587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Л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357158" y="3071810"/>
            <a:ext cx="82868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 smtClean="0"/>
              <a:t>А.</a:t>
            </a:r>
            <a:r>
              <a:rPr lang="ru-RU" sz="3600" dirty="0" smtClean="0"/>
              <a:t> Парабола </a:t>
            </a:r>
            <a:r>
              <a:rPr lang="en-US" sz="3600" dirty="0" smtClean="0"/>
              <a:t> y=(x-5)</a:t>
            </a:r>
            <a:r>
              <a:rPr lang="en-US" sz="3600" baseline="30000" dirty="0" smtClean="0"/>
              <a:t>2</a:t>
            </a:r>
            <a:r>
              <a:rPr lang="en-US" sz="3600" dirty="0" smtClean="0"/>
              <a:t>+2 </a:t>
            </a:r>
            <a:r>
              <a:rPr lang="ru-RU" sz="3600" dirty="0" smtClean="0"/>
              <a:t>имеет вершину в точке с координатами (-2;5).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214282" y="3143248"/>
            <a:ext cx="878684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 smtClean="0"/>
              <a:t>К.</a:t>
            </a:r>
            <a:r>
              <a:rPr lang="ru-RU" sz="3600" dirty="0" smtClean="0"/>
              <a:t> Линейные функции </a:t>
            </a:r>
            <a:r>
              <a:rPr lang="en-US" sz="3600" dirty="0" smtClean="0"/>
              <a:t> y=25x-48  </a:t>
            </a:r>
            <a:r>
              <a:rPr lang="ru-RU" sz="3600" dirty="0" smtClean="0"/>
              <a:t>и </a:t>
            </a:r>
            <a:r>
              <a:rPr lang="en-US" sz="3600" dirty="0" smtClean="0"/>
              <a:t> y=-14x+1</a:t>
            </a:r>
            <a:r>
              <a:rPr lang="ru-RU" sz="3600" dirty="0" smtClean="0"/>
              <a:t> являются возрастающими.</a:t>
            </a:r>
            <a:endParaRPr lang="ru-RU" sz="4800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500034" y="3214686"/>
            <a:ext cx="850112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4800" dirty="0" smtClean="0"/>
              <a:t>Й.</a:t>
            </a:r>
            <a:r>
              <a:rPr lang="ru-RU" sz="3600" dirty="0" smtClean="0"/>
              <a:t> Точка А(0,2;0,6) принадлежит графику  функции </a:t>
            </a:r>
            <a:r>
              <a:rPr lang="en-US" sz="3600" dirty="0" smtClean="0"/>
              <a:t>y=15x</a:t>
            </a:r>
            <a:r>
              <a:rPr lang="en-US" sz="3600" baseline="30000" dirty="0" smtClean="0"/>
              <a:t>2</a:t>
            </a:r>
            <a:r>
              <a:rPr lang="ru-RU" sz="3600" dirty="0" smtClean="0"/>
              <a:t>.</a:t>
            </a:r>
          </a:p>
        </p:txBody>
      </p:sp>
      <p:sp>
        <p:nvSpPr>
          <p:cNvPr id="36" name="Прямоугольник 35"/>
          <p:cNvSpPr/>
          <p:nvPr/>
        </p:nvSpPr>
        <p:spPr>
          <a:xfrm>
            <a:off x="3533088" y="1549840"/>
            <a:ext cx="64152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Й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500034" y="3214686"/>
            <a:ext cx="864396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4800" dirty="0" smtClean="0"/>
              <a:t>И.</a:t>
            </a:r>
            <a:r>
              <a:rPr lang="ru-RU" sz="3600" dirty="0" smtClean="0"/>
              <a:t> Графиком уравнения </a:t>
            </a:r>
            <a:r>
              <a:rPr lang="en-US" sz="3600" dirty="0" smtClean="0"/>
              <a:t>xy-1=0</a:t>
            </a:r>
            <a:r>
              <a:rPr lang="ru-RU" sz="3600" dirty="0" smtClean="0"/>
              <a:t> является гипербола.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6500826" y="1557320"/>
            <a:ext cx="63991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И</a:t>
            </a:r>
            <a:endParaRPr lang="ru-RU" sz="4800" b="1" dirty="0">
              <a:solidFill>
                <a:srgbClr val="FF0000"/>
              </a:solidFill>
            </a:endParaRPr>
          </a:p>
        </p:txBody>
      </p:sp>
      <p:grpSp>
        <p:nvGrpSpPr>
          <p:cNvPr id="4" name="Группа 40"/>
          <p:cNvGrpSpPr/>
          <p:nvPr/>
        </p:nvGrpSpPr>
        <p:grpSpPr>
          <a:xfrm>
            <a:off x="357126" y="3000372"/>
            <a:ext cx="8786874" cy="2077800"/>
            <a:chOff x="357126" y="6208960"/>
            <a:chExt cx="8786874" cy="2077800"/>
          </a:xfrm>
        </p:grpSpPr>
        <p:sp>
          <p:nvSpPr>
            <p:cNvPr id="39" name="Прямоугольник 38"/>
            <p:cNvSpPr/>
            <p:nvPr/>
          </p:nvSpPr>
          <p:spPr>
            <a:xfrm>
              <a:off x="357126" y="6347768"/>
              <a:ext cx="8786874" cy="19389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buNone/>
              </a:pPr>
              <a:r>
                <a:rPr lang="ru-RU" sz="4800" dirty="0" smtClean="0"/>
                <a:t>Р.</a:t>
              </a:r>
              <a:r>
                <a:rPr lang="ru-RU" sz="3600" dirty="0" smtClean="0"/>
                <a:t> Если в функции </a:t>
              </a:r>
              <a:r>
                <a:rPr lang="en-US" sz="3600" dirty="0" smtClean="0"/>
                <a:t>y=    </a:t>
              </a:r>
              <a:r>
                <a:rPr lang="ru-RU" sz="3600" dirty="0" smtClean="0"/>
                <a:t> </a:t>
              </a:r>
              <a:r>
                <a:rPr lang="en-US" sz="3600" dirty="0" smtClean="0"/>
                <a:t> k&gt;0</a:t>
              </a:r>
              <a:r>
                <a:rPr lang="ru-RU" sz="3600" dirty="0" smtClean="0"/>
                <a:t>, то ветви гиперболы расположены во 2 и 4 четвертях.</a:t>
              </a:r>
            </a:p>
          </p:txBody>
        </p:sp>
        <p:graphicFrame>
          <p:nvGraphicFramePr>
            <p:cNvPr id="24580" name="Object 4"/>
            <p:cNvGraphicFramePr>
              <a:graphicFrameLocks noChangeAspect="1"/>
            </p:cNvGraphicFramePr>
            <p:nvPr/>
          </p:nvGraphicFramePr>
          <p:xfrm>
            <a:off x="5572132" y="6208960"/>
            <a:ext cx="442221" cy="114300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3095" name="Формула" r:id="rId5" imgW="152280" imgH="393480" progId="Equation.3">
                    <p:embed/>
                  </p:oleObj>
                </mc:Choice>
                <mc:Fallback>
                  <p:oleObj name="Формула" r:id="rId5" imgW="152280" imgH="393480" progId="Equation.3">
                    <p:embed/>
                    <p:pic>
                      <p:nvPicPr>
                        <p:cNvPr id="0" name="Picture 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572132" y="6208960"/>
                          <a:ext cx="442221" cy="1143008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5" name="Группа 44"/>
          <p:cNvGrpSpPr/>
          <p:nvPr/>
        </p:nvGrpSpPr>
        <p:grpSpPr>
          <a:xfrm>
            <a:off x="357158" y="3214686"/>
            <a:ext cx="8643998" cy="1598841"/>
            <a:chOff x="214282" y="5357826"/>
            <a:chExt cx="7858180" cy="1598841"/>
          </a:xfrm>
        </p:grpSpPr>
        <p:sp>
          <p:nvSpPr>
            <p:cNvPr id="42" name="Прямоугольник 41"/>
            <p:cNvSpPr/>
            <p:nvPr/>
          </p:nvSpPr>
          <p:spPr>
            <a:xfrm>
              <a:off x="214282" y="5357826"/>
              <a:ext cx="7858180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buNone/>
              </a:pPr>
              <a:r>
                <a:rPr lang="ru-RU" sz="4800" dirty="0" smtClean="0"/>
                <a:t>Д.</a:t>
              </a:r>
              <a:r>
                <a:rPr lang="ru-RU" sz="3600" dirty="0" smtClean="0"/>
                <a:t> Областью определения функции</a:t>
              </a:r>
              <a:r>
                <a:rPr lang="en-US" sz="3600" dirty="0" smtClean="0"/>
                <a:t> y=     </a:t>
              </a:r>
              <a:r>
                <a:rPr lang="ru-RU" sz="3600" dirty="0" smtClean="0"/>
                <a:t>является интервал (0;+    ).</a:t>
              </a:r>
              <a:endParaRPr lang="ru-RU" sz="4800" dirty="0"/>
            </a:p>
          </p:txBody>
        </p:sp>
        <p:graphicFrame>
          <p:nvGraphicFramePr>
            <p:cNvPr id="24581" name="Object 2"/>
            <p:cNvGraphicFramePr>
              <a:graphicFrameLocks noChangeAspect="1"/>
            </p:cNvGraphicFramePr>
            <p:nvPr/>
          </p:nvGraphicFramePr>
          <p:xfrm>
            <a:off x="928662" y="5868082"/>
            <a:ext cx="421165" cy="108858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3096" name="Формула" r:id="rId7" imgW="152280" imgH="393480" progId="Equation.3">
                    <p:embed/>
                  </p:oleObj>
                </mc:Choice>
                <mc:Fallback>
                  <p:oleObj name="Формула" r:id="rId7" imgW="152280" imgH="393480" progId="Equation.3">
                    <p:embed/>
                    <p:pic>
                      <p:nvPicPr>
                        <p:cNvPr id="0" name="Object 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928662" y="5868082"/>
                          <a:ext cx="421165" cy="108858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4582" name="Object 6"/>
            <p:cNvGraphicFramePr>
              <a:graphicFrameLocks noChangeAspect="1"/>
            </p:cNvGraphicFramePr>
            <p:nvPr/>
          </p:nvGraphicFramePr>
          <p:xfrm>
            <a:off x="6254040" y="6225272"/>
            <a:ext cx="428627" cy="35719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3097" name="Формула" r:id="rId9" imgW="152280" imgH="126720" progId="Equation.3">
                    <p:embed/>
                  </p:oleObj>
                </mc:Choice>
                <mc:Fallback>
                  <p:oleObj name="Формула" r:id="rId9" imgW="152280" imgH="126720" progId="Equation.3">
                    <p:embed/>
                    <p:pic>
                      <p:nvPicPr>
                        <p:cNvPr id="0" name="Picture 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254040" y="6225272"/>
                          <a:ext cx="428627" cy="35719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  <p:bldP spid="11" grpId="0"/>
      <p:bldP spid="12" grpId="0"/>
      <p:bldP spid="14" grpId="0"/>
      <p:bldP spid="15" grpId="0"/>
      <p:bldP spid="16" grpId="0"/>
      <p:bldP spid="27" grpId="0"/>
      <p:bldP spid="27" grpId="1"/>
      <p:bldP spid="28" grpId="0"/>
      <p:bldP spid="32" grpId="0"/>
      <p:bldP spid="33" grpId="0"/>
      <p:bldP spid="33" grpId="1"/>
      <p:bldP spid="34" grpId="0"/>
      <p:bldP spid="34" grpId="1"/>
      <p:bldP spid="35" grpId="0"/>
      <p:bldP spid="35" grpId="1"/>
      <p:bldP spid="36" grpId="0"/>
      <p:bldP spid="37" grpId="0"/>
      <p:bldP spid="37" grpId="1"/>
      <p:bldP spid="3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http://www2.lv.psu.edu/ojj/courses/ist-240/reports/spring2001/fa-cb-bc-kf/images/leibniz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2762250" cy="3810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8916" name="Picture 4" descr="http://www2.lv.psu.edu/ojj/courses/ist-240/reports/spring2001/fa-cb-bc-kf/images/leibniz-calc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86050" y="3214686"/>
            <a:ext cx="5095904" cy="21965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4037918" y="5357826"/>
            <a:ext cx="28184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 smtClean="0"/>
              <a:t>Калькулятор Лейбница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4214810" y="285728"/>
            <a:ext cx="4714908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latin typeface="Monotype Corsiva" pitchFamily="66" charset="0"/>
              </a:rPr>
              <a:t>«Люди, незнакомые с алгеброй, не могут представить себе тех удивительных вещей, которых можно достигнуть … при помощи названной науки» </a:t>
            </a:r>
          </a:p>
          <a:p>
            <a:pPr algn="r"/>
            <a:r>
              <a:rPr lang="ru-RU" sz="2800" i="1" dirty="0" smtClean="0">
                <a:latin typeface="OdessaScript" pitchFamily="2" charset="0"/>
              </a:rPr>
              <a:t>Готфрид Вильгельм</a:t>
            </a:r>
          </a:p>
          <a:p>
            <a:pPr algn="r"/>
            <a:r>
              <a:rPr lang="ru-RU" sz="2800" i="1" dirty="0" smtClean="0">
                <a:latin typeface="OdessaScript" pitchFamily="2" charset="0"/>
              </a:rPr>
              <a:t> фон Лейбниц</a:t>
            </a:r>
            <a:endParaRPr lang="ru-RU" dirty="0" smtClean="0">
              <a:latin typeface="OdessaScript" pitchFamily="2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3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1366838"/>
          </a:xfrm>
        </p:spPr>
        <p:txBody>
          <a:bodyPr>
            <a:normAutofit/>
          </a:bodyPr>
          <a:lstStyle/>
          <a:p>
            <a:pPr algn="ctr" eaLnBrk="1" hangingPunct="1"/>
            <a:r>
              <a:rPr lang="ru-RU" altLang="en-US" b="1" dirty="0" smtClean="0"/>
              <a:t>Лист </a:t>
            </a:r>
            <a:r>
              <a:rPr lang="ru-RU" altLang="en-US" b="1" dirty="0"/>
              <a:t>учёта знаний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1714500"/>
            <a:ext cx="8229600" cy="4610100"/>
          </a:xfrm>
        </p:spPr>
        <p:txBody>
          <a:bodyPr>
            <a:normAutofit fontScale="92500"/>
          </a:bodyPr>
          <a:lstStyle/>
          <a:p>
            <a:pPr marL="274320" indent="-274320" eaLnBrk="1" fontAlgn="auto" hangingPunct="1">
              <a:lnSpc>
                <a:spcPct val="15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dirty="0"/>
          </a:p>
          <a:p>
            <a:pPr marL="274320" indent="-274320" eaLnBrk="1" fontAlgn="auto" hangingPunct="1">
              <a:lnSpc>
                <a:spcPct val="15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dirty="0"/>
              <a:t>Фамилия ________________  Имя __________________</a:t>
            </a:r>
          </a:p>
          <a:p>
            <a:pPr marL="274320" indent="-274320" eaLnBrk="1" fontAlgn="auto" hangingPunct="1">
              <a:lnSpc>
                <a:spcPct val="15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dirty="0"/>
              <a:t>Этапы зачёта				Оценка</a:t>
            </a:r>
          </a:p>
          <a:p>
            <a:pPr marL="514350" indent="-514350" eaLnBrk="1" fontAlgn="auto" hangingPunct="1">
              <a:lnSpc>
                <a:spcPct val="150000"/>
              </a:lnSpc>
              <a:spcAft>
                <a:spcPts val="0"/>
              </a:spcAft>
              <a:buClr>
                <a:schemeClr val="bg2">
                  <a:lumMod val="50000"/>
                </a:schemeClr>
              </a:buClr>
              <a:buFont typeface="+mj-lt"/>
              <a:buAutoNum type="arabicPeriod"/>
              <a:defRPr/>
            </a:pPr>
            <a:r>
              <a:rPr lang="ru-RU" dirty="0"/>
              <a:t>Математический диктант		_______</a:t>
            </a:r>
          </a:p>
          <a:p>
            <a:pPr marL="514350" indent="-514350" eaLnBrk="1" fontAlgn="auto" hangingPunct="1">
              <a:lnSpc>
                <a:spcPct val="150000"/>
              </a:lnSpc>
              <a:spcAft>
                <a:spcPts val="0"/>
              </a:spcAft>
              <a:buClr>
                <a:schemeClr val="bg2">
                  <a:lumMod val="50000"/>
                </a:schemeClr>
              </a:buClr>
              <a:buFont typeface="+mj-lt"/>
              <a:buAutoNum type="arabicPeriod"/>
              <a:defRPr/>
            </a:pPr>
            <a:r>
              <a:rPr lang="ru-RU" dirty="0"/>
              <a:t>Тихий опрос				_______</a:t>
            </a:r>
          </a:p>
          <a:p>
            <a:pPr marL="514350" indent="-514350" eaLnBrk="1" fontAlgn="auto" hangingPunct="1">
              <a:lnSpc>
                <a:spcPct val="150000"/>
              </a:lnSpc>
              <a:spcAft>
                <a:spcPts val="0"/>
              </a:spcAft>
              <a:buClr>
                <a:schemeClr val="bg2">
                  <a:lumMod val="50000"/>
                </a:schemeClr>
              </a:buClr>
              <a:buFont typeface="+mj-lt"/>
              <a:buAutoNum type="arabicPeriod"/>
              <a:defRPr/>
            </a:pPr>
            <a:r>
              <a:rPr lang="ru-RU" dirty="0"/>
              <a:t>Самостоятельная работа		_______</a:t>
            </a:r>
          </a:p>
          <a:p>
            <a:pPr marL="514350" indent="-514350" eaLnBrk="1" fontAlgn="auto" hangingPunct="1">
              <a:lnSpc>
                <a:spcPct val="150000"/>
              </a:lnSpc>
              <a:spcAft>
                <a:spcPts val="0"/>
              </a:spcAft>
              <a:buClr>
                <a:schemeClr val="bg2">
                  <a:lumMod val="50000"/>
                </a:schemeClr>
              </a:buClr>
              <a:buFont typeface="Wingdings 2"/>
              <a:buNone/>
              <a:defRPr/>
            </a:pPr>
            <a:r>
              <a:rPr lang="ru-RU" dirty="0"/>
              <a:t>	Итоговая оценка			_______</a:t>
            </a:r>
          </a:p>
        </p:txBody>
      </p:sp>
    </p:spTree>
    <p:extLst>
      <p:ext uri="{BB962C8B-B14F-4D97-AF65-F5344CB8AC3E}">
        <p14:creationId xmlns:p14="http://schemas.microsoft.com/office/powerpoint/2010/main" val="1270229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28" descr="C:\Documents and Settings\Admin.PAUTINA\Рабочий стол\чертежи\9.bm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4708632"/>
            <a:ext cx="2121824" cy="2064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29" descr="C:\Documents and Settings\Admin.PAUTINA\Рабочий стол\чертежи\8.bmp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4684830"/>
            <a:ext cx="2088232" cy="2088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30" descr="C:\Documents and Settings\Admin.PAUTINA\Рабочий стол\чертежи\7.bmp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684830"/>
            <a:ext cx="2088232" cy="2088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31" descr="C:\Documents and Settings\Admin.PAUTINA\Рабочий стол\чертежи\6.bmp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2408074"/>
            <a:ext cx="2121824" cy="21218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5" name="Picture 32" descr="C:\Documents and Settings\Admin.PAUTINA\Рабочий стол\чертежи\5.bmp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2408073"/>
            <a:ext cx="2101048" cy="2101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6" name="Picture 33" descr="C:\Documents and Settings\Admin.PAUTINA\Рабочий стол\чертежи\4.bmp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760" y="2408073"/>
            <a:ext cx="2101047" cy="2101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7" name="Picture 34" descr="C:\Documents and Settings\Admin.PAUTINA\Рабочий стол\чертежи\3.bmp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142082"/>
            <a:ext cx="2087259" cy="20872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8" name="Picture 35" descr="C:\Documents and Settings\Admin.PAUTINA\Рабочий стол\чертежи\2.bmp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142083"/>
            <a:ext cx="2088232" cy="2088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9" name="Picture 36" descr="C:\Documents and Settings\Admin.PAUTINA\Рабочий стол\чертежи\1.bmp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5" y="142082"/>
            <a:ext cx="2088232" cy="2088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6884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1152525"/>
          </a:xfrm>
        </p:spPr>
        <p:txBody>
          <a:bodyPr/>
          <a:lstStyle/>
          <a:p>
            <a:pPr algn="ctr" eaLnBrk="1" hangingPunct="1"/>
            <a:r>
              <a:rPr lang="ru-RU" altLang="en-US" sz="3600" b="1" dirty="0"/>
              <a:t/>
            </a:r>
            <a:br>
              <a:rPr lang="ru-RU" altLang="en-US" sz="3600" b="1" dirty="0"/>
            </a:br>
            <a:r>
              <a:rPr lang="ru-RU" altLang="en-US" sz="3200" b="1" dirty="0"/>
              <a:t>Ответы к математическому диктанту</a:t>
            </a:r>
          </a:p>
        </p:txBody>
      </p:sp>
      <p:sp>
        <p:nvSpPr>
          <p:cNvPr id="8195" name="Содержимое 2"/>
          <p:cNvSpPr>
            <a:spLocks noGrp="1"/>
          </p:cNvSpPr>
          <p:nvPr>
            <p:ph sz="half" idx="1"/>
          </p:nvPr>
        </p:nvSpPr>
        <p:spPr>
          <a:xfrm>
            <a:off x="428625" y="2422525"/>
            <a:ext cx="4038600" cy="4078288"/>
          </a:xfrm>
        </p:spPr>
        <p:txBody>
          <a:bodyPr/>
          <a:lstStyle/>
          <a:p>
            <a:pPr algn="ctr" eaLnBrk="1" hangingPunct="1">
              <a:buFont typeface="Wingdings 2" panose="05020102010507070707" pitchFamily="18" charset="2"/>
              <a:buNone/>
            </a:pPr>
            <a:r>
              <a:rPr lang="en-US" altLang="en-US" b="1" dirty="0"/>
              <a:t>I</a:t>
            </a:r>
            <a:r>
              <a:rPr lang="ru-RU" altLang="en-US" b="1" dirty="0"/>
              <a:t> </a:t>
            </a:r>
            <a:r>
              <a:rPr lang="ru-RU" altLang="en-US" b="1" dirty="0" smtClean="0"/>
              <a:t>вариант</a:t>
            </a:r>
          </a:p>
          <a:p>
            <a:pPr algn="ctr" eaLnBrk="1" hangingPunct="1">
              <a:buFont typeface="Wingdings 2" panose="05020102010507070707" pitchFamily="18" charset="2"/>
              <a:buNone/>
            </a:pPr>
            <a:endParaRPr lang="ru-RU" altLang="en-US" dirty="0" smtClean="0"/>
          </a:p>
          <a:p>
            <a:pPr algn="ctr" eaLnBrk="1" hangingPunct="1">
              <a:buFont typeface="Wingdings 2" panose="05020102010507070707" pitchFamily="18" charset="2"/>
              <a:buNone/>
            </a:pPr>
            <a:r>
              <a:rPr lang="ru-RU" altLang="en-US" sz="4800" dirty="0" smtClean="0">
                <a:latin typeface="Arial" panose="020B0604020202020204" pitchFamily="34" charset="0"/>
                <a:cs typeface="Arial" panose="020B0604020202020204" pitchFamily="34" charset="0"/>
              </a:rPr>
              <a:t>17259</a:t>
            </a:r>
            <a:endParaRPr lang="ru-RU" altLang="en-US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196" name="Содержимое 3"/>
          <p:cNvSpPr>
            <a:spLocks noGrp="1"/>
          </p:cNvSpPr>
          <p:nvPr>
            <p:ph sz="half" idx="2"/>
          </p:nvPr>
        </p:nvSpPr>
        <p:spPr>
          <a:xfrm>
            <a:off x="4572000" y="2422525"/>
            <a:ext cx="4038600" cy="4221163"/>
          </a:xfrm>
        </p:spPr>
        <p:txBody>
          <a:bodyPr/>
          <a:lstStyle/>
          <a:p>
            <a:pPr algn="ctr" eaLnBrk="1" hangingPunct="1">
              <a:buFont typeface="Wingdings 2" panose="05020102010507070707" pitchFamily="18" charset="2"/>
              <a:buNone/>
            </a:pPr>
            <a:r>
              <a:rPr lang="en-US" altLang="en-US" b="1" dirty="0"/>
              <a:t>II</a:t>
            </a:r>
            <a:r>
              <a:rPr lang="ru-RU" altLang="en-US" b="1" dirty="0"/>
              <a:t> вариант</a:t>
            </a:r>
          </a:p>
          <a:p>
            <a:pPr algn="ctr" eaLnBrk="1" hangingPunct="1">
              <a:buFont typeface="Wingdings 2" panose="05020102010507070707" pitchFamily="18" charset="2"/>
              <a:buNone/>
            </a:pPr>
            <a:endParaRPr lang="ru-RU" altLang="en-US" dirty="0"/>
          </a:p>
          <a:p>
            <a:pPr algn="ctr" eaLnBrk="1" hangingPunct="1">
              <a:buFont typeface="Wingdings 2" panose="05020102010507070707" pitchFamily="18" charset="2"/>
              <a:buNone/>
            </a:pPr>
            <a:r>
              <a:rPr lang="ru-RU" altLang="en-US" sz="4800" dirty="0" smtClean="0">
                <a:latin typeface="Arial" panose="020B0604020202020204" pitchFamily="34" charset="0"/>
                <a:cs typeface="Arial" panose="020B0604020202020204" pitchFamily="34" charset="0"/>
              </a:rPr>
              <a:t>89362</a:t>
            </a:r>
            <a:endParaRPr lang="ru-RU" altLang="en-US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2076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>
          <a:xfrm>
            <a:off x="428625" y="260648"/>
            <a:ext cx="8229600" cy="1143000"/>
          </a:xfrm>
        </p:spPr>
        <p:txBody>
          <a:bodyPr>
            <a:normAutofit/>
          </a:bodyPr>
          <a:lstStyle/>
          <a:p>
            <a:pPr algn="ctr" eaLnBrk="1" hangingPunct="1"/>
            <a:r>
              <a:rPr lang="ru-RU" altLang="en-US" sz="4400" b="1" dirty="0" smtClean="0"/>
              <a:t>«</a:t>
            </a:r>
            <a:r>
              <a:rPr lang="ru-RU" altLang="en-US" sz="4400" b="1" dirty="0"/>
              <a:t>Тихий опрос»</a:t>
            </a:r>
          </a:p>
        </p:txBody>
      </p:sp>
      <p:sp>
        <p:nvSpPr>
          <p:cNvPr id="9219" name="Содержимое 2"/>
          <p:cNvSpPr>
            <a:spLocks noGrp="1"/>
          </p:cNvSpPr>
          <p:nvPr>
            <p:ph idx="1"/>
          </p:nvPr>
        </p:nvSpPr>
        <p:spPr>
          <a:xfrm>
            <a:off x="428625" y="1700808"/>
            <a:ext cx="8229600" cy="4110037"/>
          </a:xfrm>
        </p:spPr>
        <p:txBody>
          <a:bodyPr>
            <a:normAutofit/>
          </a:bodyPr>
          <a:lstStyle/>
          <a:p>
            <a:pPr marL="514350" indent="-514350" eaLnBrk="1" hangingPunct="1">
              <a:buFont typeface="Calibri" panose="020F0502020204030204" pitchFamily="34" charset="0"/>
              <a:buAutoNum type="arabicParenR"/>
            </a:pPr>
            <a:r>
              <a:rPr lang="ru-RU" altLang="en-US" dirty="0"/>
              <a:t>Сформулируйте определение функции.</a:t>
            </a:r>
          </a:p>
          <a:p>
            <a:pPr marL="514350" indent="-514350" eaLnBrk="1" hangingPunct="1">
              <a:buFont typeface="Calibri" panose="020F0502020204030204" pitchFamily="34" charset="0"/>
              <a:buAutoNum type="arabicParenR"/>
            </a:pPr>
            <a:r>
              <a:rPr lang="ru-RU" altLang="en-US" dirty="0"/>
              <a:t>Что называется областью определения </a:t>
            </a:r>
            <a:r>
              <a:rPr lang="ru-RU" altLang="en-US" dirty="0" smtClean="0"/>
              <a:t>функции?</a:t>
            </a:r>
            <a:endParaRPr lang="ru-RU" altLang="en-US" dirty="0"/>
          </a:p>
          <a:p>
            <a:pPr marL="514350" indent="-514350" eaLnBrk="1" hangingPunct="1">
              <a:buFont typeface="Calibri" panose="020F0502020204030204" pitchFamily="34" charset="0"/>
              <a:buAutoNum type="arabicParenR"/>
            </a:pPr>
            <a:r>
              <a:rPr lang="ru-RU" altLang="en-US" dirty="0"/>
              <a:t>Что называется областью значения </a:t>
            </a:r>
            <a:r>
              <a:rPr lang="ru-RU" altLang="en-US" dirty="0" smtClean="0"/>
              <a:t>функции?</a:t>
            </a:r>
          </a:p>
          <a:p>
            <a:pPr marL="514350" indent="-514350" eaLnBrk="1" hangingPunct="1">
              <a:buFont typeface="Calibri" panose="020F0502020204030204" pitchFamily="34" charset="0"/>
              <a:buAutoNum type="arabicParenR"/>
            </a:pPr>
            <a:r>
              <a:rPr lang="ru-RU" altLang="en-US" dirty="0" smtClean="0"/>
              <a:t>Что называют нулями функции?</a:t>
            </a:r>
            <a:endParaRPr lang="ru-RU" altLang="en-US" dirty="0"/>
          </a:p>
          <a:p>
            <a:pPr marL="514350" indent="-514350" eaLnBrk="1" hangingPunct="1">
              <a:buFont typeface="Calibri" panose="020F0502020204030204" pitchFamily="34" charset="0"/>
              <a:buAutoNum type="arabicParenR"/>
            </a:pPr>
            <a:r>
              <a:rPr lang="ru-RU" altLang="en-US" dirty="0"/>
              <a:t>Сформулируйте определение </a:t>
            </a:r>
            <a:r>
              <a:rPr lang="ru-RU" altLang="en-US" dirty="0" smtClean="0"/>
              <a:t>функции, возрастающей (убывающей) </a:t>
            </a:r>
            <a:r>
              <a:rPr lang="ru-RU" altLang="en-US" dirty="0"/>
              <a:t>в </a:t>
            </a:r>
            <a:r>
              <a:rPr lang="ru-RU" altLang="en-US" dirty="0" smtClean="0"/>
              <a:t>промежутке.</a:t>
            </a:r>
            <a:endParaRPr lang="ru-RU" altLang="en-US" dirty="0"/>
          </a:p>
        </p:txBody>
      </p:sp>
    </p:spTree>
    <p:extLst>
      <p:ext uri="{BB962C8B-B14F-4D97-AF65-F5344CB8AC3E}">
        <p14:creationId xmlns:p14="http://schemas.microsoft.com/office/powerpoint/2010/main" val="3386522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428625" y="142875"/>
            <a:ext cx="8229600" cy="1000125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en-US" altLang="en-US" b="1" dirty="0"/>
              <a:t/>
            </a:r>
            <a:br>
              <a:rPr lang="en-US" altLang="en-US" b="1" dirty="0"/>
            </a:br>
            <a:endParaRPr lang="ru-RU" altLang="en-US" sz="3200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24357706"/>
              </p:ext>
            </p:extLst>
          </p:nvPr>
        </p:nvGraphicFramePr>
        <p:xfrm>
          <a:off x="65162" y="72012"/>
          <a:ext cx="3714750" cy="66693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3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65736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07507">
                <a:tc gridSpan="2"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Уровень «А»</a:t>
                      </a:r>
                    </a:p>
                  </a:txBody>
                  <a:tcPr marL="91439" marR="91439" marT="45725" marB="45725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825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I</a:t>
                      </a:r>
                      <a:r>
                        <a:rPr lang="ru-RU" sz="1600" baseline="0" dirty="0"/>
                        <a:t> вариант</a:t>
                      </a:r>
                      <a:endParaRPr lang="ru-RU" sz="1600" dirty="0"/>
                    </a:p>
                  </a:txBody>
                  <a:tcPr marL="91439" marR="91439" marT="45725" marB="45725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II</a:t>
                      </a:r>
                      <a:r>
                        <a:rPr lang="ru-RU" sz="1600" dirty="0"/>
                        <a:t> вариант</a:t>
                      </a:r>
                    </a:p>
                  </a:txBody>
                  <a:tcPr marL="91439" marR="91439" marT="45725" marB="45725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07507">
                <a:tc gridSpan="2"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1) </a:t>
                      </a:r>
                      <a:r>
                        <a:rPr lang="ru-RU" sz="1400" dirty="0"/>
                        <a:t>Функция задана формулой</a:t>
                      </a:r>
                    </a:p>
                  </a:txBody>
                  <a:tcPr marL="91439" marR="91439" marT="45725" marB="45725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0750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f(x)=-3x</a:t>
                      </a:r>
                      <a:r>
                        <a:rPr kumimoji="0" lang="en-US" sz="1400" kern="1200" baseline="300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kumimoji="0"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+10</a:t>
                      </a:r>
                      <a:endParaRPr kumimoji="0" lang="ru-RU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9" marR="91439" marT="45725" marB="45725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f(x)=-5x</a:t>
                      </a:r>
                      <a:r>
                        <a:rPr kumimoji="0" lang="en-US" sz="1400" kern="1200" baseline="300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kumimoji="0"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+11</a:t>
                      </a:r>
                      <a:endParaRPr kumimoji="0" lang="ru-RU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9" marR="91439" marT="45725" marB="45725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07507">
                <a:tc gridSpan="2"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Найдите</a:t>
                      </a:r>
                      <a:r>
                        <a:rPr lang="ru-RU" sz="1400" baseline="0" dirty="0"/>
                        <a:t>  </a:t>
                      </a:r>
                      <a:r>
                        <a:rPr kumimoji="0"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f(</a:t>
                      </a:r>
                      <a:r>
                        <a:rPr kumimoji="0" lang="ru-RU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-1</a:t>
                      </a:r>
                      <a:r>
                        <a:rPr kumimoji="0"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ru-RU" sz="1400" dirty="0"/>
                    </a:p>
                  </a:txBody>
                  <a:tcPr marL="91439" marR="91439" marT="45725" marB="45725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07507">
                <a:tc gridSpan="2"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2) Найдите область определения</a:t>
                      </a:r>
                    </a:p>
                  </a:txBody>
                  <a:tcPr marL="91439" marR="91439" marT="45725" marB="45725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07507">
                <a:tc>
                  <a:txBody>
                    <a:bodyPr/>
                    <a:lstStyle/>
                    <a:p>
                      <a:pPr algn="ctr"/>
                      <a:endParaRPr lang="ru-RU" sz="1400" dirty="0"/>
                    </a:p>
                  </a:txBody>
                  <a:tcPr marL="91439" marR="91439" marT="45725" marB="45725"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 marL="91439" marR="91439" marT="45725" marB="45725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12681">
                <a:tc gridSpan="2"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3) По графику</a:t>
                      </a:r>
                      <a:r>
                        <a:rPr lang="ru-RU" sz="1400" baseline="0" dirty="0"/>
                        <a:t> функции </a:t>
                      </a:r>
                      <a:r>
                        <a:rPr lang="en-US" sz="1400" baseline="0" dirty="0"/>
                        <a:t>y=f(x)</a:t>
                      </a:r>
                      <a:endParaRPr lang="ru-RU" sz="1400" dirty="0"/>
                    </a:p>
                  </a:txBody>
                  <a:tcPr marL="91439" marR="91439" marT="45725" marB="45725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928627">
                <a:tc>
                  <a:txBody>
                    <a:bodyPr/>
                    <a:lstStyle/>
                    <a:p>
                      <a:pPr algn="ctr"/>
                      <a:endParaRPr lang="ru-RU" sz="1400" dirty="0"/>
                    </a:p>
                    <a:p>
                      <a:pPr algn="ctr"/>
                      <a:endParaRPr lang="ru-RU" sz="1400" dirty="0"/>
                    </a:p>
                    <a:p>
                      <a:pPr algn="ctr"/>
                      <a:endParaRPr lang="ru-RU" sz="1400" dirty="0"/>
                    </a:p>
                  </a:txBody>
                  <a:tcPr marL="91439" marR="91439" marT="45725" marB="45725"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 marL="91439" marR="91439" marT="45725" marB="45725"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2244748">
                <a:tc gridSpan="2">
                  <a:txBody>
                    <a:bodyPr/>
                    <a:lstStyle/>
                    <a:p>
                      <a:endParaRPr lang="ru-RU" sz="1400" dirty="0" smtClean="0"/>
                    </a:p>
                    <a:p>
                      <a:endParaRPr lang="ru-RU" sz="1400" dirty="0" smtClean="0"/>
                    </a:p>
                    <a:p>
                      <a:r>
                        <a:rPr lang="ru-RU" sz="1400" dirty="0" smtClean="0"/>
                        <a:t>Найдите</a:t>
                      </a:r>
                      <a:r>
                        <a:rPr lang="ru-RU" sz="1400" dirty="0"/>
                        <a:t>:</a:t>
                      </a:r>
                    </a:p>
                    <a:p>
                      <a:r>
                        <a:rPr lang="ru-RU" sz="1400" dirty="0"/>
                        <a:t>а) область определения функции;</a:t>
                      </a:r>
                    </a:p>
                    <a:p>
                      <a:r>
                        <a:rPr lang="ru-RU" sz="1400" dirty="0"/>
                        <a:t>б) область значений функции;</a:t>
                      </a:r>
                    </a:p>
                    <a:p>
                      <a:r>
                        <a:rPr lang="ru-RU" sz="1400" dirty="0"/>
                        <a:t>в) нули функции;</a:t>
                      </a:r>
                    </a:p>
                    <a:p>
                      <a:r>
                        <a:rPr lang="ru-RU" sz="1400" dirty="0"/>
                        <a:t>г) промежутки </a:t>
                      </a:r>
                      <a:r>
                        <a:rPr lang="ru-RU" sz="1400" dirty="0" err="1"/>
                        <a:t>знакопостоянства</a:t>
                      </a:r>
                      <a:endParaRPr lang="ru-RU" sz="1400" dirty="0"/>
                    </a:p>
                    <a:p>
                      <a:r>
                        <a:rPr lang="ru-RU" sz="1400" dirty="0" smtClean="0"/>
                        <a:t>д)</a:t>
                      </a:r>
                      <a:r>
                        <a:rPr lang="ru-RU" sz="1400" baseline="0" dirty="0" smtClean="0"/>
                        <a:t> </a:t>
                      </a:r>
                      <a:r>
                        <a:rPr lang="ru-RU" sz="1400" dirty="0"/>
                        <a:t>промежутки возрастания и убывания </a:t>
                      </a:r>
                      <a:r>
                        <a:rPr lang="ru-RU" sz="1400" dirty="0" smtClean="0"/>
                        <a:t>функции</a:t>
                      </a:r>
                    </a:p>
                    <a:p>
                      <a:r>
                        <a:rPr lang="ru-RU" sz="1400" dirty="0" smtClean="0"/>
                        <a:t>е) ограниченность</a:t>
                      </a:r>
                      <a:endParaRPr lang="ru-RU" sz="1400" dirty="0"/>
                    </a:p>
                  </a:txBody>
                  <a:tcPr marL="91439" marR="91439" marT="45725" marB="45725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1027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>
              <a:latin typeface="Constantia" panose="02030602050306030303" pitchFamily="18" charset="0"/>
            </a:endParaRPr>
          </a:p>
        </p:txBody>
      </p:sp>
      <p:sp>
        <p:nvSpPr>
          <p:cNvPr id="10276" name="Rectangle 6"/>
          <p:cNvSpPr>
            <a:spLocks noChangeArrowheads="1"/>
          </p:cNvSpPr>
          <p:nvPr/>
        </p:nvSpPr>
        <p:spPr bwMode="auto">
          <a:xfrm>
            <a:off x="0" y="6762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0277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>
              <a:latin typeface="Constantia" panose="02030602050306030303" pitchFamily="18" charset="0"/>
            </a:endParaRPr>
          </a:p>
        </p:txBody>
      </p:sp>
      <p:pic>
        <p:nvPicPr>
          <p:cNvPr id="10278" name="Picture 7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928639"/>
            <a:ext cx="9620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9" name="Rectangle 9"/>
          <p:cNvSpPr>
            <a:spLocks noChangeArrowheads="1"/>
          </p:cNvSpPr>
          <p:nvPr/>
        </p:nvSpPr>
        <p:spPr bwMode="auto">
          <a:xfrm>
            <a:off x="0" y="73342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0280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>
              <a:latin typeface="Constantia" panose="02030602050306030303" pitchFamily="18" charset="0"/>
            </a:endParaRPr>
          </a:p>
        </p:txBody>
      </p:sp>
      <p:pic>
        <p:nvPicPr>
          <p:cNvPr id="10281" name="Picture 10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3156" y="1888902"/>
            <a:ext cx="962025" cy="26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2" name="Rectangle 12"/>
          <p:cNvSpPr>
            <a:spLocks noChangeArrowheads="1"/>
          </p:cNvSpPr>
          <p:nvPr/>
        </p:nvSpPr>
        <p:spPr bwMode="auto">
          <a:xfrm>
            <a:off x="0" y="7239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10283" name="Picture 13" descr="C:\Documents and Settings\Admin.PAUTINA\Рабочий стол\чертежи\11.bmp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684" y="2492896"/>
            <a:ext cx="2000250" cy="2304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4" name="Picture 14" descr="C:\Documents and Settings\Admin.PAUTINA\Рабочий стол\чертежи\20.bmp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7735" y="2492896"/>
            <a:ext cx="1643062" cy="2304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" name="Содержимое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66566999"/>
              </p:ext>
            </p:extLst>
          </p:nvPr>
        </p:nvGraphicFramePr>
        <p:xfrm>
          <a:off x="3851920" y="72007"/>
          <a:ext cx="5254873" cy="658412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6429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590576"/>
              </a:tblGrid>
              <a:tr h="260649">
                <a:tc gridSpan="2"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Уровень «Б»</a:t>
                      </a:r>
                    </a:p>
                  </a:txBody>
                  <a:tcPr marL="91439" marR="91439" marT="45717" marB="45717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8526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I</a:t>
                      </a:r>
                      <a:r>
                        <a:rPr lang="ru-RU" sz="1600" baseline="0" dirty="0"/>
                        <a:t> вариант</a:t>
                      </a:r>
                      <a:endParaRPr lang="ru-RU" sz="1600" dirty="0"/>
                    </a:p>
                  </a:txBody>
                  <a:tcPr marL="91439" marR="91439" marT="45717" marB="45717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II</a:t>
                      </a:r>
                      <a:r>
                        <a:rPr lang="ru-RU" sz="1600" dirty="0"/>
                        <a:t> вариант</a:t>
                      </a:r>
                    </a:p>
                  </a:txBody>
                  <a:tcPr marL="91439" marR="91439" marT="45717" marB="45717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50242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1) </a:t>
                      </a:r>
                      <a:r>
                        <a:rPr lang="ru-RU" sz="1400" dirty="0"/>
                        <a:t>Найдите область определения</a:t>
                      </a:r>
                      <a:r>
                        <a:rPr lang="ru-RU" sz="1400" baseline="0" dirty="0"/>
                        <a:t> функций</a:t>
                      </a:r>
                      <a:endParaRPr lang="ru-RU" sz="1400" dirty="0"/>
                    </a:p>
                  </a:txBody>
                  <a:tcPr marL="91439" marR="91439" marT="45717" marB="45717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3563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9" marR="91439" marT="45717" marB="45717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1439" marR="91439" marT="45717" marB="45717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08186">
                <a:tc>
                  <a:txBody>
                    <a:bodyPr/>
                    <a:lstStyle/>
                    <a:p>
                      <a:pPr algn="l"/>
                      <a:endParaRPr lang="ru-RU" sz="1400" dirty="0" smtClean="0"/>
                    </a:p>
                    <a:p>
                      <a:pPr algn="l"/>
                      <a:r>
                        <a:rPr lang="ru-RU" sz="1400" dirty="0" smtClean="0"/>
                        <a:t>2)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Найдите</a:t>
                      </a:r>
                      <a:r>
                        <a:rPr lang="ru-RU" sz="1400" dirty="0"/>
                        <a:t>: р(20); р(40); р(50), р(60), р(90</a:t>
                      </a:r>
                      <a:r>
                        <a:rPr lang="ru-RU" sz="1400" dirty="0" smtClean="0"/>
                        <a:t>).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Постройте </a:t>
                      </a:r>
                      <a:r>
                        <a:rPr lang="ru-RU" sz="1400" dirty="0"/>
                        <a:t>график функции </a:t>
                      </a:r>
                      <a:r>
                        <a:rPr lang="en-US" sz="1400" dirty="0"/>
                        <a:t> p=f(t)</a:t>
                      </a:r>
                      <a:r>
                        <a:rPr lang="ru-RU" sz="1400" dirty="0" smtClean="0"/>
                        <a:t>.</a:t>
                      </a:r>
                      <a:endParaRPr lang="ru-RU" sz="1400" baseline="0" dirty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aseline="0" dirty="0" smtClean="0"/>
                        <a:t>Масштаб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aseline="0" dirty="0" smtClean="0"/>
                        <a:t>по </a:t>
                      </a:r>
                      <a:r>
                        <a:rPr lang="ru-RU" sz="1400" baseline="0" dirty="0"/>
                        <a:t>оси </a:t>
                      </a:r>
                      <a:r>
                        <a:rPr lang="en-US" sz="1400" baseline="0" dirty="0"/>
                        <a:t>t</a:t>
                      </a:r>
                      <a:r>
                        <a:rPr lang="ru-RU" sz="1400" baseline="0" dirty="0"/>
                        <a:t>: 20 ед</a:t>
                      </a:r>
                      <a:r>
                        <a:rPr lang="ru-RU" sz="1400" baseline="0" dirty="0" smtClean="0"/>
                        <a:t>. - </a:t>
                      </a:r>
                      <a:r>
                        <a:rPr lang="ru-RU" sz="1400" baseline="0" dirty="0"/>
                        <a:t>1 клетка; по оси р: 20ед</a:t>
                      </a:r>
                      <a:r>
                        <a:rPr lang="ru-RU" sz="1400" baseline="0" dirty="0" smtClean="0"/>
                        <a:t>. - </a:t>
                      </a:r>
                      <a:r>
                        <a:rPr lang="ru-RU" sz="1400" baseline="0" dirty="0"/>
                        <a:t>1 </a:t>
                      </a:r>
                      <a:r>
                        <a:rPr lang="ru-RU" sz="1400" baseline="0" dirty="0" smtClean="0"/>
                        <a:t>клетка.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aseline="0" dirty="0" smtClean="0"/>
                    </a:p>
                  </a:txBody>
                  <a:tcPr marL="91439" marR="91439" marT="45717" marB="45717"/>
                </a:tc>
                <a:tc>
                  <a:txBody>
                    <a:bodyPr/>
                    <a:lstStyle/>
                    <a:p>
                      <a:endParaRPr lang="ru-RU" sz="1400" dirty="0" smtClean="0"/>
                    </a:p>
                    <a:p>
                      <a:r>
                        <a:rPr lang="en-US" sz="1400" dirty="0" smtClean="0"/>
                        <a:t>2)</a:t>
                      </a:r>
                      <a:endParaRPr lang="ru-RU" sz="1400" baseline="0" dirty="0"/>
                    </a:p>
                    <a:p>
                      <a:endParaRPr lang="ru-RU" sz="1400" baseline="0" dirty="0"/>
                    </a:p>
                    <a:p>
                      <a:endParaRPr lang="ru-RU" sz="1400" baseline="0" dirty="0"/>
                    </a:p>
                    <a:p>
                      <a:endParaRPr lang="ru-RU" sz="1400" baseline="0" dirty="0"/>
                    </a:p>
                    <a:p>
                      <a:endParaRPr lang="ru-RU" sz="1400" baseline="0" dirty="0"/>
                    </a:p>
                    <a:p>
                      <a:endParaRPr lang="ru-RU" sz="1400" baseline="0" dirty="0"/>
                    </a:p>
                    <a:p>
                      <a:endParaRPr lang="ru-RU" sz="1400" baseline="0" dirty="0" smtClean="0"/>
                    </a:p>
                    <a:p>
                      <a:endParaRPr lang="ru-RU" sz="1400" baseline="0" dirty="0" smtClean="0"/>
                    </a:p>
                    <a:p>
                      <a:endParaRPr lang="ru-RU" sz="1400" baseline="0" dirty="0" smtClean="0"/>
                    </a:p>
                    <a:p>
                      <a:r>
                        <a:rPr lang="ru-RU" sz="1400" baseline="0" dirty="0" smtClean="0"/>
                        <a:t>Найдите</a:t>
                      </a:r>
                      <a:r>
                        <a:rPr lang="ru-RU" sz="1400" baseline="0" dirty="0"/>
                        <a:t>: </a:t>
                      </a:r>
                      <a:r>
                        <a:rPr lang="en-US" sz="1400" baseline="0" dirty="0"/>
                        <a:t>S(0)</a:t>
                      </a:r>
                      <a:r>
                        <a:rPr lang="ru-RU" sz="1400" baseline="0" dirty="0"/>
                        <a:t>; </a:t>
                      </a:r>
                      <a:r>
                        <a:rPr lang="en-US" sz="1400" baseline="0" dirty="0"/>
                        <a:t>S(</a:t>
                      </a:r>
                      <a:r>
                        <a:rPr lang="ru-RU" sz="1400" baseline="0" dirty="0"/>
                        <a:t>1</a:t>
                      </a:r>
                      <a:r>
                        <a:rPr lang="en-US" sz="1400" baseline="0" dirty="0"/>
                        <a:t>)</a:t>
                      </a:r>
                      <a:r>
                        <a:rPr lang="ru-RU" sz="1400" baseline="0" dirty="0"/>
                        <a:t>; </a:t>
                      </a:r>
                      <a:r>
                        <a:rPr lang="en-US" sz="1400" baseline="0" dirty="0"/>
                        <a:t>S(</a:t>
                      </a:r>
                      <a:r>
                        <a:rPr lang="ru-RU" sz="1400" baseline="0" dirty="0"/>
                        <a:t>1,4</a:t>
                      </a:r>
                      <a:r>
                        <a:rPr lang="en-US" sz="1400" baseline="0" dirty="0"/>
                        <a:t>)</a:t>
                      </a:r>
                      <a:r>
                        <a:rPr lang="ru-RU" sz="1400" baseline="0" dirty="0"/>
                        <a:t>; </a:t>
                      </a:r>
                      <a:r>
                        <a:rPr lang="en-US" sz="1400" baseline="0" dirty="0"/>
                        <a:t>S(</a:t>
                      </a:r>
                      <a:r>
                        <a:rPr lang="ru-RU" sz="1400" baseline="0" dirty="0"/>
                        <a:t>2</a:t>
                      </a:r>
                      <a:r>
                        <a:rPr lang="en-US" sz="1400" baseline="0" dirty="0"/>
                        <a:t>)</a:t>
                      </a:r>
                      <a:r>
                        <a:rPr lang="ru-RU" sz="1400" baseline="0" dirty="0" smtClean="0"/>
                        <a:t>.</a:t>
                      </a:r>
                    </a:p>
                    <a:p>
                      <a:endParaRPr lang="ru-RU" sz="1400" baseline="0" dirty="0" smtClean="0"/>
                    </a:p>
                    <a:p>
                      <a:endParaRPr lang="ru-RU" sz="1400" baseline="0" dirty="0" smtClean="0"/>
                    </a:p>
                    <a:p>
                      <a:endParaRPr lang="ru-RU" sz="1400" baseline="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aseline="0" dirty="0" smtClean="0"/>
                        <a:t>Постройте </a:t>
                      </a:r>
                      <a:r>
                        <a:rPr lang="ru-RU" sz="1400" baseline="0" dirty="0"/>
                        <a:t>график функции </a:t>
                      </a:r>
                      <a:r>
                        <a:rPr lang="en-US" sz="1400" baseline="0" dirty="0"/>
                        <a:t>S=f(t</a:t>
                      </a:r>
                      <a:r>
                        <a:rPr lang="en-US" sz="1400" baseline="0" dirty="0" smtClean="0"/>
                        <a:t>).</a:t>
                      </a:r>
                      <a:endParaRPr lang="ru-RU" sz="1400" baseline="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aseline="0" dirty="0" smtClean="0"/>
                        <a:t>Масштаб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aseline="0" dirty="0" smtClean="0"/>
                        <a:t>по оси </a:t>
                      </a:r>
                      <a:r>
                        <a:rPr lang="en-US" sz="1400" baseline="0" dirty="0" smtClean="0"/>
                        <a:t>t</a:t>
                      </a:r>
                      <a:r>
                        <a:rPr lang="ru-RU" sz="1400" baseline="0" dirty="0" smtClean="0"/>
                        <a:t>:1ед. - 3 клетки; по оси </a:t>
                      </a:r>
                      <a:r>
                        <a:rPr lang="en-US" sz="1400" baseline="0" dirty="0" smtClean="0"/>
                        <a:t>S</a:t>
                      </a:r>
                      <a:r>
                        <a:rPr lang="ru-RU" sz="1400" baseline="0" dirty="0" smtClean="0"/>
                        <a:t>:</a:t>
                      </a:r>
                      <a:r>
                        <a:rPr lang="en-US" sz="1400" baseline="0" dirty="0" smtClean="0"/>
                        <a:t>1</a:t>
                      </a:r>
                      <a:r>
                        <a:rPr lang="ru-RU" sz="1400" baseline="0" dirty="0" smtClean="0"/>
                        <a:t>0ед. - </a:t>
                      </a:r>
                      <a:r>
                        <a:rPr lang="en-US" sz="1400" baseline="0" dirty="0" smtClean="0"/>
                        <a:t>4</a:t>
                      </a:r>
                      <a:r>
                        <a:rPr lang="ru-RU" sz="1400" baseline="0" dirty="0" smtClean="0"/>
                        <a:t> клетки.</a:t>
                      </a:r>
                    </a:p>
                    <a:p>
                      <a:endParaRPr lang="ru-RU" sz="1400" baseline="0" dirty="0" smtClean="0"/>
                    </a:p>
                  </a:txBody>
                  <a:tcPr marL="91439" marR="91439" marT="45717" marB="45717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0304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>
              <a:latin typeface="Constantia" panose="02030602050306030303" pitchFamily="18" charset="0"/>
            </a:endParaRPr>
          </a:p>
        </p:txBody>
      </p:sp>
      <p:pic>
        <p:nvPicPr>
          <p:cNvPr id="10305" name="Picture 15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152550"/>
            <a:ext cx="962025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06" name="Rectangle 17"/>
          <p:cNvSpPr>
            <a:spLocks noChangeArrowheads="1"/>
          </p:cNvSpPr>
          <p:nvPr/>
        </p:nvSpPr>
        <p:spPr bwMode="auto">
          <a:xfrm>
            <a:off x="0" y="93345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0307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>
              <a:latin typeface="Constantia" panose="02030602050306030303" pitchFamily="18" charset="0"/>
            </a:endParaRPr>
          </a:p>
        </p:txBody>
      </p:sp>
      <p:pic>
        <p:nvPicPr>
          <p:cNvPr id="10308" name="Picture 18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1152550"/>
            <a:ext cx="962025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09" name="Rectangle 20"/>
          <p:cNvSpPr>
            <a:spLocks noChangeArrowheads="1"/>
          </p:cNvSpPr>
          <p:nvPr/>
        </p:nvSpPr>
        <p:spPr bwMode="auto">
          <a:xfrm>
            <a:off x="0" y="93345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0310" name="Rectangle 2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>
              <a:latin typeface="Constantia" panose="02030602050306030303" pitchFamily="18" charset="0"/>
            </a:endParaRPr>
          </a:p>
        </p:txBody>
      </p:sp>
      <p:sp>
        <p:nvSpPr>
          <p:cNvPr id="10312" name="Rectangle 23"/>
          <p:cNvSpPr>
            <a:spLocks noChangeArrowheads="1"/>
          </p:cNvSpPr>
          <p:nvPr/>
        </p:nvSpPr>
        <p:spPr bwMode="auto">
          <a:xfrm>
            <a:off x="0" y="1295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0313" name="Rectangle 2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>
              <a:latin typeface="Constantia" panose="02030602050306030303" pitchFamily="18" charset="0"/>
            </a:endParaRPr>
          </a:p>
        </p:txBody>
      </p:sp>
      <p:sp>
        <p:nvSpPr>
          <p:cNvPr id="10315" name="Rectangle 26"/>
          <p:cNvSpPr>
            <a:spLocks noChangeArrowheads="1"/>
          </p:cNvSpPr>
          <p:nvPr/>
        </p:nvSpPr>
        <p:spPr bwMode="auto">
          <a:xfrm>
            <a:off x="0" y="17526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865599" y="2348880"/>
            <a:ext cx="2650618" cy="11811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551019" y="2348879"/>
            <a:ext cx="2485477" cy="1186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1338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2321</TotalTime>
  <Words>756</Words>
  <Application>Microsoft Office PowerPoint</Application>
  <PresentationFormat>Экран (4:3)</PresentationFormat>
  <Paragraphs>201</Paragraphs>
  <Slides>10</Slides>
  <Notes>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21" baseType="lpstr">
      <vt:lpstr>Arial</vt:lpstr>
      <vt:lpstr>Calibri</vt:lpstr>
      <vt:lpstr>Constantia</vt:lpstr>
      <vt:lpstr>Lucida Sans Unicode</vt:lpstr>
      <vt:lpstr>Monotype Corsiva</vt:lpstr>
      <vt:lpstr>OdessaScript</vt:lpstr>
      <vt:lpstr>Verdana</vt:lpstr>
      <vt:lpstr>Wingdings 2</vt:lpstr>
      <vt:lpstr>Wingdings 3</vt:lpstr>
      <vt:lpstr>Открытая</vt:lpstr>
      <vt:lpstr>Формула</vt:lpstr>
      <vt:lpstr>Функции, их свойства и графики</vt:lpstr>
      <vt:lpstr>  1.Тест: «Верно – неверно»   </vt:lpstr>
      <vt:lpstr>  1.Тест: «Верно – неверно»   </vt:lpstr>
      <vt:lpstr>Презентация PowerPoint</vt:lpstr>
      <vt:lpstr>Лист учёта знаний</vt:lpstr>
      <vt:lpstr>Презентация PowerPoint</vt:lpstr>
      <vt:lpstr> Ответы к математическому диктанту</vt:lpstr>
      <vt:lpstr>«Тихий опрос»</vt:lpstr>
      <vt:lpstr> 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Функции их свойства и графики.</dc:title>
  <dc:creator>User</dc:creator>
  <cp:lastModifiedBy>Татьяна</cp:lastModifiedBy>
  <cp:revision>192</cp:revision>
  <dcterms:created xsi:type="dcterms:W3CDTF">2011-10-30T13:03:13Z</dcterms:created>
  <dcterms:modified xsi:type="dcterms:W3CDTF">2017-01-18T21:32:40Z</dcterms:modified>
</cp:coreProperties>
</file>