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4"/>
  </p:notesMasterIdLst>
  <p:sldIdLst>
    <p:sldId id="272" r:id="rId2"/>
    <p:sldId id="274" r:id="rId3"/>
    <p:sldId id="294" r:id="rId4"/>
    <p:sldId id="295" r:id="rId5"/>
    <p:sldId id="296" r:id="rId6"/>
    <p:sldId id="277" r:id="rId7"/>
    <p:sldId id="278" r:id="rId8"/>
    <p:sldId id="279" r:id="rId9"/>
    <p:sldId id="281" r:id="rId10"/>
    <p:sldId id="280" r:id="rId11"/>
    <p:sldId id="282" r:id="rId12"/>
    <p:sldId id="284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E4F1"/>
    <a:srgbClr val="33FF33"/>
    <a:srgbClr val="99FF99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AD0EF-8E20-4B1E-984A-0180375B55C9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1684D9-AE3D-4F63-937E-A696541CF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082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684D9-AE3D-4F63-937E-A696541CF01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015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0E0B65B-4462-4068-BA49-A880D20C17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1895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0F323B-EA86-4B55-8A33-DC80B92BBB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081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256E15-6AFD-4671-B613-D0E7BDFF94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673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6E92DF-6ED9-43B2-BF9E-6E3B3B33C5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334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84E833-C896-4FBB-98FC-0D2D937132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4227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DA1AF6-3324-4779-A5A2-8E7B214736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157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79F27-7625-4961-8781-C791334984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118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0B5D55-11A0-468E-A1D8-D9D7C7FFBC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970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48F5EF-CA22-4A60-A30B-AB986803C0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11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9005C6-E4B4-4CB7-87D1-25DC797440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645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8E62B7-9D66-4F0B-B691-D9E3C253DF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702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AF9EB787-6FB2-4931-B419-37F4B2A452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52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eb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9552" y="1360007"/>
            <a:ext cx="7992690" cy="144574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2800" b="1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Constantia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Constantia" pitchFamily="18" charset="0"/>
              </a:rPr>
            </a:br>
            <a:r>
              <a:rPr lang="ru-RU" sz="5300" b="1" dirty="0" smtClean="0">
                <a:solidFill>
                  <a:schemeClr val="tx1"/>
                </a:solidFill>
                <a:latin typeface="Constantia" pitchFamily="18" charset="0"/>
              </a:rPr>
              <a:t>Тема:  “Витраж - рисунок на стекле</a:t>
            </a:r>
            <a:r>
              <a:rPr lang="ru-RU" sz="5300" dirty="0" smtClean="0">
                <a:solidFill>
                  <a:schemeClr val="tx1"/>
                </a:solidFill>
                <a:latin typeface="Constantia" pitchFamily="18" charset="0"/>
              </a:rPr>
              <a:t>”</a:t>
            </a:r>
          </a:p>
        </p:txBody>
      </p:sp>
      <p:pic>
        <p:nvPicPr>
          <p:cNvPr id="20489" name="Picture 9" descr="v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03999"/>
            <a:ext cx="3227388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80943"/>
            <a:ext cx="2406650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86050" y="21429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259632" y="315373"/>
            <a:ext cx="6840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Вводный занятие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48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41301"/>
            <a:ext cx="9144000" cy="1498600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Подсвечники, светильники,</a:t>
            </a:r>
            <a:b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</a:b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           зеркала</a:t>
            </a:r>
          </a:p>
        </p:txBody>
      </p:sp>
      <p:pic>
        <p:nvPicPr>
          <p:cNvPr id="31748" name="Picture 4" descr="0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869" y="964380"/>
            <a:ext cx="2590800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fonar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573016"/>
            <a:ext cx="457200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b117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26933"/>
            <a:ext cx="321945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-17377"/>
            <a:ext cx="7406640" cy="135636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Бокалы, бутылки, графины</a:t>
            </a:r>
          </a:p>
        </p:txBody>
      </p:sp>
      <p:pic>
        <p:nvPicPr>
          <p:cNvPr id="33796" name="Picture 4" descr="Новый рисунок (5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46" y="1052736"/>
            <a:ext cx="414337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 descr="Новый рисунок (14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04" y="3557811"/>
            <a:ext cx="4267200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6" descr="Новый рисунок (13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52736"/>
            <a:ext cx="3630612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443768" y="4437112"/>
            <a:ext cx="8435975" cy="108012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Спасибо за внимание!</a:t>
            </a:r>
            <a:endParaRPr lang="ru-RU" sz="5400" b="1" dirty="0" smtClean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870891"/>
            <a:ext cx="5076056" cy="3350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539750" y="277814"/>
            <a:ext cx="5616575" cy="6463554"/>
          </a:xfrm>
        </p:spPr>
        <p:txBody>
          <a:bodyPr/>
          <a:lstStyle/>
          <a:p>
            <a:pPr algn="l" eaLnBrk="1" hangingPunct="1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Витраж – </a:t>
            </a:r>
            <a:r>
              <a:rPr lang="ru-RU" sz="4000" b="1" dirty="0" smtClean="0">
                <a:solidFill>
                  <a:schemeClr val="tx1"/>
                </a:solidFill>
                <a:latin typeface="Constantia" pitchFamily="18" charset="0"/>
              </a:rPr>
              <a:t>сюжетная декоративная или орнаментальная композиция из цветных стекол или другого материала, пропускающего свет.</a:t>
            </a:r>
          </a:p>
        </p:txBody>
      </p:sp>
      <p:sp>
        <p:nvSpPr>
          <p:cNvPr id="4099" name="Text Box 6"/>
          <p:cNvSpPr txBox="1">
            <a:spLocks noChangeArrowheads="1"/>
          </p:cNvSpPr>
          <p:nvPr/>
        </p:nvSpPr>
        <p:spPr bwMode="auto">
          <a:xfrm>
            <a:off x="6084888" y="1125538"/>
            <a:ext cx="28082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pic>
        <p:nvPicPr>
          <p:cNvPr id="24583" name="Picture 7" descr="a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88640"/>
            <a:ext cx="1421383" cy="646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45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910340" y="-99392"/>
            <a:ext cx="7406640" cy="1356360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Constantia" pitchFamily="18" charset="0"/>
              </a:rPr>
              <a:t>Средневековые витражи</a:t>
            </a:r>
            <a:endParaRPr lang="ru-RU" dirty="0" smtClean="0">
              <a:latin typeface="Constantia" pitchFamily="18" charset="0"/>
            </a:endParaRPr>
          </a:p>
        </p:txBody>
      </p:sp>
      <p:sp>
        <p:nvSpPr>
          <p:cNvPr id="512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75163" cy="4924425"/>
          </a:xfrm>
        </p:spPr>
        <p:txBody>
          <a:bodyPr/>
          <a:lstStyle/>
          <a:p>
            <a:pPr eaLnBrk="1" hangingPunct="1"/>
            <a:r>
              <a:rPr lang="ru-RU" sz="2000" dirty="0" smtClean="0">
                <a:solidFill>
                  <a:schemeClr val="tx1"/>
                </a:solidFill>
                <a:latin typeface="Constantia" pitchFamily="18" charset="0"/>
              </a:rPr>
              <a:t>Витраж - это особый вид монументально-декоративного искусства. </a:t>
            </a:r>
          </a:p>
          <a:p>
            <a:pPr eaLnBrk="1" hangingPunct="1"/>
            <a:r>
              <a:rPr lang="ru-RU" sz="2000" dirty="0" smtClean="0">
                <a:solidFill>
                  <a:schemeClr val="tx1"/>
                </a:solidFill>
                <a:latin typeface="Constantia" pitchFamily="18" charset="0"/>
              </a:rPr>
              <a:t>Интересный сам по себе, он приобретает огромную выразительность в сочетании с другими видами изобразительных искусств, особенно с архитектурой. </a:t>
            </a:r>
          </a:p>
          <a:p>
            <a:pPr eaLnBrk="1" hangingPunct="1"/>
            <a:r>
              <a:rPr lang="ru-RU" sz="2000" dirty="0" smtClean="0">
                <a:solidFill>
                  <a:schemeClr val="tx1"/>
                </a:solidFill>
                <a:latin typeface="Constantia" pitchFamily="18" charset="0"/>
              </a:rPr>
              <a:t>Богато его прошлое, безграничны его перспективы, неисчерпаемы его  творческие возможности.</a:t>
            </a:r>
          </a:p>
        </p:txBody>
      </p:sp>
      <p:pic>
        <p:nvPicPr>
          <p:cNvPr id="5" name="Picture 5" descr="abbei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157" y="1273898"/>
            <a:ext cx="2962349" cy="5070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202" y="260648"/>
            <a:ext cx="7406640" cy="135636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Назначение витражей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Constantia" pitchFamily="18" charset="0"/>
              </a:rPr>
              <a:t>О</a:t>
            </a:r>
            <a:r>
              <a:rPr lang="ru-RU" sz="2000" dirty="0" smtClean="0">
                <a:solidFill>
                  <a:schemeClr val="tx1"/>
                </a:solidFill>
                <a:latin typeface="Constantia" pitchFamily="18" charset="0"/>
              </a:rPr>
              <a:t>ни </a:t>
            </a:r>
            <a:r>
              <a:rPr lang="ru-RU" sz="2000" dirty="0">
                <a:solidFill>
                  <a:schemeClr val="tx1"/>
                </a:solidFill>
                <a:latin typeface="Constantia" pitchFamily="18" charset="0"/>
              </a:rPr>
              <a:t>являются богатым декоративным украшением зданий и отдельных помещений, заменяют оконные стекла и дверные филенки, пропускают свет и дают возможность изолировать помещения первых этажей от посторонних взглядов.</a:t>
            </a:r>
            <a:br>
              <a:rPr lang="ru-RU" sz="2000" dirty="0">
                <a:solidFill>
                  <a:schemeClr val="tx1"/>
                </a:solidFill>
                <a:latin typeface="Constantia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Constantia" pitchFamily="18" charset="0"/>
              </a:rPr>
              <a:t>Отражая </a:t>
            </a:r>
            <a:r>
              <a:rPr lang="ru-RU" sz="2000" dirty="0">
                <a:solidFill>
                  <a:schemeClr val="tx1"/>
                </a:solidFill>
                <a:latin typeface="Constantia" pitchFamily="18" charset="0"/>
              </a:rPr>
              <a:t>в своих изображениях характер и назначение сооружения и дополняя его художественный образ, витражи играют значительную роль в оформлении интерьера</a:t>
            </a:r>
            <a:r>
              <a:rPr lang="ru-RU" sz="20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6" name="Picture 4" descr="8126--9468612-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12776"/>
            <a:ext cx="4392488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56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332656"/>
            <a:ext cx="4447906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chemeClr val="tx1"/>
                </a:solidFill>
                <a:latin typeface="Constantia" pitchFamily="18" charset="0"/>
              </a:rPr>
              <a:t>Витражное искусство берет свое начало в далеком прошлом. Витражи, представлявшие ранее набор цветных стекол, нередко служили случайным украшением помещения; с течением времени совершенствовалась их композиция, рисунок, художественная обработка стекла и техника исполнения. Витражи становились подлинными произведениями искусства, неотъемлемой частью строго продуманного монументально-декоративного убранства зданий.</a:t>
            </a:r>
            <a:br>
              <a:rPr lang="ru-RU" sz="1800" dirty="0">
                <a:solidFill>
                  <a:schemeClr val="tx1"/>
                </a:solidFill>
                <a:latin typeface="Constantia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Constantia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Constantia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Constantia" pitchFamily="18" charset="0"/>
              </a:rPr>
              <a:t>Витражи, применявшиеся главным образом в декоре церквей и монастырей, постепенно проникают в жилые и общественные здания. Религиозную тематику витражей вытесняет светская, отражая современное течение в искусстве, следуя эстетическим требованиям и духу эпохи.</a:t>
            </a:r>
          </a:p>
        </p:txBody>
      </p:sp>
      <p:pic>
        <p:nvPicPr>
          <p:cNvPr id="5" name="Picture 4" descr="s320x24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426" y="372438"/>
            <a:ext cx="4032448" cy="608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178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gl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49275"/>
            <a:ext cx="4622800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rep_62_076_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549275"/>
            <a:ext cx="3511550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12493" y="67602"/>
            <a:ext cx="7406640" cy="135636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Современный витраж</a:t>
            </a:r>
          </a:p>
        </p:txBody>
      </p:sp>
      <p:pic>
        <p:nvPicPr>
          <p:cNvPr id="7" name="Picture 5" descr="он5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593" y="1412876"/>
            <a:ext cx="3168352" cy="46085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702" name="Picture 6" descr="i29110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412874"/>
            <a:ext cx="2989263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1047327" y="6035892"/>
            <a:ext cx="28082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latin typeface="Constantia" pitchFamily="18" charset="0"/>
              </a:rPr>
              <a:t>Двери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5815012" y="6052344"/>
            <a:ext cx="2376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latin typeface="Constantia" pitchFamily="18" charset="0"/>
              </a:rPr>
              <a:t>Ниши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76056" y="477094"/>
            <a:ext cx="3888432" cy="1584226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                      </a:t>
            </a: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Потолки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30724" name="Picture 4" descr="ceiling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4752975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plenka-s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33825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 descr="ceilings_r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349500"/>
            <a:ext cx="5715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898900" cy="2506662"/>
          </a:xfrm>
        </p:spPr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Панно и картины</a:t>
            </a:r>
          </a:p>
        </p:txBody>
      </p:sp>
      <p:pic>
        <p:nvPicPr>
          <p:cNvPr id="32772" name="Picture 4" descr="52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0713"/>
            <a:ext cx="4267200" cy="568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5" descr="38428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997200"/>
            <a:ext cx="4176713" cy="294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400</TotalTime>
  <Words>172</Words>
  <Application>Microsoft Office PowerPoint</Application>
  <PresentationFormat>Экран (4:3)</PresentationFormat>
  <Paragraphs>19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Constantia</vt:lpstr>
      <vt:lpstr>Corbel</vt:lpstr>
      <vt:lpstr>Times New Roman</vt:lpstr>
      <vt:lpstr>Базис</vt:lpstr>
      <vt:lpstr>  Тема:  “Витраж - рисунок на стекле”</vt:lpstr>
      <vt:lpstr>Витраж – сюжетная декоративная или орнаментальная композиция из цветных стекол или другого материала, пропускающего свет.</vt:lpstr>
      <vt:lpstr>Средневековые витражи</vt:lpstr>
      <vt:lpstr>Назначение витражей</vt:lpstr>
      <vt:lpstr>Презентация PowerPoint</vt:lpstr>
      <vt:lpstr>Презентация PowerPoint</vt:lpstr>
      <vt:lpstr>Современный витраж</vt:lpstr>
      <vt:lpstr>                          Потолки </vt:lpstr>
      <vt:lpstr>Панно и картины</vt:lpstr>
      <vt:lpstr>Подсвечники, светильники,             зеркала</vt:lpstr>
      <vt:lpstr>Бокалы, бутылки, графины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</dc:creator>
  <cp:lastModifiedBy>Учетная запись Майкрософт</cp:lastModifiedBy>
  <cp:revision>23</cp:revision>
  <dcterms:created xsi:type="dcterms:W3CDTF">2009-01-04T06:23:08Z</dcterms:created>
  <dcterms:modified xsi:type="dcterms:W3CDTF">2023-10-13T15:15:09Z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1326710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