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6" r:id="rId3"/>
    <p:sldId id="304" r:id="rId4"/>
    <p:sldId id="296" r:id="rId5"/>
    <p:sldId id="260" r:id="rId6"/>
    <p:sldId id="261" r:id="rId7"/>
    <p:sldId id="267" r:id="rId8"/>
    <p:sldId id="268" r:id="rId9"/>
    <p:sldId id="270" r:id="rId10"/>
    <p:sldId id="269" r:id="rId11"/>
    <p:sldId id="301" r:id="rId12"/>
    <p:sldId id="306" r:id="rId13"/>
    <p:sldId id="284" r:id="rId14"/>
    <p:sldId id="285" r:id="rId15"/>
    <p:sldId id="286" r:id="rId16"/>
    <p:sldId id="302" r:id="rId17"/>
    <p:sldId id="303" r:id="rId18"/>
    <p:sldId id="299" r:id="rId19"/>
    <p:sldId id="298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AA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74" y="-6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8B5F0-DB1B-41E4-A17E-B3FC60C45EE2}" type="datetimeFigureOut">
              <a:rPr lang="en-US"/>
              <a:pPr>
                <a:defRPr/>
              </a:pPr>
              <a:t>3/29/2021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F8215-A05F-4BB4-8A17-44A00BA677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900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1A7BE-26E7-49C8-96F6-9DDC78B7585F}" type="datetimeFigureOut">
              <a:rPr lang="en-US"/>
              <a:pPr>
                <a:defRPr/>
              </a:pPr>
              <a:t>3/29/2021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DC3B2-2142-437C-9F9A-A273224FC7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294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AF88E-2B8C-45D8-85E8-8F4074D9F7BB}" type="datetimeFigureOut">
              <a:rPr lang="en-US"/>
              <a:pPr>
                <a:defRPr/>
              </a:pPr>
              <a:t>3/29/2021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B1BEF-2B16-4C30-A341-10A99B200C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291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34130-1E41-4D3B-9183-4BE551CDC6A4}" type="datetimeFigureOut">
              <a:rPr lang="en-US"/>
              <a:pPr>
                <a:defRPr/>
              </a:pPr>
              <a:t>3/29/2021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95B49-5C2C-4815-9DED-E28EABEF8A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038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0A43E-B51E-422B-8834-53605AA0E857}" type="datetimeFigureOut">
              <a:rPr lang="en-US"/>
              <a:pPr>
                <a:defRPr/>
              </a:pPr>
              <a:t>3/29/2021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16945-481C-48DE-97F0-6EFCC39396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563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43778-CAD3-406B-A2AE-4FDCD4476A24}" type="datetimeFigureOut">
              <a:rPr lang="en-US"/>
              <a:pPr>
                <a:defRPr/>
              </a:pPr>
              <a:t>3/29/2021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5CC3F-B2F5-4D83-A4C6-05A49747C8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249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DE066-A08B-44EB-B80E-C39C3224FD6E}" type="datetimeFigureOut">
              <a:rPr lang="en-US"/>
              <a:pPr>
                <a:defRPr/>
              </a:pPr>
              <a:t>3/29/2021</a:t>
            </a:fld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6F114-4D65-4E40-A805-031FF94EC7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712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22177-F027-442B-BD5F-34769FDBF79E}" type="datetimeFigureOut">
              <a:rPr lang="en-US"/>
              <a:pPr>
                <a:defRPr/>
              </a:pPr>
              <a:t>3/29/2021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C6E75-28CD-421D-89B5-35BB37178C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149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36DC8-69D9-49BA-9F33-657728C525DC}" type="datetimeFigureOut">
              <a:rPr lang="en-US"/>
              <a:pPr>
                <a:defRPr/>
              </a:pPr>
              <a:t>3/29/2021</a:t>
            </a:fld>
            <a:endParaRPr 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8CA8B-FAC7-459D-A566-D8DC81BCF1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233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D0364-BE50-4226-B9E3-51BC1E30D101}" type="datetimeFigureOut">
              <a:rPr lang="en-US"/>
              <a:pPr>
                <a:defRPr/>
              </a:pPr>
              <a:t>3/29/2021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45DF5-274D-42AA-A752-458EC64DDE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513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7FFDD-ADB2-4FA9-A348-68E9A4055418}" type="datetimeFigureOut">
              <a:rPr lang="en-US"/>
              <a:pPr>
                <a:defRPr/>
              </a:pPr>
              <a:t>3/29/2021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A571-F1BB-4B4B-A0CD-6AE92FD199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805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1326B02-AD01-410B-96C4-62DCD12A1866}" type="datetimeFigureOut">
              <a:rPr lang="en-US"/>
              <a:pPr>
                <a:defRPr/>
              </a:pPr>
              <a:t>3/29/2021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365BAD1-F764-4241-9B47-1D9C88AD31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4" t="59956" r="82870" b="5759"/>
          <a:stretch>
            <a:fillRect/>
          </a:stretch>
        </p:blipFill>
        <p:spPr bwMode="auto">
          <a:xfrm>
            <a:off x="0" y="0"/>
            <a:ext cx="85407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1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0" r="3694" b="57576"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4"/>
          <p:cNvSpPr/>
          <p:nvPr userDrawn="1"/>
        </p:nvSpPr>
        <p:spPr>
          <a:xfrm>
            <a:off x="854075" y="0"/>
            <a:ext cx="8289925" cy="1371600"/>
          </a:xfrm>
          <a:prstGeom prst="rect">
            <a:avLst/>
          </a:prstGeom>
          <a:gradFill flip="none" rotWithShape="1">
            <a:gsLst>
              <a:gs pos="0">
                <a:srgbClr val="9DAAB5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25.pn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181600"/>
          </a:xfrm>
        </p:spPr>
        <p:txBody>
          <a:bodyPr numCol="2"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Как-то нога, устав однажды,</a:t>
            </a:r>
            <a:b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Почувствовала себя важной:</a:t>
            </a:r>
            <a:b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"Какое делаю я дело -</a:t>
            </a:r>
            <a:b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весь день ношу я это тело!..."</a:t>
            </a:r>
            <a:b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Рука ноге тут возразила:</a:t>
            </a:r>
            <a:b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"Что о себе ты возомнила?!</a:t>
            </a:r>
            <a:b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что ты можешь, недотепа?</a:t>
            </a:r>
            <a:b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только стоять или же топать?!.."</a:t>
            </a:r>
            <a:b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нос сказал руке:</a:t>
            </a: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"Постой!</a:t>
            </a:r>
            <a:b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 - выше! В дружбе - с головой!</a:t>
            </a:r>
            <a:b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Тебе ли </a:t>
            </a:r>
            <a:r>
              <a:rPr lang="ru-RU" sz="1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щас</a:t>
            </a: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тут задираться?..</a:t>
            </a:r>
            <a:b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 - примитив!... Пора признаться!"</a:t>
            </a:r>
            <a:b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Тут глаз решил не промолчать -</a:t>
            </a:r>
            <a:b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давай троих всех</a:t>
            </a: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оскорблять!</a:t>
            </a:r>
            <a:b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Слепцами глупыми назвал!</a:t>
            </a:r>
            <a:b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"Важнее всех здесь Я!" - сказал...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перебранки - долго ль дело? -</a:t>
            </a:r>
            <a:b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конфликте разделилось тело!</a:t>
            </a:r>
            <a:b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Каждый стал делать, что хотел!..</a:t>
            </a:r>
            <a:b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И… </a:t>
            </a: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человек вдруг - заболел!...</a:t>
            </a:r>
            <a:b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чуть не умер...</a:t>
            </a:r>
            <a:b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Тут голова, им всем в укор,</a:t>
            </a:r>
            <a:b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сказала: "Бросьте этот спор!</a:t>
            </a:r>
            <a:b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 все равны, нужны друг другу,</a:t>
            </a:r>
            <a:b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ссорьтесь, делая услугу!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 мы - едины, все мы - ТЕЛО!</a:t>
            </a:r>
            <a:b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делаем одно мы дело!</a:t>
            </a:r>
            <a:b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Здесь важно мир иметь, любовь,</a:t>
            </a:r>
            <a:b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единстве и без лишних слов!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838200" y="228600"/>
            <a:ext cx="82296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600">
                <a:latin typeface="Times New Roman" pitchFamily="18" charset="0"/>
                <a:cs typeface="Times New Roman" pitchFamily="18" charset="0"/>
              </a:rPr>
              <a:t>Конфликт тела</a:t>
            </a:r>
          </a:p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 Нонна Журавлёва - Гросс </a:t>
            </a:r>
          </a:p>
        </p:txBody>
      </p:sp>
      <p:pic>
        <p:nvPicPr>
          <p:cNvPr id="307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7938"/>
            <a:ext cx="1268412" cy="136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24"/>
          <p:cNvSpPr>
            <a:spLocks noChangeArrowheads="1"/>
          </p:cNvSpPr>
          <p:nvPr/>
        </p:nvSpPr>
        <p:spPr bwMode="auto">
          <a:xfrm>
            <a:off x="876300" y="788988"/>
            <a:ext cx="5207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000000"/>
                </a:solidFill>
                <a:latin typeface="Roboto Slab"/>
                <a:cs typeface="Times New Roman" pitchFamily="18" charset="0"/>
              </a:rPr>
              <a:t>Причины конфликтов</a:t>
            </a:r>
            <a:endParaRPr lang="ru-RU" sz="3200" b="1">
              <a:solidFill>
                <a:srgbClr val="000000"/>
              </a:solidFill>
            </a:endParaRPr>
          </a:p>
        </p:txBody>
      </p:sp>
      <p:cxnSp>
        <p:nvCxnSpPr>
          <p:cNvPr id="31" name="Соединительная линия уступом 30"/>
          <p:cNvCxnSpPr>
            <a:stCxn id="11266" idx="1"/>
          </p:cNvCxnSpPr>
          <p:nvPr/>
        </p:nvCxnSpPr>
        <p:spPr>
          <a:xfrm rot="10800000" flipH="1" flipV="1">
            <a:off x="876300" y="1112838"/>
            <a:ext cx="0" cy="893762"/>
          </a:xfrm>
          <a:prstGeom prst="bentConnector3">
            <a:avLst>
              <a:gd name="adj1" fmla="val -22860000000"/>
            </a:avLst>
          </a:prstGeom>
          <a:ln w="19050" cap="rnd">
            <a:solidFill>
              <a:srgbClr val="22A4E5"/>
            </a:solidFill>
            <a:prstDash val="solid"/>
            <a:round/>
            <a:headEnd type="oval" w="sm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8" name="Прямоугольник 40"/>
          <p:cNvSpPr>
            <a:spLocks noChangeArrowheads="1"/>
          </p:cNvSpPr>
          <p:nvPr/>
        </p:nvSpPr>
        <p:spPr bwMode="auto">
          <a:xfrm>
            <a:off x="876300" y="2208213"/>
            <a:ext cx="80391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основе конфликта лежат определённые противоположные желания и интересы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cxnSp>
        <p:nvCxnSpPr>
          <p:cNvPr id="46" name="Прямая со стрелкой 45"/>
          <p:cNvCxnSpPr/>
          <p:nvPr/>
        </p:nvCxnSpPr>
        <p:spPr>
          <a:xfrm flipV="1">
            <a:off x="650875" y="2995613"/>
            <a:ext cx="228600" cy="3175"/>
          </a:xfrm>
          <a:prstGeom prst="straightConnector1">
            <a:avLst/>
          </a:prstGeom>
          <a:ln w="19050">
            <a:solidFill>
              <a:srgbClr val="22A4E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657225" y="2995613"/>
            <a:ext cx="0" cy="950912"/>
          </a:xfrm>
          <a:prstGeom prst="straightConnector1">
            <a:avLst/>
          </a:prstGeom>
          <a:ln w="19050">
            <a:solidFill>
              <a:srgbClr val="22A4E5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1" name="Прямоугольник 21"/>
          <p:cNvSpPr>
            <a:spLocks noChangeArrowheads="1"/>
          </p:cNvSpPr>
          <p:nvPr/>
        </p:nvSpPr>
        <p:spPr bwMode="auto">
          <a:xfrm>
            <a:off x="876300" y="2732088"/>
            <a:ext cx="75819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СМЫСЛОВОЙ БАРЬЕР В ОБЩЕНИИ</a:t>
            </a:r>
            <a:endParaRPr lang="ru-RU" sz="1600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72" name="Прямоугольник 22"/>
          <p:cNvSpPr>
            <a:spLocks noChangeArrowheads="1"/>
          </p:cNvSpPr>
          <p:nvPr/>
        </p:nvSpPr>
        <p:spPr bwMode="auto">
          <a:xfrm>
            <a:off x="876300" y="3133725"/>
            <a:ext cx="80391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Одно и тоже слово, фраза или событие имеет разное значение для разных людей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73" name="Прямоугольник 31"/>
          <p:cNvSpPr>
            <a:spLocks noChangeArrowheads="1"/>
          </p:cNvSpPr>
          <p:nvPr/>
        </p:nvSpPr>
        <p:spPr bwMode="auto">
          <a:xfrm>
            <a:off x="876300" y="3657600"/>
            <a:ext cx="7734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 u="sng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ЭМОЦИОНАЛЬНЫЙ БАРЬЕР</a:t>
            </a:r>
            <a:endParaRPr lang="ru-RU" b="1" u="sng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>
            <a:spLocks noChangeArrowheads="1"/>
          </p:cNvSpPr>
          <p:nvPr/>
        </p:nvSpPr>
        <p:spPr bwMode="auto">
          <a:xfrm>
            <a:off x="876300" y="4583113"/>
            <a:ext cx="7353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 u="sng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МОРАЛЬНЫЙ БАРЬЕР</a:t>
            </a:r>
            <a:endParaRPr lang="ru-RU" b="1" u="sng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 flipV="1">
            <a:off x="657225" y="2073275"/>
            <a:ext cx="0" cy="922338"/>
          </a:xfrm>
          <a:prstGeom prst="straightConnector1">
            <a:avLst/>
          </a:prstGeom>
          <a:ln w="19050">
            <a:solidFill>
              <a:srgbClr val="22A4E5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V="1">
            <a:off x="655638" y="3924300"/>
            <a:ext cx="0" cy="925513"/>
          </a:xfrm>
          <a:prstGeom prst="straightConnector1">
            <a:avLst/>
          </a:prstGeom>
          <a:ln w="19050">
            <a:solidFill>
              <a:srgbClr val="22A4E5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661988" y="4835525"/>
            <a:ext cx="214312" cy="0"/>
          </a:xfrm>
          <a:prstGeom prst="straightConnector1">
            <a:avLst/>
          </a:prstGeom>
          <a:ln w="19050">
            <a:solidFill>
              <a:srgbClr val="22A4E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650875" y="3932238"/>
            <a:ext cx="228600" cy="0"/>
          </a:xfrm>
          <a:prstGeom prst="straightConnector1">
            <a:avLst/>
          </a:prstGeom>
          <a:ln w="19050">
            <a:solidFill>
              <a:srgbClr val="22A4E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79" name="Рисунок 6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705350"/>
            <a:ext cx="3429000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0" name="Прямоугольник 26"/>
          <p:cNvSpPr>
            <a:spLocks noChangeArrowheads="1"/>
          </p:cNvSpPr>
          <p:nvPr/>
        </p:nvSpPr>
        <p:spPr bwMode="auto">
          <a:xfrm>
            <a:off x="889000" y="4059238"/>
            <a:ext cx="71882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Разница чувств и вызванные ими состояния приводят к непониманию</a:t>
            </a:r>
            <a:endParaRPr lang="ru-RU" sz="14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876300" y="4984750"/>
            <a:ext cx="55641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Различное представление о правилах или нормах поведения</a:t>
            </a:r>
          </a:p>
        </p:txBody>
      </p:sp>
      <p:sp>
        <p:nvSpPr>
          <p:cNvPr id="11282" name="Прямоугольник 38"/>
          <p:cNvSpPr>
            <a:spLocks noChangeArrowheads="1"/>
          </p:cNvSpPr>
          <p:nvPr/>
        </p:nvSpPr>
        <p:spPr bwMode="auto">
          <a:xfrm>
            <a:off x="876300" y="1806575"/>
            <a:ext cx="73533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 u="sng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БАРЬЕР ЧУЖОГО ЖЕЛАНИЯ</a:t>
            </a:r>
            <a:endParaRPr lang="ru-RU" sz="2000" u="sng" dirty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ru-RU" sz="1600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46" y="-6824"/>
            <a:ext cx="9168562" cy="6864824"/>
          </a:xfrm>
          <a:prstGeom prst="rect">
            <a:avLst/>
          </a:prstGeom>
        </p:spPr>
      </p:pic>
      <p:sp>
        <p:nvSpPr>
          <p:cNvPr id="1331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Стадии развития конфликтов</a:t>
            </a:r>
          </a:p>
        </p:txBody>
      </p:sp>
      <p:pic>
        <p:nvPicPr>
          <p:cNvPr id="7" name="стадии2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9600" y="228600"/>
            <a:ext cx="7822514" cy="58674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92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48134" y="4705581"/>
            <a:ext cx="3495866" cy="215242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59277" y="2481048"/>
            <a:ext cx="2045808" cy="14219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Варианты поведения участников конфликта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057269" y="1845922"/>
            <a:ext cx="3181731" cy="424732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Сотрудничество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057269" y="2749471"/>
            <a:ext cx="1818383" cy="424732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Компромисс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057269" y="3653020"/>
            <a:ext cx="3410331" cy="424732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Приспособление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057268" y="4556570"/>
            <a:ext cx="1547988" cy="424732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Избегание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Прямая со стрелкой 20"/>
          <p:cNvCxnSpPr>
            <a:stCxn id="8" idx="3"/>
            <a:endCxn id="40" idx="1"/>
          </p:cNvCxnSpPr>
          <p:nvPr/>
        </p:nvCxnSpPr>
        <p:spPr>
          <a:xfrm flipV="1">
            <a:off x="2805085" y="2058288"/>
            <a:ext cx="1252184" cy="1133724"/>
          </a:xfrm>
          <a:prstGeom prst="straightConnector1">
            <a:avLst/>
          </a:prstGeom>
          <a:ln w="19050">
            <a:solidFill>
              <a:srgbClr val="22A4E5"/>
            </a:solidFill>
            <a:prstDash val="solid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8" idx="3"/>
            <a:endCxn id="42" idx="1"/>
          </p:cNvCxnSpPr>
          <p:nvPr/>
        </p:nvCxnSpPr>
        <p:spPr>
          <a:xfrm flipV="1">
            <a:off x="2805085" y="2961837"/>
            <a:ext cx="1252184" cy="230175"/>
          </a:xfrm>
          <a:prstGeom prst="straightConnector1">
            <a:avLst/>
          </a:prstGeom>
          <a:ln w="19050">
            <a:solidFill>
              <a:srgbClr val="22A4E5"/>
            </a:solidFill>
            <a:prstDash val="solid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8" idx="3"/>
            <a:endCxn id="43" idx="1"/>
          </p:cNvCxnSpPr>
          <p:nvPr/>
        </p:nvCxnSpPr>
        <p:spPr>
          <a:xfrm>
            <a:off x="2805085" y="3192012"/>
            <a:ext cx="1252184" cy="673374"/>
          </a:xfrm>
          <a:prstGeom prst="straightConnector1">
            <a:avLst/>
          </a:prstGeom>
          <a:ln w="19050">
            <a:solidFill>
              <a:srgbClr val="22A4E5"/>
            </a:solidFill>
            <a:prstDash val="solid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8" idx="3"/>
            <a:endCxn id="44" idx="1"/>
          </p:cNvCxnSpPr>
          <p:nvPr/>
        </p:nvCxnSpPr>
        <p:spPr>
          <a:xfrm>
            <a:off x="2805085" y="3192012"/>
            <a:ext cx="1252183" cy="1576924"/>
          </a:xfrm>
          <a:prstGeom prst="straightConnector1">
            <a:avLst/>
          </a:prstGeom>
          <a:ln w="19050">
            <a:solidFill>
              <a:srgbClr val="22A4E5"/>
            </a:solidFill>
            <a:prstDash val="solid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066800" y="730761"/>
            <a:ext cx="3203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Учебник стр. 79-80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461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Прямая со стрелкой 15"/>
          <p:cNvCxnSpPr>
            <a:stCxn id="11" idx="0"/>
            <a:endCxn id="14340" idx="2"/>
          </p:cNvCxnSpPr>
          <p:nvPr/>
        </p:nvCxnSpPr>
        <p:spPr>
          <a:xfrm flipH="1" flipV="1">
            <a:off x="4449763" y="1244600"/>
            <a:ext cx="2366962" cy="946150"/>
          </a:xfrm>
          <a:prstGeom prst="straightConnector1">
            <a:avLst/>
          </a:prstGeom>
          <a:ln w="19050">
            <a:solidFill>
              <a:srgbClr val="22A4E5"/>
            </a:solidFill>
            <a:prstDash val="solid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0" idx="0"/>
            <a:endCxn id="14340" idx="2"/>
          </p:cNvCxnSpPr>
          <p:nvPr/>
        </p:nvCxnSpPr>
        <p:spPr>
          <a:xfrm flipV="1">
            <a:off x="2301875" y="1244600"/>
            <a:ext cx="2147888" cy="946150"/>
          </a:xfrm>
          <a:prstGeom prst="straightConnector1">
            <a:avLst/>
          </a:prstGeom>
          <a:ln w="19050">
            <a:solidFill>
              <a:srgbClr val="22A4E5"/>
            </a:solidFill>
            <a:prstDash val="solid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0" name="Прямоугольник 8"/>
          <p:cNvSpPr>
            <a:spLocks noChangeArrowheads="1"/>
          </p:cNvSpPr>
          <p:nvPr/>
        </p:nvSpPr>
        <p:spPr bwMode="auto">
          <a:xfrm>
            <a:off x="3476625" y="798513"/>
            <a:ext cx="1944688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>
                <a:latin typeface="Roboto Slab"/>
                <a:ea typeface="Calibri" pitchFamily="34" charset="0"/>
                <a:cs typeface="Times New Roman" pitchFamily="18" charset="0"/>
              </a:rPr>
              <a:t>КОНФЛИКТ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211263" y="2190750"/>
            <a:ext cx="2179637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>
                <a:solidFill>
                  <a:schemeClr val="bg1"/>
                </a:solidFill>
                <a:latin typeface="Roboto Slab"/>
                <a:ea typeface="Calibri" pitchFamily="34" charset="0"/>
                <a:cs typeface="Times New Roman" pitchFamily="18" charset="0"/>
              </a:rPr>
              <a:t>Конструктивный</a:t>
            </a:r>
            <a:r>
              <a:rPr lang="ru-RU" sz="2000">
                <a:latin typeface="Roboto Slab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pic>
        <p:nvPicPr>
          <p:cNvPr id="9218" name="Picture 2" descr="Картинки по запросу переговор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376" y="2930625"/>
            <a:ext cx="2351837" cy="2089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930275" y="5197475"/>
            <a:ext cx="2741613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>
                <a:solidFill>
                  <a:schemeClr val="bg1"/>
                </a:solidFill>
                <a:latin typeface="Roboto Slab"/>
                <a:ea typeface="Calibri" pitchFamily="34" charset="0"/>
                <a:cs typeface="Times New Roman" pitchFamily="18" charset="0"/>
              </a:rPr>
              <a:t>Соблюдают рамки приличий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5614988" y="2190750"/>
            <a:ext cx="2403475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>
                <a:solidFill>
                  <a:schemeClr val="bg1"/>
                </a:solidFill>
                <a:latin typeface="Roboto Slab"/>
                <a:ea typeface="Calibri" pitchFamily="34" charset="0"/>
                <a:cs typeface="Times New Roman" pitchFamily="18" charset="0"/>
              </a:rPr>
              <a:t>Неконструктивный</a:t>
            </a:r>
          </a:p>
        </p:txBody>
      </p:sp>
      <p:pic>
        <p:nvPicPr>
          <p:cNvPr id="9220" name="Picture 4" descr="Картинки по запросу деловые переговоры эт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4"/>
          <a:stretch/>
        </p:blipFill>
        <p:spPr bwMode="auto">
          <a:xfrm>
            <a:off x="5624390" y="2930625"/>
            <a:ext cx="2384530" cy="2089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5822950" y="5192713"/>
            <a:ext cx="1985963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>
                <a:solidFill>
                  <a:schemeClr val="bg1"/>
                </a:solidFill>
                <a:latin typeface="Roboto Slab"/>
                <a:ea typeface="Calibri" pitchFamily="34" charset="0"/>
                <a:cs typeface="Times New Roman" pitchFamily="18" charset="0"/>
              </a:rPr>
              <a:t>Все средства хороши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Прямоугольник 39"/>
          <p:cNvSpPr>
            <a:spLocks noChangeArrowheads="1"/>
          </p:cNvSpPr>
          <p:nvPr/>
        </p:nvSpPr>
        <p:spPr bwMode="auto">
          <a:xfrm>
            <a:off x="685800" y="3536949"/>
            <a:ext cx="2368550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066800">
              <a:lnSpc>
                <a:spcPct val="90000"/>
              </a:lnSpc>
              <a:spcAft>
                <a:spcPct val="3500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Подчинение</a:t>
            </a:r>
          </a:p>
        </p:txBody>
      </p:sp>
      <p:sp>
        <p:nvSpPr>
          <p:cNvPr id="15364" name="Прямоугольник 41"/>
          <p:cNvSpPr>
            <a:spLocks noChangeArrowheads="1"/>
          </p:cNvSpPr>
          <p:nvPr/>
        </p:nvSpPr>
        <p:spPr bwMode="auto">
          <a:xfrm>
            <a:off x="2006883" y="4425950"/>
            <a:ext cx="343217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066800">
              <a:lnSpc>
                <a:spcPct val="90000"/>
              </a:lnSpc>
              <a:spcAft>
                <a:spcPct val="3500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Компромисс</a:t>
            </a:r>
          </a:p>
        </p:txBody>
      </p:sp>
      <p:sp>
        <p:nvSpPr>
          <p:cNvPr id="15365" name="Прямоугольник 8"/>
          <p:cNvSpPr>
            <a:spLocks noChangeArrowheads="1"/>
          </p:cNvSpPr>
          <p:nvPr/>
        </p:nvSpPr>
        <p:spPr bwMode="auto">
          <a:xfrm>
            <a:off x="4536564" y="4425950"/>
            <a:ext cx="1804987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066800">
              <a:lnSpc>
                <a:spcPct val="90000"/>
              </a:lnSpc>
              <a:spcAft>
                <a:spcPct val="3500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Прерывание</a:t>
            </a:r>
          </a:p>
        </p:txBody>
      </p:sp>
      <p:sp>
        <p:nvSpPr>
          <p:cNvPr id="15366" name="Прямоугольник 10"/>
          <p:cNvSpPr>
            <a:spLocks noChangeArrowheads="1"/>
          </p:cNvSpPr>
          <p:nvPr/>
        </p:nvSpPr>
        <p:spPr bwMode="auto">
          <a:xfrm>
            <a:off x="6001484" y="3515916"/>
            <a:ext cx="19177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066800">
              <a:lnSpc>
                <a:spcPct val="90000"/>
              </a:lnSpc>
              <a:spcAft>
                <a:spcPct val="3500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Интеграция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1600200" y="2866649"/>
            <a:ext cx="2667000" cy="670300"/>
          </a:xfrm>
          <a:prstGeom prst="straightConnector1">
            <a:avLst/>
          </a:prstGeom>
          <a:ln w="19050">
            <a:solidFill>
              <a:srgbClr val="22A4E5"/>
            </a:solidFill>
            <a:prstDash val="solid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933700" y="2819400"/>
            <a:ext cx="1333500" cy="1606550"/>
          </a:xfrm>
          <a:prstGeom prst="straightConnector1">
            <a:avLst/>
          </a:prstGeom>
          <a:ln w="19050">
            <a:solidFill>
              <a:srgbClr val="22A4E5"/>
            </a:solidFill>
            <a:prstDash val="solid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4267200" y="2866648"/>
            <a:ext cx="680836" cy="1512053"/>
          </a:xfrm>
          <a:prstGeom prst="straightConnector1">
            <a:avLst/>
          </a:prstGeom>
          <a:ln w="19050">
            <a:solidFill>
              <a:srgbClr val="22A4E5"/>
            </a:solidFill>
            <a:prstDash val="solid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 flipV="1">
            <a:off x="4267200" y="2866649"/>
            <a:ext cx="1734284" cy="649267"/>
          </a:xfrm>
          <a:prstGeom prst="straightConnector1">
            <a:avLst/>
          </a:prstGeom>
          <a:ln w="19050">
            <a:solidFill>
              <a:srgbClr val="22A4E5"/>
            </a:solidFill>
            <a:prstDash val="solid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71" name="TextBox 1"/>
          <p:cNvSpPr txBox="1">
            <a:spLocks noChangeArrowheads="1"/>
          </p:cNvSpPr>
          <p:nvPr/>
        </p:nvSpPr>
        <p:spPr bwMode="auto">
          <a:xfrm>
            <a:off x="1057275" y="815975"/>
            <a:ext cx="7461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Учебник, стр. 81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3260228" y="1943319"/>
            <a:ext cx="1874114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Пути разрешения конфликта 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53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u="sng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Разрешение конфликта</a:t>
            </a:r>
            <a:endParaRPr lang="ru-RU" sz="3600" b="1" u="sng" dirty="0">
              <a:solidFill>
                <a:srgbClr val="A500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714488"/>
            <a:ext cx="4429156" cy="857256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Arial Narrow" pitchFamily="34" charset="0"/>
              </a:rPr>
              <a:t>«Худой мир лучше доброй ссоры»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3214686"/>
            <a:ext cx="4429156" cy="857256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Arial Narrow" pitchFamily="34" charset="0"/>
              </a:rPr>
              <a:t>«С глаз долой, из сердца вон»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4857760"/>
            <a:ext cx="4429156" cy="857256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Arial Narrow" pitchFamily="34" charset="0"/>
              </a:rPr>
              <a:t>«Сядем рядком, да поговорим ладком»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72132" y="3214686"/>
            <a:ext cx="3037435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rgbClr val="99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компромисс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72132" y="1714488"/>
            <a:ext cx="2808719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rgbClr val="99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интеграция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500694" y="4572008"/>
            <a:ext cx="3199914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rgbClr val="99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прерывание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rgbClr val="99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конфликта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7 L -0.19983 0.4923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0" y="2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7 L -0.19653 -0.1673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0" y="-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44444E-6 L -0.07968 -0.221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0" y="-1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582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все оставляет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0600" y="381000"/>
            <a:ext cx="7517741" cy="5638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7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26628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2" descr="C:\Users\Oksana\Desktop\для урока\imag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19400"/>
            <a:ext cx="69500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94010" y="0"/>
            <a:ext cx="8916095" cy="230832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u="sng" dirty="0">
                <a:ln w="12700" cmpd="sng">
                  <a:solidFill>
                    <a:schemeClr val="tx2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Проблема: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ln w="12700" cmpd="sng">
                  <a:solidFill>
                    <a:schemeClr val="tx2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Возможна ли жизнь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ln w="12700" cmpd="sng">
                  <a:solidFill>
                    <a:schemeClr val="tx2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                              без конфликтов?</a:t>
            </a:r>
          </a:p>
        </p:txBody>
      </p:sp>
    </p:spTree>
    <p:extLst>
      <p:ext uri="{BB962C8B-B14F-4D97-AF65-F5344CB8AC3E}">
        <p14:creationId xmlns:p14="http://schemas.microsoft.com/office/powerpoint/2010/main" val="122885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Задание на дом:</a:t>
            </a:r>
            <a:endParaRPr lang="ru-RU" dirty="0">
              <a:solidFill>
                <a:srgbClr val="A500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 rtlCol="0">
            <a:normAutofit/>
          </a:bodyPr>
          <a:lstStyle/>
          <a:p>
            <a:pPr marL="0" lvl="0" indent="355600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Параграф 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9, вопросы </a:t>
            </a: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тр. 82 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Создать памятку: «Формула успешного решения школьных </a:t>
            </a:r>
            <a:r>
              <a:rPr lang="ru-RU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конфликтов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»*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лнышко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14290"/>
            <a:ext cx="3786214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214810" y="3143248"/>
            <a:ext cx="382701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МОЛОДЦЫ!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4643446"/>
            <a:ext cx="527099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 w="11430"/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Спасибо за урок!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410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2" descr="C:\Users\Oksana\Desktop\для урока\imag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1600200"/>
            <a:ext cx="8899525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-37928" y="0"/>
            <a:ext cx="9179949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ln w="12700" cmpd="sng">
                  <a:solidFill>
                    <a:schemeClr val="tx2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Конфликты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ln w="12700" cmpd="sng">
                  <a:solidFill>
                    <a:schemeClr val="tx2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 межличностных отношениях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Познакомиться с понятием межличностный конфликт;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Изучить стадии развития конфликтной ситуации и пути выхода из неё;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Разработать действия правильного поведения, чтобы не попасть в конфликт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85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5124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2" descr="C:\Users\Oksana\Desktop\для урока\imag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514600"/>
            <a:ext cx="69500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94010" y="0"/>
            <a:ext cx="8916095" cy="230832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u="sng" dirty="0">
                <a:ln w="12700" cmpd="sng">
                  <a:solidFill>
                    <a:schemeClr val="tx2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Проблема: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ln w="12700" cmpd="sng">
                  <a:solidFill>
                    <a:schemeClr val="tx2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Возможна ли жизнь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ln w="12700" cmpd="sng">
                  <a:solidFill>
                    <a:schemeClr val="tx2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                              без конфликтов?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 descr="C:\Users\Oksana\Desktop\для урока\КОНФЛИКТСт387 - копия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699" y="614360"/>
            <a:ext cx="7086600" cy="5629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2"/>
          <p:cNvSpPr>
            <a:spLocks noChangeArrowheads="1"/>
          </p:cNvSpPr>
          <p:nvPr/>
        </p:nvSpPr>
        <p:spPr bwMode="auto">
          <a:xfrm>
            <a:off x="152400" y="1752600"/>
            <a:ext cx="8991600" cy="327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u="sng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Межличностный конфликт </a:t>
            </a: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это всегда столкновение нескольких 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участников, </a:t>
            </a: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каждый из </a:t>
            </a:r>
            <a:r>
              <a:rPr lang="ru-RU" sz="360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которых </a:t>
            </a:r>
            <a:r>
              <a:rPr lang="ru-RU" sz="360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отстаивает </a:t>
            </a: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свою позицию, выступая против интересов и мнений остальных участников 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события.</a:t>
            </a:r>
            <a:r>
              <a:rPr lang="ru-RU" dirty="0" smtClean="0">
                <a:latin typeface="Roboto Slab"/>
                <a:ea typeface="Calibri" pitchFamily="34" charset="0"/>
                <a:cs typeface="Times New Roman" pitchFamily="18" charset="0"/>
              </a:rPr>
              <a:t>.</a:t>
            </a:r>
            <a:endParaRPr lang="ru-RU" dirty="0">
              <a:latin typeface="Roboto Slab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24"/>
          <p:cNvSpPr>
            <a:spLocks noChangeArrowheads="1"/>
          </p:cNvSpPr>
          <p:nvPr/>
        </p:nvSpPr>
        <p:spPr bwMode="auto">
          <a:xfrm>
            <a:off x="876300" y="788988"/>
            <a:ext cx="5207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000000"/>
                </a:solidFill>
                <a:latin typeface="Roboto Slab"/>
                <a:cs typeface="Times New Roman" pitchFamily="18" charset="0"/>
              </a:rPr>
              <a:t>Причины конфликтов</a:t>
            </a:r>
            <a:endParaRPr lang="ru-RU" sz="3200" b="1">
              <a:solidFill>
                <a:srgbClr val="000000"/>
              </a:solidFill>
            </a:endParaRPr>
          </a:p>
        </p:txBody>
      </p:sp>
      <p:cxnSp>
        <p:nvCxnSpPr>
          <p:cNvPr id="31" name="Соединительная линия уступом 30"/>
          <p:cNvCxnSpPr>
            <a:stCxn id="8194" idx="1"/>
          </p:cNvCxnSpPr>
          <p:nvPr/>
        </p:nvCxnSpPr>
        <p:spPr>
          <a:xfrm rot="10800000" flipH="1" flipV="1">
            <a:off x="876300" y="1112838"/>
            <a:ext cx="0" cy="893762"/>
          </a:xfrm>
          <a:prstGeom prst="bentConnector3">
            <a:avLst>
              <a:gd name="adj1" fmla="val -22860000000"/>
            </a:avLst>
          </a:prstGeom>
          <a:ln w="19050" cap="rnd">
            <a:solidFill>
              <a:srgbClr val="22A4E5"/>
            </a:solidFill>
            <a:prstDash val="solid"/>
            <a:round/>
            <a:headEnd type="oval" w="sm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>
            <a:spLocks noChangeArrowheads="1"/>
          </p:cNvSpPr>
          <p:nvPr/>
        </p:nvSpPr>
        <p:spPr bwMode="auto">
          <a:xfrm>
            <a:off x="876300" y="2208213"/>
            <a:ext cx="80391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основе конфликта лежат определённые противоположные желания и интересы</a:t>
            </a:r>
          </a:p>
          <a:p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7" name="Рисунок 6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705350"/>
            <a:ext cx="3429000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Прямоугольник 38"/>
          <p:cNvSpPr>
            <a:spLocks noChangeArrowheads="1"/>
          </p:cNvSpPr>
          <p:nvPr/>
        </p:nvSpPr>
        <p:spPr bwMode="auto">
          <a:xfrm>
            <a:off x="876300" y="1806545"/>
            <a:ext cx="73533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 u="sng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БАРЬЕР ЧУЖОГО ЖЕЛАНИЯ</a:t>
            </a:r>
            <a:endParaRPr lang="ru-RU" sz="1600" u="sng" dirty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grpSp>
        <p:nvGrpSpPr>
          <p:cNvPr id="16" name="Группа 15"/>
          <p:cNvGrpSpPr>
            <a:grpSpLocks/>
          </p:cNvGrpSpPr>
          <p:nvPr/>
        </p:nvGrpSpPr>
        <p:grpSpPr bwMode="auto">
          <a:xfrm rot="174894">
            <a:off x="7462838" y="3482975"/>
            <a:ext cx="1262062" cy="809625"/>
            <a:chOff x="7451735" y="2427221"/>
            <a:chExt cx="1333490" cy="716401"/>
          </a:xfrm>
        </p:grpSpPr>
        <p:sp>
          <p:nvSpPr>
            <p:cNvPr id="17" name="Выноска-облако 16"/>
            <p:cNvSpPr/>
            <p:nvPr/>
          </p:nvSpPr>
          <p:spPr>
            <a:xfrm>
              <a:off x="7451735" y="2427221"/>
              <a:ext cx="1333490" cy="716401"/>
            </a:xfrm>
            <a:prstGeom prst="cloudCallout">
              <a:avLst>
                <a:gd name="adj1" fmla="val 15381"/>
                <a:gd name="adj2" fmla="val 101565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solidFill>
                  <a:schemeClr val="tx1"/>
                </a:solidFill>
                <a:latin typeface="+mj-lt"/>
              </a:endParaRPr>
            </a:p>
          </p:txBody>
        </p:sp>
        <p:pic>
          <p:nvPicPr>
            <p:cNvPr id="18" name="Picture 4" descr="Картинки по запросу автобус знак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700" t="30138" r="30424" b="45605"/>
            <a:stretch>
              <a:fillRect/>
            </a:stretch>
          </p:blipFill>
          <p:spPr bwMode="auto">
            <a:xfrm>
              <a:off x="7759984" y="2568032"/>
              <a:ext cx="714274" cy="388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Группа 18"/>
          <p:cNvGrpSpPr>
            <a:grpSpLocks/>
          </p:cNvGrpSpPr>
          <p:nvPr/>
        </p:nvGrpSpPr>
        <p:grpSpPr bwMode="auto">
          <a:xfrm>
            <a:off x="4295774" y="4305542"/>
            <a:ext cx="1200150" cy="579438"/>
            <a:chOff x="5786731" y="2427220"/>
            <a:chExt cx="1333490" cy="716401"/>
          </a:xfrm>
        </p:grpSpPr>
        <p:sp>
          <p:nvSpPr>
            <p:cNvPr id="20" name="Выноска-облако 19"/>
            <p:cNvSpPr/>
            <p:nvPr/>
          </p:nvSpPr>
          <p:spPr>
            <a:xfrm>
              <a:off x="5786731" y="2427220"/>
              <a:ext cx="1333490" cy="716401"/>
            </a:xfrm>
            <a:prstGeom prst="cloudCallout">
              <a:avLst>
                <a:gd name="adj1" fmla="val 124414"/>
                <a:gd name="adj2" fmla="val 60364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solidFill>
                  <a:schemeClr val="tx1"/>
                </a:solidFill>
                <a:latin typeface="+mj-lt"/>
              </a:endParaRPr>
            </a:p>
          </p:txBody>
        </p:sp>
        <p:pic>
          <p:nvPicPr>
            <p:cNvPr id="21" name="Picture 2" descr="Картинки по запросу пешком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0331" y="2518889"/>
              <a:ext cx="486289" cy="486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24"/>
          <p:cNvSpPr>
            <a:spLocks noChangeArrowheads="1"/>
          </p:cNvSpPr>
          <p:nvPr/>
        </p:nvSpPr>
        <p:spPr bwMode="auto">
          <a:xfrm>
            <a:off x="876300" y="788988"/>
            <a:ext cx="5207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000000"/>
                </a:solidFill>
                <a:latin typeface="Roboto Slab"/>
                <a:cs typeface="Times New Roman" pitchFamily="18" charset="0"/>
              </a:rPr>
              <a:t>Причины конфликтов</a:t>
            </a:r>
            <a:endParaRPr lang="ru-RU" sz="3200" b="1">
              <a:solidFill>
                <a:srgbClr val="000000"/>
              </a:solidFill>
            </a:endParaRPr>
          </a:p>
        </p:txBody>
      </p:sp>
      <p:cxnSp>
        <p:nvCxnSpPr>
          <p:cNvPr id="31" name="Соединительная линия уступом 30"/>
          <p:cNvCxnSpPr>
            <a:stCxn id="9218" idx="1"/>
          </p:cNvCxnSpPr>
          <p:nvPr/>
        </p:nvCxnSpPr>
        <p:spPr>
          <a:xfrm rot="10800000" flipH="1" flipV="1">
            <a:off x="876300" y="1112838"/>
            <a:ext cx="0" cy="893762"/>
          </a:xfrm>
          <a:prstGeom prst="bentConnector3">
            <a:avLst>
              <a:gd name="adj1" fmla="val -22860000000"/>
            </a:avLst>
          </a:prstGeom>
          <a:ln w="19050" cap="rnd">
            <a:solidFill>
              <a:srgbClr val="22A4E5"/>
            </a:solidFill>
            <a:prstDash val="solid"/>
            <a:round/>
            <a:headEnd type="oval" w="sm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0" name="Прямоугольник 40"/>
          <p:cNvSpPr>
            <a:spLocks noChangeArrowheads="1"/>
          </p:cNvSpPr>
          <p:nvPr/>
        </p:nvSpPr>
        <p:spPr bwMode="auto">
          <a:xfrm>
            <a:off x="876300" y="2208213"/>
            <a:ext cx="80391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основе конфликта лежат определённые противоположные желания и интересы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cxnSp>
        <p:nvCxnSpPr>
          <p:cNvPr id="46" name="Прямая со стрелкой 45"/>
          <p:cNvCxnSpPr/>
          <p:nvPr/>
        </p:nvCxnSpPr>
        <p:spPr>
          <a:xfrm flipV="1">
            <a:off x="650875" y="2995613"/>
            <a:ext cx="228600" cy="3175"/>
          </a:xfrm>
          <a:prstGeom prst="straightConnector1">
            <a:avLst/>
          </a:prstGeom>
          <a:ln w="19050">
            <a:solidFill>
              <a:srgbClr val="22A4E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876300" y="2732088"/>
            <a:ext cx="75819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СМЫСЛОВОЙ БАРЬЕР В ОБЩЕНИИ</a:t>
            </a:r>
            <a:endParaRPr lang="ru-RU" sz="2000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Одно и тоже слово, фраза или событие имеет разное значение для разных людей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u="sng" dirty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876300" y="3133725"/>
            <a:ext cx="80391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sz="1400" dirty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 flipV="1">
            <a:off x="657225" y="2073275"/>
            <a:ext cx="0" cy="922338"/>
          </a:xfrm>
          <a:prstGeom prst="straightConnector1">
            <a:avLst/>
          </a:prstGeom>
          <a:ln w="19050">
            <a:solidFill>
              <a:srgbClr val="22A4E5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5" name="Рисунок 6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705350"/>
            <a:ext cx="3429000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8" name="Прямоугольник 38"/>
          <p:cNvSpPr>
            <a:spLocks noChangeArrowheads="1"/>
          </p:cNvSpPr>
          <p:nvPr/>
        </p:nvSpPr>
        <p:spPr bwMode="auto">
          <a:xfrm>
            <a:off x="876300" y="1806575"/>
            <a:ext cx="73533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sz="1600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66672" y="1775797"/>
            <a:ext cx="38792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u="sng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БАРЬЕР ЧУЖОГО ЖЕЛАНИЯ</a:t>
            </a:r>
            <a:endParaRPr lang="ru-RU" sz="1600" u="sng" dirty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grpSp>
        <p:nvGrpSpPr>
          <p:cNvPr id="18" name="Группа 17"/>
          <p:cNvGrpSpPr>
            <a:grpSpLocks/>
          </p:cNvGrpSpPr>
          <p:nvPr/>
        </p:nvGrpSpPr>
        <p:grpSpPr bwMode="auto">
          <a:xfrm>
            <a:off x="3608388" y="3822700"/>
            <a:ext cx="1889125" cy="1282700"/>
            <a:chOff x="4664414" y="2866623"/>
            <a:chExt cx="1579861" cy="1025188"/>
          </a:xfrm>
        </p:grpSpPr>
        <p:sp>
          <p:nvSpPr>
            <p:cNvPr id="19" name="Выноска-облако 18"/>
            <p:cNvSpPr/>
            <p:nvPr/>
          </p:nvSpPr>
          <p:spPr>
            <a:xfrm>
              <a:off x="4664414" y="2866623"/>
              <a:ext cx="1579861" cy="1025188"/>
            </a:xfrm>
            <a:prstGeom prst="cloudCallout">
              <a:avLst>
                <a:gd name="adj1" fmla="val 83395"/>
                <a:gd name="adj2" fmla="val 66031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solidFill>
                  <a:schemeClr val="tx1"/>
                </a:solidFill>
                <a:latin typeface="+mj-lt"/>
              </a:endParaRPr>
            </a:p>
          </p:txBody>
        </p:sp>
        <p:pic>
          <p:nvPicPr>
            <p:cNvPr id="20" name="Picture 4" descr="Картинки по запросу кубок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5813" y="3083127"/>
              <a:ext cx="562397" cy="599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6" descr="Картинки по запросу футбольный мяч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0236" y="3399170"/>
              <a:ext cx="298691" cy="294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" descr="Картинки по запросу ура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979" b="39890"/>
            <a:stretch>
              <a:fillRect/>
            </a:stretch>
          </p:blipFill>
          <p:spPr bwMode="auto">
            <a:xfrm rot="-2141249">
              <a:off x="5345036" y="3161447"/>
              <a:ext cx="803728" cy="169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" name="Группа 25"/>
          <p:cNvGrpSpPr>
            <a:grpSpLocks/>
          </p:cNvGrpSpPr>
          <p:nvPr/>
        </p:nvGrpSpPr>
        <p:grpSpPr bwMode="auto">
          <a:xfrm>
            <a:off x="6808672" y="3406937"/>
            <a:ext cx="1703387" cy="995362"/>
            <a:chOff x="6729421" y="2499080"/>
            <a:chExt cx="1703721" cy="995609"/>
          </a:xfrm>
        </p:grpSpPr>
        <p:sp>
          <p:nvSpPr>
            <p:cNvPr id="27" name="Выноска-облако 26"/>
            <p:cNvSpPr/>
            <p:nvPr/>
          </p:nvSpPr>
          <p:spPr>
            <a:xfrm>
              <a:off x="6729421" y="2499080"/>
              <a:ext cx="1703721" cy="995609"/>
            </a:xfrm>
            <a:prstGeom prst="cloudCallout">
              <a:avLst>
                <a:gd name="adj1" fmla="val 29251"/>
                <a:gd name="adj2" fmla="val 94341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solidFill>
                  <a:schemeClr val="tx1"/>
                </a:solidFill>
                <a:latin typeface="+mj-lt"/>
              </a:endParaRPr>
            </a:p>
          </p:txBody>
        </p:sp>
        <p:pic>
          <p:nvPicPr>
            <p:cNvPr id="28" name="Picture 12" descr="Картинки по запросу sorrow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493684" y="2627173"/>
              <a:ext cx="333745" cy="696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6" descr="Картинки по запросу футбольный мяч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3719" y="3083127"/>
              <a:ext cx="219965" cy="217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24"/>
          <p:cNvSpPr>
            <a:spLocks noChangeArrowheads="1"/>
          </p:cNvSpPr>
          <p:nvPr/>
        </p:nvSpPr>
        <p:spPr bwMode="auto">
          <a:xfrm>
            <a:off x="876300" y="788988"/>
            <a:ext cx="5207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000000"/>
                </a:solidFill>
                <a:latin typeface="Roboto Slab"/>
                <a:cs typeface="Times New Roman" pitchFamily="18" charset="0"/>
              </a:rPr>
              <a:t>Причины конфликтов</a:t>
            </a:r>
            <a:endParaRPr lang="ru-RU" sz="3200" b="1">
              <a:solidFill>
                <a:srgbClr val="000000"/>
              </a:solidFill>
            </a:endParaRPr>
          </a:p>
        </p:txBody>
      </p:sp>
      <p:cxnSp>
        <p:nvCxnSpPr>
          <p:cNvPr id="31" name="Соединительная линия уступом 30"/>
          <p:cNvCxnSpPr>
            <a:stCxn id="10242" idx="1"/>
          </p:cNvCxnSpPr>
          <p:nvPr/>
        </p:nvCxnSpPr>
        <p:spPr>
          <a:xfrm rot="10800000" flipH="1" flipV="1">
            <a:off x="876300" y="1112838"/>
            <a:ext cx="0" cy="893762"/>
          </a:xfrm>
          <a:prstGeom prst="bentConnector3">
            <a:avLst>
              <a:gd name="adj1" fmla="val -22860000000"/>
            </a:avLst>
          </a:prstGeom>
          <a:ln w="19050" cap="rnd">
            <a:solidFill>
              <a:srgbClr val="22A4E5"/>
            </a:solidFill>
            <a:prstDash val="solid"/>
            <a:round/>
            <a:headEnd type="oval" w="sm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" name="Прямоугольник 40"/>
          <p:cNvSpPr>
            <a:spLocks noChangeArrowheads="1"/>
          </p:cNvSpPr>
          <p:nvPr/>
        </p:nvSpPr>
        <p:spPr bwMode="auto">
          <a:xfrm>
            <a:off x="876300" y="2208213"/>
            <a:ext cx="80391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основе конфликта лежат определённые противоположные желания и интересы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cxnSp>
        <p:nvCxnSpPr>
          <p:cNvPr id="46" name="Прямая со стрелкой 45"/>
          <p:cNvCxnSpPr/>
          <p:nvPr/>
        </p:nvCxnSpPr>
        <p:spPr>
          <a:xfrm flipV="1">
            <a:off x="650875" y="2995613"/>
            <a:ext cx="228600" cy="3175"/>
          </a:xfrm>
          <a:prstGeom prst="straightConnector1">
            <a:avLst/>
          </a:prstGeom>
          <a:ln w="19050">
            <a:solidFill>
              <a:srgbClr val="22A4E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657225" y="2995613"/>
            <a:ext cx="0" cy="950912"/>
          </a:xfrm>
          <a:prstGeom prst="straightConnector1">
            <a:avLst/>
          </a:prstGeom>
          <a:ln w="19050">
            <a:solidFill>
              <a:srgbClr val="22A4E5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7" name="Прямоугольник 21"/>
          <p:cNvSpPr>
            <a:spLocks noChangeArrowheads="1"/>
          </p:cNvSpPr>
          <p:nvPr/>
        </p:nvSpPr>
        <p:spPr bwMode="auto">
          <a:xfrm>
            <a:off x="876300" y="2732088"/>
            <a:ext cx="75819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СМЫСЛОВОЙ БАРЬЕР В ОБЩЕНИИ</a:t>
            </a:r>
            <a:endParaRPr lang="ru-RU" sz="1600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8" name="Прямоугольник 22"/>
          <p:cNvSpPr>
            <a:spLocks noChangeArrowheads="1"/>
          </p:cNvSpPr>
          <p:nvPr/>
        </p:nvSpPr>
        <p:spPr bwMode="auto">
          <a:xfrm>
            <a:off x="876300" y="3133725"/>
            <a:ext cx="80391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Одно и тоже слово, фраза или событие имеет разное значение для разных людей</a:t>
            </a:r>
          </a:p>
          <a:p>
            <a:endParaRPr lang="ru-RU" sz="1400" dirty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>
            <a:spLocks noChangeArrowheads="1"/>
          </p:cNvSpPr>
          <p:nvPr/>
        </p:nvSpPr>
        <p:spPr bwMode="auto">
          <a:xfrm>
            <a:off x="876300" y="3657600"/>
            <a:ext cx="7734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 u="sng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ЭМОЦИОНАЛЬНЫЙ БАРЬЕР</a:t>
            </a:r>
            <a:endParaRPr lang="ru-RU" b="1" u="sng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 flipV="1">
            <a:off x="657225" y="2073275"/>
            <a:ext cx="0" cy="922338"/>
          </a:xfrm>
          <a:prstGeom prst="straightConnector1">
            <a:avLst/>
          </a:prstGeom>
          <a:ln w="19050">
            <a:solidFill>
              <a:srgbClr val="22A4E5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650875" y="3932238"/>
            <a:ext cx="228600" cy="0"/>
          </a:xfrm>
          <a:prstGeom prst="straightConnector1">
            <a:avLst/>
          </a:prstGeom>
          <a:ln w="19050">
            <a:solidFill>
              <a:srgbClr val="22A4E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2" name="Рисунок 6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705350"/>
            <a:ext cx="3429000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889000" y="4059238"/>
            <a:ext cx="71882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Разница чувств и вызванные ими состояния приводят к непониманию</a:t>
            </a:r>
            <a:endParaRPr lang="ru-RU" sz="14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4" name="Прямоугольник 38"/>
          <p:cNvSpPr>
            <a:spLocks noChangeArrowheads="1"/>
          </p:cNvSpPr>
          <p:nvPr/>
        </p:nvSpPr>
        <p:spPr bwMode="auto">
          <a:xfrm>
            <a:off x="876300" y="1806575"/>
            <a:ext cx="73533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 u="sng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БАРЬЕР ЧУЖОГО ЖЕЛАНИЯ</a:t>
            </a:r>
            <a:endParaRPr lang="ru-RU" sz="1600" u="sng" dirty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grpSp>
        <p:nvGrpSpPr>
          <p:cNvPr id="15" name="Группа 14"/>
          <p:cNvGrpSpPr>
            <a:grpSpLocks/>
          </p:cNvGrpSpPr>
          <p:nvPr/>
        </p:nvGrpSpPr>
        <p:grpSpPr bwMode="auto">
          <a:xfrm>
            <a:off x="3886200" y="4908763"/>
            <a:ext cx="1235888" cy="1111037"/>
            <a:chOff x="4664414" y="2866623"/>
            <a:chExt cx="1579861" cy="1025188"/>
          </a:xfrm>
        </p:grpSpPr>
        <p:sp>
          <p:nvSpPr>
            <p:cNvPr id="16" name="Выноска-облако 15"/>
            <p:cNvSpPr/>
            <p:nvPr/>
          </p:nvSpPr>
          <p:spPr>
            <a:xfrm>
              <a:off x="4664414" y="2866623"/>
              <a:ext cx="1579861" cy="1025188"/>
            </a:xfrm>
            <a:prstGeom prst="cloudCallout">
              <a:avLst>
                <a:gd name="adj1" fmla="val 109403"/>
                <a:gd name="adj2" fmla="val -26536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solidFill>
                  <a:schemeClr val="tx1"/>
                </a:solidFill>
                <a:latin typeface="+mj-lt"/>
              </a:endParaRPr>
            </a:p>
          </p:txBody>
        </p:sp>
        <p:pic>
          <p:nvPicPr>
            <p:cNvPr id="17" name="Picture 4" descr="Картинки по запросу кубок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5813" y="3083127"/>
              <a:ext cx="562397" cy="599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6" descr="Картинки по запросу футбольный мяч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0236" y="3399170"/>
              <a:ext cx="298691" cy="294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8" descr="Картинки по запросу ура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979" b="39890"/>
            <a:stretch>
              <a:fillRect/>
            </a:stretch>
          </p:blipFill>
          <p:spPr bwMode="auto">
            <a:xfrm rot="-2141249">
              <a:off x="5345036" y="3161447"/>
              <a:ext cx="803728" cy="169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Группа 19"/>
          <p:cNvGrpSpPr>
            <a:grpSpLocks/>
          </p:cNvGrpSpPr>
          <p:nvPr/>
        </p:nvGrpSpPr>
        <p:grpSpPr bwMode="auto">
          <a:xfrm>
            <a:off x="7152941" y="3471069"/>
            <a:ext cx="1762459" cy="926306"/>
            <a:chOff x="6729420" y="2194434"/>
            <a:chExt cx="2111037" cy="1300255"/>
          </a:xfrm>
        </p:grpSpPr>
        <p:sp>
          <p:nvSpPr>
            <p:cNvPr id="22" name="Выноска-облако 21"/>
            <p:cNvSpPr/>
            <p:nvPr/>
          </p:nvSpPr>
          <p:spPr>
            <a:xfrm>
              <a:off x="6729420" y="2194434"/>
              <a:ext cx="2111037" cy="1300255"/>
            </a:xfrm>
            <a:prstGeom prst="cloudCallout">
              <a:avLst>
                <a:gd name="adj1" fmla="val 14859"/>
                <a:gd name="adj2" fmla="val 116729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solidFill>
                  <a:schemeClr val="tx1"/>
                </a:solidFill>
                <a:latin typeface="+mj-lt"/>
              </a:endParaRPr>
            </a:p>
          </p:txBody>
        </p:sp>
        <p:pic>
          <p:nvPicPr>
            <p:cNvPr id="23" name="Picture 12" descr="Картинки по запросу sorrow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493684" y="2627173"/>
              <a:ext cx="333745" cy="696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6" descr="Картинки по запросу футбольный мяч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3719" y="3083127"/>
              <a:ext cx="219965" cy="217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684</TotalTime>
  <Words>326</Words>
  <Application>Microsoft Office PowerPoint</Application>
  <PresentationFormat>Экран (4:3)</PresentationFormat>
  <Paragraphs>76</Paragraphs>
  <Slides>19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Цели: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Стадии развития конфликтов</vt:lpstr>
      <vt:lpstr>Презентация PowerPoint</vt:lpstr>
      <vt:lpstr>Презентация PowerPoint</vt:lpstr>
      <vt:lpstr>Презентация PowerPoint</vt:lpstr>
      <vt:lpstr>Разрешение конфликта</vt:lpstr>
      <vt:lpstr>Презентация PowerPoint</vt:lpstr>
      <vt:lpstr>Презентация PowerPoint</vt:lpstr>
      <vt:lpstr>Задание на дом:</vt:lpstr>
      <vt:lpstr>Презентация PowerPoint</vt:lpstr>
    </vt:vector>
  </TitlesOfParts>
  <Company>Fairmont Raffles Hotels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pmarkasian</dc:creator>
  <cp:lastModifiedBy>Oksana</cp:lastModifiedBy>
  <cp:revision>54</cp:revision>
  <dcterms:created xsi:type="dcterms:W3CDTF">2014-08-29T18:35:37Z</dcterms:created>
  <dcterms:modified xsi:type="dcterms:W3CDTF">2021-03-29T16:50:30Z</dcterms:modified>
</cp:coreProperties>
</file>